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5"/>
  </p:sldMasterIdLst>
  <p:notesMasterIdLst>
    <p:notesMasterId r:id="rId48"/>
  </p:notesMasterIdLst>
  <p:handoutMasterIdLst>
    <p:handoutMasterId r:id="rId49"/>
  </p:handoutMasterIdLst>
  <p:sldIdLst>
    <p:sldId id="1822" r:id="rId6"/>
    <p:sldId id="1783" r:id="rId7"/>
    <p:sldId id="1820" r:id="rId8"/>
    <p:sldId id="1821" r:id="rId9"/>
    <p:sldId id="1663" r:id="rId10"/>
    <p:sldId id="1632" r:id="rId11"/>
    <p:sldId id="1579" r:id="rId12"/>
    <p:sldId id="1814" r:id="rId13"/>
    <p:sldId id="1809" r:id="rId14"/>
    <p:sldId id="1813" r:id="rId15"/>
    <p:sldId id="1555" r:id="rId16"/>
    <p:sldId id="1749" r:id="rId17"/>
    <p:sldId id="1752" r:id="rId18"/>
    <p:sldId id="1810" r:id="rId19"/>
    <p:sldId id="1677" r:id="rId20"/>
    <p:sldId id="1799" r:id="rId21"/>
    <p:sldId id="1723" r:id="rId22"/>
    <p:sldId id="1755" r:id="rId23"/>
    <p:sldId id="1805" r:id="rId24"/>
    <p:sldId id="1807" r:id="rId25"/>
    <p:sldId id="1786" r:id="rId26"/>
    <p:sldId id="1565" r:id="rId27"/>
    <p:sldId id="1655" r:id="rId28"/>
    <p:sldId id="1656" r:id="rId29"/>
    <p:sldId id="1657" r:id="rId30"/>
    <p:sldId id="1667" r:id="rId31"/>
    <p:sldId id="1658" r:id="rId32"/>
    <p:sldId id="1659" r:id="rId33"/>
    <p:sldId id="1709" r:id="rId34"/>
    <p:sldId id="1660" r:id="rId35"/>
    <p:sldId id="1787" r:id="rId36"/>
    <p:sldId id="1788" r:id="rId37"/>
    <p:sldId id="1720" r:id="rId38"/>
    <p:sldId id="1571" r:id="rId39"/>
    <p:sldId id="1771" r:id="rId40"/>
    <p:sldId id="1768" r:id="rId41"/>
    <p:sldId id="1792" r:id="rId42"/>
    <p:sldId id="1789" r:id="rId43"/>
    <p:sldId id="1811" r:id="rId44"/>
    <p:sldId id="1793" r:id="rId45"/>
    <p:sldId id="1761" r:id="rId46"/>
    <p:sldId id="1782" r:id="rId4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16DD05-350E-B208-0683-25BC7FF327E4}" name="Tayla Blewitt-Gray" initials="TB" userId="S::tayla.blewitt-gray@agedcarequality.gov.au::34263a7f-9840-4cb0-aab3-0868bf3b2b13" providerId="AD"/>
  <p188:author id="{6E92D213-4C74-B8E3-CC4A-D640791C3FB9}" name="Trent Opie" initials="TO" userId="S::Trent.Opie@agedcarequality.gov.au::5a1968c3-abc3-4edb-bde5-07f224bb7cd6" providerId="AD"/>
  <p188:author id="{21D2791B-F6AD-BFC6-2374-09C0E79A423B}" name="Trent Opie" initials="TO" userId="S::trent.opie@agedcarequality.gov.au::5a1968c3-abc3-4edb-bde5-07f224bb7cd6" providerId="AD"/>
  <p188:author id="{4EA32720-BB83-9ACD-5BB9-CA71E09C5A14}" name="Eleanor Durrington" initials="ED" userId="S::eleanor.durrington@agedcarequality.gov.au::3289d1be-04db-4a43-adbf-7af8624c5187" providerId="AD"/>
  <p188:author id="{B8C9F125-A82E-68AE-C1D3-9C8C79866693}" name="Linda Sung-Cheng" initials="LS" userId="S::linda.sung-cheng@agedcarequality.gov.au::3b87a1ce-9662-475a-af9b-6f5a168b2aa3" providerId="AD"/>
  <p188:author id="{9027E929-47D8-3DDA-0653-511D3B438FE6}" name="Gaenor Cross" initials="GC" userId="S::Gaenor.Cross@agedcarequality.gov.au::416a1cd3-6c36-4101-aa8e-9766f377f54c" providerId="AD"/>
  <p188:author id="{FE870A30-67CE-A5C9-F33D-E32C7FAB5D93}" name="Linda Sung-Cheng" initials="LC" userId="Linda Sung-Cheng" providerId="None"/>
  <p188:author id="{6BA9CB41-E0FA-FB1E-AFB3-410CAB2348BE}" name="John Ayton" initials="JA" userId="S::john.ayton@agedcarequality.gov.au::672263e2-b135-4443-b285-059ef796bea9" providerId="AD"/>
  <p188:author id="{59D03868-6609-FEA6-9C72-0F4590C30D60}" name="Emma Gardner" initials="EG" userId="S::Emma.Gardner@agedcarequality.gov.au::cf10d0d0-ae17-4da2-9343-69653ad079f5" providerId="AD"/>
  <p188:author id="{B345A76A-D50D-ADD5-5CEB-20746C8AC61F}" name="Diane O'Brien" initials="DO" userId="S::diane.obrien@agedcarequality.gov.au::f1eef05e-2445-4960-9958-11ef6da28751" providerId="AD"/>
  <p188:author id="{5AE5C277-432E-4098-2656-A2699F64EAB9}" name="Rosemary Jürs" initials="RJ" userId="S::rosemary.jurs@agedcarequality.gov.au::d407315a-9024-402b-bd9a-b8ed1ff4b9e9" providerId="AD"/>
  <p188:author id="{AD68517A-1609-0AAB-ACD3-D6ABE1A9A87E}" name="John Ayton" initials="JA" userId="S-1-5-21-1844237615-1682526488-725345543-27116" providerId="AD"/>
  <p188:author id="{7D89D97D-9492-0BDD-CCC0-C3816A32CE06}" name="Susan Beale" initials="SB" userId="S::susan.beale@agedcarequality.gov.au::cd7a00d3-4680-41ac-b0a5-132860744bf3" providerId="AD"/>
  <p188:author id="{4071B6B3-1FEA-81DB-4BC6-BA49DD2AE493}" name="Alex Pan" initials="AP" userId="S::alex.pan@agedcarequality.gov.au::1bc12fd1-015d-463d-ad06-125667badf37" providerId="AD"/>
  <p188:author id="{EBBC47CB-5B91-ED01-C3AB-3B776F06CF42}" name="Diane O'Brien" initials="DO" userId="S::Diane.Obrien@agedcarequality.gov.au::f1eef05e-2445-4960-9958-11ef6da28751" providerId="AD"/>
  <p188:author id="{F16FABCC-3662-DF15-B2CD-54BE4CCCB84C}" name="Tara Pamula" initials="TP" userId="S::tara.pamula@agedcarequality.gov.au::a7a65803-e7ba-493c-924f-dd48f27e4d17" providerId="AD"/>
  <p188:author id="{99F272CD-2BF8-A2B0-58B8-4742546C2B0F}" name="Rebecca Cross" initials="RC" userId="S::Rebecca.Cross@agedcarequality.gov.au::d39c4b2c-c31d-4127-bf8c-15bc737cbd23" providerId="AD"/>
  <p188:author id="{A96BD7FF-A493-BB9B-E650-DC4F0B5955F2}" name="Trudy Burts" initials="TB" userId="S::Trudy.Burts@agedcarequality.gov.au::0fbbfd3f-c5af-45c7-9dbd-0c3946aea7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amula" initials="TP" lastIdx="6" clrIdx="6">
    <p:extLst>
      <p:ext uri="{19B8F6BF-5375-455C-9EA6-DF929625EA0E}">
        <p15:presenceInfo xmlns:p15="http://schemas.microsoft.com/office/powerpoint/2012/main" userId="S::tara.pamula@agedcarequality.gov.au::a7a65803-e7ba-493c-924f-dd48f27e4d17" providerId="AD"/>
      </p:ext>
    </p:extLst>
  </p:cmAuthor>
  <p:cmAuthor id="1" name="Alison Brown" initials="AB" lastIdx="2" clrIdx="0">
    <p:extLst>
      <p:ext uri="{19B8F6BF-5375-455C-9EA6-DF929625EA0E}">
        <p15:presenceInfo xmlns:p15="http://schemas.microsoft.com/office/powerpoint/2012/main" userId="S-1-5-21-1844237615-1682526488-725345543-23201" providerId="AD"/>
      </p:ext>
    </p:extLst>
  </p:cmAuthor>
  <p:cmAuthor id="8" name="Linda Sung-Cheng" initials="LS" lastIdx="4" clrIdx="7">
    <p:extLst>
      <p:ext uri="{19B8F6BF-5375-455C-9EA6-DF929625EA0E}">
        <p15:presenceInfo xmlns:p15="http://schemas.microsoft.com/office/powerpoint/2012/main" userId="S::linda.sung-cheng@agedcarequality.gov.au::3b87a1ce-9662-475a-af9b-6f5a168b2aa3" providerId="AD"/>
      </p:ext>
    </p:extLst>
  </p:cmAuthor>
  <p:cmAuthor id="2" name="Jessica Eid" initials="JE" lastIdx="13" clrIdx="1">
    <p:extLst>
      <p:ext uri="{19B8F6BF-5375-455C-9EA6-DF929625EA0E}">
        <p15:presenceInfo xmlns:p15="http://schemas.microsoft.com/office/powerpoint/2012/main" userId="S::Jessica.Eid@agedcarequality.gov.au::b2b69358-514b-47ec-b3a0-e5d92e1ff6bc" providerId="AD"/>
      </p:ext>
    </p:extLst>
  </p:cmAuthor>
  <p:cmAuthor id="3" name="Trent Opie" initials="TO" lastIdx="7" clrIdx="2">
    <p:extLst>
      <p:ext uri="{19B8F6BF-5375-455C-9EA6-DF929625EA0E}">
        <p15:presenceInfo xmlns:p15="http://schemas.microsoft.com/office/powerpoint/2012/main" userId="S::Trent.Opie@agedcarequality.gov.au::5a1968c3-abc3-4edb-bde5-07f224bb7cd6" providerId="AD"/>
      </p:ext>
    </p:extLst>
  </p:cmAuthor>
  <p:cmAuthor id="4" name="Rebecca Cross" initials="RC" lastIdx="16" clrIdx="3">
    <p:extLst>
      <p:ext uri="{19B8F6BF-5375-455C-9EA6-DF929625EA0E}">
        <p15:presenceInfo xmlns:p15="http://schemas.microsoft.com/office/powerpoint/2012/main" userId="S::Rebecca.Cross@agedcarequality.gov.au::d39c4b2c-c31d-4127-bf8c-15bc737cbd23" providerId="AD"/>
      </p:ext>
    </p:extLst>
  </p:cmAuthor>
  <p:cmAuthor id="5" name="Linda Sung-Cheng" initials="LC" lastIdx="1" clrIdx="4">
    <p:extLst>
      <p:ext uri="{19B8F6BF-5375-455C-9EA6-DF929625EA0E}">
        <p15:presenceInfo xmlns:p15="http://schemas.microsoft.com/office/powerpoint/2012/main" userId="Linda Sung-Cheng" providerId="None"/>
      </p:ext>
    </p:extLst>
  </p:cmAuthor>
  <p:cmAuthor id="6" name="John Ayton" initials="JA" lastIdx="9" clrIdx="5">
    <p:extLst>
      <p:ext uri="{19B8F6BF-5375-455C-9EA6-DF929625EA0E}">
        <p15:presenceInfo xmlns:p15="http://schemas.microsoft.com/office/powerpoint/2012/main" userId="S-1-5-21-1844237615-1682526488-725345543-27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E18"/>
    <a:srgbClr val="B34C07"/>
    <a:srgbClr val="F06407"/>
    <a:srgbClr val="C25106"/>
    <a:srgbClr val="943E04"/>
    <a:srgbClr val="000000"/>
    <a:srgbClr val="00577D"/>
    <a:srgbClr val="781E77"/>
    <a:srgbClr val="EBEBEB"/>
    <a:srgbClr val="008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6442DF-7CEC-498D-9E2B-FCB395745DF0}" v="4" dt="2024-02-14T23:24:13.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16" autoAdjust="0"/>
    <p:restoredTop sz="48344" autoAdjust="0"/>
  </p:normalViewPr>
  <p:slideViewPr>
    <p:cSldViewPr snapToGrid="0">
      <p:cViewPr varScale="1">
        <p:scale>
          <a:sx n="35" d="100"/>
          <a:sy n="35" d="100"/>
        </p:scale>
        <p:origin x="1640" y="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brina Batterham" userId="4521c680-e78e-42bf-b363-7f7e9d351f2b" providerId="ADAL" clId="{BC6442DF-7CEC-498D-9E2B-FCB395745DF0}"/>
    <pc:docChg chg="custSel addSld modSld sldOrd">
      <pc:chgData name="Zabrina Batterham" userId="4521c680-e78e-42bf-b363-7f7e9d351f2b" providerId="ADAL" clId="{BC6442DF-7CEC-498D-9E2B-FCB395745DF0}" dt="2024-02-15T21:23:30.255" v="43" actId="20577"/>
      <pc:docMkLst>
        <pc:docMk/>
      </pc:docMkLst>
      <pc:sldChg chg="addSp modSp mod">
        <pc:chgData name="Zabrina Batterham" userId="4521c680-e78e-42bf-b363-7f7e9d351f2b" providerId="ADAL" clId="{BC6442DF-7CEC-498D-9E2B-FCB395745DF0}" dt="2024-02-14T23:24:17.279" v="23" actId="20577"/>
        <pc:sldMkLst>
          <pc:docMk/>
          <pc:sldMk cId="3559005188" sldId="1783"/>
        </pc:sldMkLst>
        <pc:spChg chg="add mod">
          <ac:chgData name="Zabrina Batterham" userId="4521c680-e78e-42bf-b363-7f7e9d351f2b" providerId="ADAL" clId="{BC6442DF-7CEC-498D-9E2B-FCB395745DF0}" dt="2024-02-14T23:24:17.279" v="23" actId="20577"/>
          <ac:spMkLst>
            <pc:docMk/>
            <pc:sldMk cId="3559005188" sldId="1783"/>
            <ac:spMk id="2" creationId="{87B5F816-9650-4854-EFE7-8D16281042ED}"/>
          </ac:spMkLst>
        </pc:spChg>
      </pc:sldChg>
      <pc:sldChg chg="modSp mod">
        <pc:chgData name="Zabrina Batterham" userId="4521c680-e78e-42bf-b363-7f7e9d351f2b" providerId="ADAL" clId="{BC6442DF-7CEC-498D-9E2B-FCB395745DF0}" dt="2024-02-15T21:23:30.255" v="43" actId="20577"/>
        <pc:sldMkLst>
          <pc:docMk/>
          <pc:sldMk cId="1999475973" sldId="1820"/>
        </pc:sldMkLst>
        <pc:spChg chg="mod">
          <ac:chgData name="Zabrina Batterham" userId="4521c680-e78e-42bf-b363-7f7e9d351f2b" providerId="ADAL" clId="{BC6442DF-7CEC-498D-9E2B-FCB395745DF0}" dt="2024-02-15T21:23:30.255" v="43" actId="20577"/>
          <ac:spMkLst>
            <pc:docMk/>
            <pc:sldMk cId="1999475973" sldId="1820"/>
            <ac:spMk id="2" creationId="{BD48C574-C1F7-4F83-A96D-C9A11E9786AB}"/>
          </ac:spMkLst>
        </pc:spChg>
      </pc:sldChg>
      <pc:sldChg chg="addSp delSp modSp new mod ord">
        <pc:chgData name="Zabrina Batterham" userId="4521c680-e78e-42bf-b363-7f7e9d351f2b" providerId="ADAL" clId="{BC6442DF-7CEC-498D-9E2B-FCB395745DF0}" dt="2024-02-14T23:23:25.706" v="20"/>
        <pc:sldMkLst>
          <pc:docMk/>
          <pc:sldMk cId="176451142" sldId="1822"/>
        </pc:sldMkLst>
        <pc:spChg chg="del">
          <ac:chgData name="Zabrina Batterham" userId="4521c680-e78e-42bf-b363-7f7e9d351f2b" providerId="ADAL" clId="{BC6442DF-7CEC-498D-9E2B-FCB395745DF0}" dt="2024-02-14T23:20:09.519" v="16" actId="478"/>
          <ac:spMkLst>
            <pc:docMk/>
            <pc:sldMk cId="176451142" sldId="1822"/>
            <ac:spMk id="2" creationId="{C1840E99-439A-9C63-BA52-01261BD55949}"/>
          </ac:spMkLst>
        </pc:spChg>
        <pc:spChg chg="mod">
          <ac:chgData name="Zabrina Batterham" userId="4521c680-e78e-42bf-b363-7f7e9d351f2b" providerId="ADAL" clId="{BC6442DF-7CEC-498D-9E2B-FCB395745DF0}" dt="2024-02-14T23:19:32.756" v="4" actId="14100"/>
          <ac:spMkLst>
            <pc:docMk/>
            <pc:sldMk cId="176451142" sldId="1822"/>
            <ac:spMk id="3" creationId="{75BFDF65-E289-2B50-B149-612CC85ED58F}"/>
          </ac:spMkLst>
        </pc:spChg>
        <pc:spChg chg="del">
          <ac:chgData name="Zabrina Batterham" userId="4521c680-e78e-42bf-b363-7f7e9d351f2b" providerId="ADAL" clId="{BC6442DF-7CEC-498D-9E2B-FCB395745DF0}" dt="2024-02-14T23:19:49.344" v="5" actId="478"/>
          <ac:spMkLst>
            <pc:docMk/>
            <pc:sldMk cId="176451142" sldId="1822"/>
            <ac:spMk id="4" creationId="{DAAF3453-80CF-50A5-78F8-2F7913F16955}"/>
          </ac:spMkLst>
        </pc:spChg>
        <pc:spChg chg="add mod">
          <ac:chgData name="Zabrina Batterham" userId="4521c680-e78e-42bf-b363-7f7e9d351f2b" providerId="ADAL" clId="{BC6442DF-7CEC-498D-9E2B-FCB395745DF0}" dt="2024-02-14T23:19:52.129" v="15" actId="1036"/>
          <ac:spMkLst>
            <pc:docMk/>
            <pc:sldMk cId="176451142" sldId="1822"/>
            <ac:spMk id="5" creationId="{3C37E2B5-5AA6-F977-96F8-C37D384E29C4}"/>
          </ac:spMkLst>
        </pc:spChg>
        <pc:spChg chg="add del mod">
          <ac:chgData name="Zabrina Batterham" userId="4521c680-e78e-42bf-b363-7f7e9d351f2b" providerId="ADAL" clId="{BC6442DF-7CEC-498D-9E2B-FCB395745DF0}" dt="2024-02-14T23:23:22.843" v="18" actId="478"/>
          <ac:spMkLst>
            <pc:docMk/>
            <pc:sldMk cId="176451142" sldId="1822"/>
            <ac:spMk id="6" creationId="{0E3F3909-09F5-56D7-0FCD-BFFDA7FAAE08}"/>
          </ac:spMkLst>
        </pc:spChg>
        <pc:spChg chg="add del mod">
          <ac:chgData name="Zabrina Batterham" userId="4521c680-e78e-42bf-b363-7f7e9d351f2b" providerId="ADAL" clId="{BC6442DF-7CEC-498D-9E2B-FCB395745DF0}" dt="2024-02-14T23:23:25.318" v="19" actId="478"/>
          <ac:spMkLst>
            <pc:docMk/>
            <pc:sldMk cId="176451142" sldId="1822"/>
            <ac:spMk id="8" creationId="{58CDC3A0-0418-DB65-E5D1-70A693470169}"/>
          </ac:spMkLst>
        </pc:spChg>
        <pc:spChg chg="add mod">
          <ac:chgData name="Zabrina Batterham" userId="4521c680-e78e-42bf-b363-7f7e9d351f2b" providerId="ADAL" clId="{BC6442DF-7CEC-498D-9E2B-FCB395745DF0}" dt="2024-02-14T23:23:25.706" v="20"/>
          <ac:spMkLst>
            <pc:docMk/>
            <pc:sldMk cId="176451142" sldId="1822"/>
            <ac:spMk id="9" creationId="{5D0E4F30-FBAA-3E62-F7E3-2E8908A0671B}"/>
          </ac:spMkLst>
        </pc:sp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hyperlink" Target="https://www.agedcarequality.gov.au/sirs/decision-support-tool" TargetMode="External"/><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hyperlink" Target="https://www.agedcarequality.gov.au/sirs/provider-resources" TargetMode="External"/><Relationship Id="rId1" Type="http://schemas.openxmlformats.org/officeDocument/2006/relationships/hyperlink" Target="https://www.agedcarequality.gov.au/online-learning" TargetMode="Externa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hyperlink" Target="https://www.agedcarequality.gov.au/regulatory-bulletin" TargetMode="External"/><Relationship Id="rId9" Type="http://schemas.openxmlformats.org/officeDocument/2006/relationships/image" Target="../media/image34.png"/><Relationship Id="rId14" Type="http://schemas.openxmlformats.org/officeDocument/2006/relationships/image" Target="../media/image3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8.png"/><Relationship Id="rId3" Type="http://schemas.openxmlformats.org/officeDocument/2006/relationships/hyperlink" Target="https://www.agedcarequality.gov.au/online-learning" TargetMode="External"/><Relationship Id="rId7" Type="http://schemas.openxmlformats.org/officeDocument/2006/relationships/image" Target="../media/image34.png"/><Relationship Id="rId12" Type="http://schemas.openxmlformats.org/officeDocument/2006/relationships/hyperlink" Target="https://www.agedcarequality.gov.au/regulatory-bulletin" TargetMode="External"/><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hyperlink" Target="https://www.agedcarequality.gov.au/sirs/provider-resources" TargetMode="External"/><Relationship Id="rId11" Type="http://schemas.openxmlformats.org/officeDocument/2006/relationships/image" Target="../media/image37.svg"/><Relationship Id="rId5" Type="http://schemas.openxmlformats.org/officeDocument/2006/relationships/image" Target="../media/image33.sv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hyperlink" Target="https://www.agedcarequality.gov.au/sirs/decision-support-tool" TargetMode="External"/><Relationship Id="rId1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4C1272-DBC9-4E68-B15E-1BEDFA3BE0C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79C7C83-359E-443A-BF75-6D1CC4AB5710}">
      <dgm:prSet/>
      <dgm:spPr/>
      <dgm:t>
        <a:bodyPr/>
        <a:lstStyle/>
        <a:p>
          <a:r>
            <a:rPr lang="en-AU">
              <a:solidFill>
                <a:srgbClr val="00080C"/>
              </a:solidFill>
              <a:latin typeface="Fira Sans Light" panose="020B0403050000020004" pitchFamily="34" charset="0"/>
            </a:rPr>
            <a:t>Unreasonable use of force</a:t>
          </a:r>
          <a:endParaRPr lang="en-US">
            <a:solidFill>
              <a:srgbClr val="00080C"/>
            </a:solidFill>
            <a:latin typeface="Fira Sans Light" panose="020B0403050000020004" pitchFamily="34" charset="0"/>
          </a:endParaRPr>
        </a:p>
      </dgm:t>
    </dgm:pt>
    <dgm:pt modelId="{C1A3E9AE-69B3-436E-BBAC-0021CF087709}" type="parTrans" cxnId="{6F7C1E76-FD46-499C-9E50-696E322D62F0}">
      <dgm:prSet/>
      <dgm:spPr/>
      <dgm:t>
        <a:bodyPr/>
        <a:lstStyle/>
        <a:p>
          <a:endParaRPr lang="en-US"/>
        </a:p>
      </dgm:t>
    </dgm:pt>
    <dgm:pt modelId="{B8DC70CA-1C1F-4D50-8D86-19E8D3710BAF}" type="sibTrans" cxnId="{6F7C1E76-FD46-499C-9E50-696E322D62F0}">
      <dgm:prSet/>
      <dgm:spPr/>
      <dgm:t>
        <a:bodyPr/>
        <a:lstStyle/>
        <a:p>
          <a:endParaRPr lang="en-US"/>
        </a:p>
      </dgm:t>
    </dgm:pt>
    <dgm:pt modelId="{4CC10417-64A3-4E1C-BC5F-3BDF866C0377}">
      <dgm:prSet/>
      <dgm:spPr/>
      <dgm:t>
        <a:bodyPr/>
        <a:lstStyle/>
        <a:p>
          <a:r>
            <a:rPr lang="en-AU">
              <a:solidFill>
                <a:srgbClr val="00080C"/>
              </a:solidFill>
              <a:latin typeface="Fira Sans Light" panose="020B0403050000020004" pitchFamily="34" charset="0"/>
            </a:rPr>
            <a:t>Unlawful sexual contact or inappropriate sexual conduct</a:t>
          </a:r>
          <a:endParaRPr lang="en-US">
            <a:solidFill>
              <a:srgbClr val="00080C"/>
            </a:solidFill>
            <a:latin typeface="Fira Sans Light" panose="020B0403050000020004" pitchFamily="34" charset="0"/>
          </a:endParaRPr>
        </a:p>
      </dgm:t>
    </dgm:pt>
    <dgm:pt modelId="{E0F7EA61-4655-4219-ACC9-B47E5B4B6282}" type="parTrans" cxnId="{06ED3657-4928-4BD0-B066-EC54EBC7DE01}">
      <dgm:prSet/>
      <dgm:spPr/>
      <dgm:t>
        <a:bodyPr/>
        <a:lstStyle/>
        <a:p>
          <a:endParaRPr lang="en-US"/>
        </a:p>
      </dgm:t>
    </dgm:pt>
    <dgm:pt modelId="{718BFDD1-3A3D-449F-A418-7EFED51109C7}" type="sibTrans" cxnId="{06ED3657-4928-4BD0-B066-EC54EBC7DE01}">
      <dgm:prSet/>
      <dgm:spPr/>
      <dgm:t>
        <a:bodyPr/>
        <a:lstStyle/>
        <a:p>
          <a:endParaRPr lang="en-US"/>
        </a:p>
      </dgm:t>
    </dgm:pt>
    <dgm:pt modelId="{7BEBEC2D-4683-45D7-A234-84CD0D7BDA66}">
      <dgm:prSet/>
      <dgm:spPr/>
      <dgm:t>
        <a:bodyPr/>
        <a:lstStyle/>
        <a:p>
          <a:r>
            <a:rPr lang="en-AU">
              <a:solidFill>
                <a:srgbClr val="00080C"/>
              </a:solidFill>
              <a:latin typeface="Fira Sans Light" panose="020B0403050000020004" pitchFamily="34" charset="0"/>
            </a:rPr>
            <a:t>Psychological or emotional abuse</a:t>
          </a:r>
          <a:endParaRPr lang="en-US">
            <a:solidFill>
              <a:srgbClr val="00080C"/>
            </a:solidFill>
            <a:latin typeface="Fira Sans Light" panose="020B0403050000020004" pitchFamily="34" charset="0"/>
          </a:endParaRPr>
        </a:p>
      </dgm:t>
    </dgm:pt>
    <dgm:pt modelId="{FF0FFF15-48A2-4B08-924F-D6766414DBA9}" type="parTrans" cxnId="{8F39E3C1-2375-4A02-9392-432841FBF9C7}">
      <dgm:prSet/>
      <dgm:spPr/>
      <dgm:t>
        <a:bodyPr/>
        <a:lstStyle/>
        <a:p>
          <a:endParaRPr lang="en-US"/>
        </a:p>
      </dgm:t>
    </dgm:pt>
    <dgm:pt modelId="{1F9C3F88-2058-469D-9FB2-DE991624374C}" type="sibTrans" cxnId="{8F39E3C1-2375-4A02-9392-432841FBF9C7}">
      <dgm:prSet/>
      <dgm:spPr/>
      <dgm:t>
        <a:bodyPr/>
        <a:lstStyle/>
        <a:p>
          <a:endParaRPr lang="en-US"/>
        </a:p>
      </dgm:t>
    </dgm:pt>
    <dgm:pt modelId="{A70B0B49-BB58-427F-9E8A-538823AE1A82}">
      <dgm:prSet/>
      <dgm:spPr/>
      <dgm:t>
        <a:bodyPr/>
        <a:lstStyle/>
        <a:p>
          <a:r>
            <a:rPr lang="en-AU">
              <a:solidFill>
                <a:srgbClr val="00080C"/>
              </a:solidFill>
              <a:latin typeface="Fira Sans Light" panose="020B0403050000020004" pitchFamily="34" charset="0"/>
            </a:rPr>
            <a:t>Unexpected death</a:t>
          </a:r>
          <a:endParaRPr lang="en-US">
            <a:solidFill>
              <a:srgbClr val="00080C"/>
            </a:solidFill>
            <a:latin typeface="Fira Sans Light" panose="020B0403050000020004" pitchFamily="34" charset="0"/>
          </a:endParaRPr>
        </a:p>
      </dgm:t>
    </dgm:pt>
    <dgm:pt modelId="{269DAAE5-5260-4849-9103-CD1C1CE02075}" type="parTrans" cxnId="{189A4389-2E23-4058-82A1-1E134DCFCBC3}">
      <dgm:prSet/>
      <dgm:spPr/>
      <dgm:t>
        <a:bodyPr/>
        <a:lstStyle/>
        <a:p>
          <a:endParaRPr lang="en-US"/>
        </a:p>
      </dgm:t>
    </dgm:pt>
    <dgm:pt modelId="{BA9C1ABB-1AAD-436D-876D-3E5E17AB1E69}" type="sibTrans" cxnId="{189A4389-2E23-4058-82A1-1E134DCFCBC3}">
      <dgm:prSet/>
      <dgm:spPr/>
      <dgm:t>
        <a:bodyPr/>
        <a:lstStyle/>
        <a:p>
          <a:endParaRPr lang="en-US"/>
        </a:p>
      </dgm:t>
    </dgm:pt>
    <dgm:pt modelId="{4C77EFD6-8D2E-45EA-81FD-1180FABE178E}">
      <dgm:prSet/>
      <dgm:spPr/>
      <dgm:t>
        <a:bodyPr/>
        <a:lstStyle/>
        <a:p>
          <a:r>
            <a:rPr lang="en-AU">
              <a:solidFill>
                <a:srgbClr val="00080C"/>
              </a:solidFill>
              <a:latin typeface="Fira Sans Light" panose="020B0403050000020004" pitchFamily="34" charset="0"/>
            </a:rPr>
            <a:t>Stealing or financial coercion by a staff member</a:t>
          </a:r>
          <a:endParaRPr lang="en-US">
            <a:solidFill>
              <a:srgbClr val="00080C"/>
            </a:solidFill>
            <a:latin typeface="Fira Sans Light" panose="020B0403050000020004" pitchFamily="34" charset="0"/>
          </a:endParaRPr>
        </a:p>
      </dgm:t>
    </dgm:pt>
    <dgm:pt modelId="{DB2B8BA7-E630-4507-870A-E672E7ABB0B0}" type="parTrans" cxnId="{33900E7B-B2CB-4C3B-87DB-D62570612FC9}">
      <dgm:prSet/>
      <dgm:spPr/>
      <dgm:t>
        <a:bodyPr/>
        <a:lstStyle/>
        <a:p>
          <a:endParaRPr lang="en-US"/>
        </a:p>
      </dgm:t>
    </dgm:pt>
    <dgm:pt modelId="{8F6B87C7-DACC-4815-B62E-3F5535C6A986}" type="sibTrans" cxnId="{33900E7B-B2CB-4C3B-87DB-D62570612FC9}">
      <dgm:prSet/>
      <dgm:spPr/>
      <dgm:t>
        <a:bodyPr/>
        <a:lstStyle/>
        <a:p>
          <a:endParaRPr lang="en-US"/>
        </a:p>
      </dgm:t>
    </dgm:pt>
    <dgm:pt modelId="{24E61E14-EA41-4E6B-BF19-07846A37F38D}">
      <dgm:prSet/>
      <dgm:spPr/>
      <dgm:t>
        <a:bodyPr/>
        <a:lstStyle/>
        <a:p>
          <a:r>
            <a:rPr lang="en-AU">
              <a:solidFill>
                <a:srgbClr val="00080C"/>
              </a:solidFill>
              <a:latin typeface="Fira Sans Light" panose="020B0403050000020004" pitchFamily="34" charset="0"/>
            </a:rPr>
            <a:t>Neglect</a:t>
          </a:r>
          <a:endParaRPr lang="en-US">
            <a:solidFill>
              <a:srgbClr val="00080C"/>
            </a:solidFill>
            <a:latin typeface="Fira Sans Light" panose="020B0403050000020004" pitchFamily="34" charset="0"/>
          </a:endParaRPr>
        </a:p>
      </dgm:t>
    </dgm:pt>
    <dgm:pt modelId="{4B6B2E45-A901-48A8-BCC9-79E1C8AD4CD8}" type="parTrans" cxnId="{90C589A8-009F-4CD2-8F57-89CA113E1279}">
      <dgm:prSet/>
      <dgm:spPr/>
      <dgm:t>
        <a:bodyPr/>
        <a:lstStyle/>
        <a:p>
          <a:endParaRPr lang="en-US"/>
        </a:p>
      </dgm:t>
    </dgm:pt>
    <dgm:pt modelId="{87CDD1BB-CA29-472D-AFF1-D7786A9F52DD}" type="sibTrans" cxnId="{90C589A8-009F-4CD2-8F57-89CA113E1279}">
      <dgm:prSet/>
      <dgm:spPr/>
      <dgm:t>
        <a:bodyPr/>
        <a:lstStyle/>
        <a:p>
          <a:endParaRPr lang="en-US"/>
        </a:p>
      </dgm:t>
    </dgm:pt>
    <dgm:pt modelId="{752510D1-360B-4B26-8B9D-784598ACE966}">
      <dgm:prSet/>
      <dgm:spPr/>
      <dgm:t>
        <a:bodyPr/>
        <a:lstStyle/>
        <a:p>
          <a:r>
            <a:rPr lang="en-AU">
              <a:solidFill>
                <a:srgbClr val="00080C"/>
              </a:solidFill>
              <a:latin typeface="Fira Sans Light" panose="020B0403050000020004" pitchFamily="34" charset="0"/>
            </a:rPr>
            <a:t>Inappropriate use of restrictive practices</a:t>
          </a:r>
          <a:endParaRPr lang="en-US">
            <a:solidFill>
              <a:srgbClr val="00080C"/>
            </a:solidFill>
            <a:latin typeface="Fira Sans Light" panose="020B0403050000020004" pitchFamily="34" charset="0"/>
          </a:endParaRPr>
        </a:p>
      </dgm:t>
    </dgm:pt>
    <dgm:pt modelId="{C07FAC3E-8722-46C3-8069-20A4DA745352}" type="parTrans" cxnId="{886A94C1-E751-43DF-A9F1-3FDAB2499C7E}">
      <dgm:prSet/>
      <dgm:spPr/>
      <dgm:t>
        <a:bodyPr/>
        <a:lstStyle/>
        <a:p>
          <a:endParaRPr lang="en-US"/>
        </a:p>
      </dgm:t>
    </dgm:pt>
    <dgm:pt modelId="{FB33902F-5E3D-43CB-9212-4F27AB36D585}" type="sibTrans" cxnId="{886A94C1-E751-43DF-A9F1-3FDAB2499C7E}">
      <dgm:prSet/>
      <dgm:spPr/>
      <dgm:t>
        <a:bodyPr/>
        <a:lstStyle/>
        <a:p>
          <a:endParaRPr lang="en-US"/>
        </a:p>
      </dgm:t>
    </dgm:pt>
    <dgm:pt modelId="{88FE0B73-42F3-44B6-B553-F06E406CB45B}">
      <dgm:prSet/>
      <dgm:spPr/>
      <dgm:t>
        <a:bodyPr/>
        <a:lstStyle/>
        <a:p>
          <a:r>
            <a:rPr lang="en-AU">
              <a:solidFill>
                <a:srgbClr val="00080C"/>
              </a:solidFill>
              <a:latin typeface="Fira Sans Light" panose="020B0403050000020004" pitchFamily="34" charset="0"/>
            </a:rPr>
            <a:t>Missing consumers</a:t>
          </a:r>
          <a:endParaRPr lang="en-US">
            <a:solidFill>
              <a:srgbClr val="00080C"/>
            </a:solidFill>
            <a:latin typeface="Fira Sans Light" panose="020B0403050000020004" pitchFamily="34" charset="0"/>
          </a:endParaRPr>
        </a:p>
      </dgm:t>
    </dgm:pt>
    <dgm:pt modelId="{5794E615-F45C-4CA3-AB68-1512BA24B46F}" type="parTrans" cxnId="{6663FD94-B956-4A03-A777-F58EDB02C97E}">
      <dgm:prSet/>
      <dgm:spPr/>
      <dgm:t>
        <a:bodyPr/>
        <a:lstStyle/>
        <a:p>
          <a:endParaRPr lang="en-US"/>
        </a:p>
      </dgm:t>
    </dgm:pt>
    <dgm:pt modelId="{5324D3A9-11D9-456C-8C62-EFBEA5952F49}" type="sibTrans" cxnId="{6663FD94-B956-4A03-A777-F58EDB02C97E}">
      <dgm:prSet/>
      <dgm:spPr/>
      <dgm:t>
        <a:bodyPr/>
        <a:lstStyle/>
        <a:p>
          <a:endParaRPr lang="en-US"/>
        </a:p>
      </dgm:t>
    </dgm:pt>
    <dgm:pt modelId="{6A72640E-0136-443B-BF2D-8E8BF42FF8A9}" type="pres">
      <dgm:prSet presAssocID="{104C1272-DBC9-4E68-B15E-1BEDFA3BE0C3}" presName="vert0" presStyleCnt="0">
        <dgm:presLayoutVars>
          <dgm:dir/>
          <dgm:animOne val="branch"/>
          <dgm:animLvl val="lvl"/>
        </dgm:presLayoutVars>
      </dgm:prSet>
      <dgm:spPr/>
    </dgm:pt>
    <dgm:pt modelId="{D2F9F619-150C-49F6-9F86-D809D82A9A0C}" type="pres">
      <dgm:prSet presAssocID="{979C7C83-359E-443A-BF75-6D1CC4AB5710}" presName="thickLine" presStyleLbl="alignNode1" presStyleIdx="0" presStyleCnt="8"/>
      <dgm:spPr/>
    </dgm:pt>
    <dgm:pt modelId="{5F93172D-97F8-4428-ADB6-3BCEC4420B53}" type="pres">
      <dgm:prSet presAssocID="{979C7C83-359E-443A-BF75-6D1CC4AB5710}" presName="horz1" presStyleCnt="0"/>
      <dgm:spPr/>
    </dgm:pt>
    <dgm:pt modelId="{9361391A-EF0E-4029-BDBB-CD870C3C4952}" type="pres">
      <dgm:prSet presAssocID="{979C7C83-359E-443A-BF75-6D1CC4AB5710}" presName="tx1" presStyleLbl="revTx" presStyleIdx="0" presStyleCnt="8"/>
      <dgm:spPr/>
    </dgm:pt>
    <dgm:pt modelId="{B5456AD8-DAA4-4A8E-8D8E-7BB28137737B}" type="pres">
      <dgm:prSet presAssocID="{979C7C83-359E-443A-BF75-6D1CC4AB5710}" presName="vert1" presStyleCnt="0"/>
      <dgm:spPr/>
    </dgm:pt>
    <dgm:pt modelId="{1F1F9E18-8512-48DD-BD4C-CDB1EE344EFA}" type="pres">
      <dgm:prSet presAssocID="{4CC10417-64A3-4E1C-BC5F-3BDF866C0377}" presName="thickLine" presStyleLbl="alignNode1" presStyleIdx="1" presStyleCnt="8"/>
      <dgm:spPr/>
    </dgm:pt>
    <dgm:pt modelId="{018C266E-F2DD-47EB-A24D-B86099AD3438}" type="pres">
      <dgm:prSet presAssocID="{4CC10417-64A3-4E1C-BC5F-3BDF866C0377}" presName="horz1" presStyleCnt="0"/>
      <dgm:spPr/>
    </dgm:pt>
    <dgm:pt modelId="{4A5ADF34-CD93-4532-A986-2D14811C306D}" type="pres">
      <dgm:prSet presAssocID="{4CC10417-64A3-4E1C-BC5F-3BDF866C0377}" presName="tx1" presStyleLbl="revTx" presStyleIdx="1" presStyleCnt="8"/>
      <dgm:spPr/>
    </dgm:pt>
    <dgm:pt modelId="{E9161890-3AE7-4929-B35D-C55D262275E4}" type="pres">
      <dgm:prSet presAssocID="{4CC10417-64A3-4E1C-BC5F-3BDF866C0377}" presName="vert1" presStyleCnt="0"/>
      <dgm:spPr/>
    </dgm:pt>
    <dgm:pt modelId="{2B82196E-FDEE-495E-8650-8B79474AE3F6}" type="pres">
      <dgm:prSet presAssocID="{7BEBEC2D-4683-45D7-A234-84CD0D7BDA66}" presName="thickLine" presStyleLbl="alignNode1" presStyleIdx="2" presStyleCnt="8"/>
      <dgm:spPr/>
    </dgm:pt>
    <dgm:pt modelId="{67840369-93B1-4D51-95AD-1362997E8C63}" type="pres">
      <dgm:prSet presAssocID="{7BEBEC2D-4683-45D7-A234-84CD0D7BDA66}" presName="horz1" presStyleCnt="0"/>
      <dgm:spPr/>
    </dgm:pt>
    <dgm:pt modelId="{61B28DEA-EE10-4A1F-B12C-26421602E43C}" type="pres">
      <dgm:prSet presAssocID="{7BEBEC2D-4683-45D7-A234-84CD0D7BDA66}" presName="tx1" presStyleLbl="revTx" presStyleIdx="2" presStyleCnt="8"/>
      <dgm:spPr/>
    </dgm:pt>
    <dgm:pt modelId="{9DBB51AB-9C7F-446A-8197-BD8E64DBED62}" type="pres">
      <dgm:prSet presAssocID="{7BEBEC2D-4683-45D7-A234-84CD0D7BDA66}" presName="vert1" presStyleCnt="0"/>
      <dgm:spPr/>
    </dgm:pt>
    <dgm:pt modelId="{2986DED8-1D28-401D-9068-C88C115117CF}" type="pres">
      <dgm:prSet presAssocID="{A70B0B49-BB58-427F-9E8A-538823AE1A82}" presName="thickLine" presStyleLbl="alignNode1" presStyleIdx="3" presStyleCnt="8"/>
      <dgm:spPr/>
    </dgm:pt>
    <dgm:pt modelId="{138196D9-3D2C-4A4B-9B30-43F29DEDE2BA}" type="pres">
      <dgm:prSet presAssocID="{A70B0B49-BB58-427F-9E8A-538823AE1A82}" presName="horz1" presStyleCnt="0"/>
      <dgm:spPr/>
    </dgm:pt>
    <dgm:pt modelId="{7FC12AF9-9E7A-4B4C-B3EB-D4B08CFAC9CC}" type="pres">
      <dgm:prSet presAssocID="{A70B0B49-BB58-427F-9E8A-538823AE1A82}" presName="tx1" presStyleLbl="revTx" presStyleIdx="3" presStyleCnt="8"/>
      <dgm:spPr/>
    </dgm:pt>
    <dgm:pt modelId="{5A7C79E6-FEFD-4495-B432-C06A0B6F19EE}" type="pres">
      <dgm:prSet presAssocID="{A70B0B49-BB58-427F-9E8A-538823AE1A82}" presName="vert1" presStyleCnt="0"/>
      <dgm:spPr/>
    </dgm:pt>
    <dgm:pt modelId="{A53E9CD8-1440-4240-A852-E2004772C660}" type="pres">
      <dgm:prSet presAssocID="{4C77EFD6-8D2E-45EA-81FD-1180FABE178E}" presName="thickLine" presStyleLbl="alignNode1" presStyleIdx="4" presStyleCnt="8"/>
      <dgm:spPr/>
    </dgm:pt>
    <dgm:pt modelId="{AD9900BD-3CAD-4635-99BA-FEEE61106500}" type="pres">
      <dgm:prSet presAssocID="{4C77EFD6-8D2E-45EA-81FD-1180FABE178E}" presName="horz1" presStyleCnt="0"/>
      <dgm:spPr/>
    </dgm:pt>
    <dgm:pt modelId="{E6AB3D5F-81F8-4DA0-9B6A-7DE38A8E845D}" type="pres">
      <dgm:prSet presAssocID="{4C77EFD6-8D2E-45EA-81FD-1180FABE178E}" presName="tx1" presStyleLbl="revTx" presStyleIdx="4" presStyleCnt="8"/>
      <dgm:spPr/>
    </dgm:pt>
    <dgm:pt modelId="{FF79AD05-9A2A-48AC-9B4F-13F7CC4B8091}" type="pres">
      <dgm:prSet presAssocID="{4C77EFD6-8D2E-45EA-81FD-1180FABE178E}" presName="vert1" presStyleCnt="0"/>
      <dgm:spPr/>
    </dgm:pt>
    <dgm:pt modelId="{8DCFAAEB-F09B-45CA-A84E-DE341C7DF4B2}" type="pres">
      <dgm:prSet presAssocID="{24E61E14-EA41-4E6B-BF19-07846A37F38D}" presName="thickLine" presStyleLbl="alignNode1" presStyleIdx="5" presStyleCnt="8"/>
      <dgm:spPr/>
    </dgm:pt>
    <dgm:pt modelId="{CF2E6579-BE57-4146-9352-DD33157AFCB5}" type="pres">
      <dgm:prSet presAssocID="{24E61E14-EA41-4E6B-BF19-07846A37F38D}" presName="horz1" presStyleCnt="0"/>
      <dgm:spPr/>
    </dgm:pt>
    <dgm:pt modelId="{F3368684-6776-4C5D-958E-6B78D7F80154}" type="pres">
      <dgm:prSet presAssocID="{24E61E14-EA41-4E6B-BF19-07846A37F38D}" presName="tx1" presStyleLbl="revTx" presStyleIdx="5" presStyleCnt="8"/>
      <dgm:spPr/>
    </dgm:pt>
    <dgm:pt modelId="{A3765B8B-B21B-472B-8D04-C4928A982F50}" type="pres">
      <dgm:prSet presAssocID="{24E61E14-EA41-4E6B-BF19-07846A37F38D}" presName="vert1" presStyleCnt="0"/>
      <dgm:spPr/>
    </dgm:pt>
    <dgm:pt modelId="{8AA565DC-ECA0-4357-8980-92F5CD09BF17}" type="pres">
      <dgm:prSet presAssocID="{752510D1-360B-4B26-8B9D-784598ACE966}" presName="thickLine" presStyleLbl="alignNode1" presStyleIdx="6" presStyleCnt="8"/>
      <dgm:spPr/>
    </dgm:pt>
    <dgm:pt modelId="{CD685AC6-5F59-4FFB-AA4C-3C3D61CF8B5D}" type="pres">
      <dgm:prSet presAssocID="{752510D1-360B-4B26-8B9D-784598ACE966}" presName="horz1" presStyleCnt="0"/>
      <dgm:spPr/>
    </dgm:pt>
    <dgm:pt modelId="{1AE661A1-215C-4285-B435-6AF17A0205FA}" type="pres">
      <dgm:prSet presAssocID="{752510D1-360B-4B26-8B9D-784598ACE966}" presName="tx1" presStyleLbl="revTx" presStyleIdx="6" presStyleCnt="8"/>
      <dgm:spPr/>
    </dgm:pt>
    <dgm:pt modelId="{D939CA13-CB20-4083-BD72-0E72A08703AE}" type="pres">
      <dgm:prSet presAssocID="{752510D1-360B-4B26-8B9D-784598ACE966}" presName="vert1" presStyleCnt="0"/>
      <dgm:spPr/>
    </dgm:pt>
    <dgm:pt modelId="{8D6C98E7-98E9-4E05-8C4F-914216B095E3}" type="pres">
      <dgm:prSet presAssocID="{88FE0B73-42F3-44B6-B553-F06E406CB45B}" presName="thickLine" presStyleLbl="alignNode1" presStyleIdx="7" presStyleCnt="8"/>
      <dgm:spPr/>
    </dgm:pt>
    <dgm:pt modelId="{635B0D1A-FF74-43FF-AE7E-6565D0A640BC}" type="pres">
      <dgm:prSet presAssocID="{88FE0B73-42F3-44B6-B553-F06E406CB45B}" presName="horz1" presStyleCnt="0"/>
      <dgm:spPr/>
    </dgm:pt>
    <dgm:pt modelId="{45CAA7B7-9792-4CB3-A9F3-A6E341D4F520}" type="pres">
      <dgm:prSet presAssocID="{88FE0B73-42F3-44B6-B553-F06E406CB45B}" presName="tx1" presStyleLbl="revTx" presStyleIdx="7" presStyleCnt="8"/>
      <dgm:spPr/>
    </dgm:pt>
    <dgm:pt modelId="{3CD614BD-132A-43F4-B89E-D287EB836C46}" type="pres">
      <dgm:prSet presAssocID="{88FE0B73-42F3-44B6-B553-F06E406CB45B}" presName="vert1" presStyleCnt="0"/>
      <dgm:spPr/>
    </dgm:pt>
  </dgm:ptLst>
  <dgm:cxnLst>
    <dgm:cxn modelId="{663E8A2F-F826-4542-A9F7-6F39CB240CB5}" type="presOf" srcId="{4CC10417-64A3-4E1C-BC5F-3BDF866C0377}" destId="{4A5ADF34-CD93-4532-A986-2D14811C306D}" srcOrd="0" destOrd="0" presId="urn:microsoft.com/office/officeart/2008/layout/LinedList"/>
    <dgm:cxn modelId="{AF7D693F-175F-4982-B315-897338A2D82C}" type="presOf" srcId="{4C77EFD6-8D2E-45EA-81FD-1180FABE178E}" destId="{E6AB3D5F-81F8-4DA0-9B6A-7DE38A8E845D}" srcOrd="0" destOrd="0" presId="urn:microsoft.com/office/officeart/2008/layout/LinedList"/>
    <dgm:cxn modelId="{7BE4896C-4678-4D72-970C-FC78535F6196}" type="presOf" srcId="{979C7C83-359E-443A-BF75-6D1CC4AB5710}" destId="{9361391A-EF0E-4029-BDBB-CD870C3C4952}" srcOrd="0" destOrd="0" presId="urn:microsoft.com/office/officeart/2008/layout/LinedList"/>
    <dgm:cxn modelId="{6F7C1E76-FD46-499C-9E50-696E322D62F0}" srcId="{104C1272-DBC9-4E68-B15E-1BEDFA3BE0C3}" destId="{979C7C83-359E-443A-BF75-6D1CC4AB5710}" srcOrd="0" destOrd="0" parTransId="{C1A3E9AE-69B3-436E-BBAC-0021CF087709}" sibTransId="{B8DC70CA-1C1F-4D50-8D86-19E8D3710BAF}"/>
    <dgm:cxn modelId="{06ED3657-4928-4BD0-B066-EC54EBC7DE01}" srcId="{104C1272-DBC9-4E68-B15E-1BEDFA3BE0C3}" destId="{4CC10417-64A3-4E1C-BC5F-3BDF866C0377}" srcOrd="1" destOrd="0" parTransId="{E0F7EA61-4655-4219-ACC9-B47E5B4B6282}" sibTransId="{718BFDD1-3A3D-449F-A418-7EFED51109C7}"/>
    <dgm:cxn modelId="{33900E7B-B2CB-4C3B-87DB-D62570612FC9}" srcId="{104C1272-DBC9-4E68-B15E-1BEDFA3BE0C3}" destId="{4C77EFD6-8D2E-45EA-81FD-1180FABE178E}" srcOrd="4" destOrd="0" parTransId="{DB2B8BA7-E630-4507-870A-E672E7ABB0B0}" sibTransId="{8F6B87C7-DACC-4815-B62E-3F5535C6A986}"/>
    <dgm:cxn modelId="{189A4389-2E23-4058-82A1-1E134DCFCBC3}" srcId="{104C1272-DBC9-4E68-B15E-1BEDFA3BE0C3}" destId="{A70B0B49-BB58-427F-9E8A-538823AE1A82}" srcOrd="3" destOrd="0" parTransId="{269DAAE5-5260-4849-9103-CD1C1CE02075}" sibTransId="{BA9C1ABB-1AAD-436D-876D-3E5E17AB1E69}"/>
    <dgm:cxn modelId="{6663FD94-B956-4A03-A777-F58EDB02C97E}" srcId="{104C1272-DBC9-4E68-B15E-1BEDFA3BE0C3}" destId="{88FE0B73-42F3-44B6-B553-F06E406CB45B}" srcOrd="7" destOrd="0" parTransId="{5794E615-F45C-4CA3-AB68-1512BA24B46F}" sibTransId="{5324D3A9-11D9-456C-8C62-EFBEA5952F49}"/>
    <dgm:cxn modelId="{90C589A8-009F-4CD2-8F57-89CA113E1279}" srcId="{104C1272-DBC9-4E68-B15E-1BEDFA3BE0C3}" destId="{24E61E14-EA41-4E6B-BF19-07846A37F38D}" srcOrd="5" destOrd="0" parTransId="{4B6B2E45-A901-48A8-BCC9-79E1C8AD4CD8}" sibTransId="{87CDD1BB-CA29-472D-AFF1-D7786A9F52DD}"/>
    <dgm:cxn modelId="{E674E0B9-E08C-44AD-BBC2-C93FEBB666D4}" type="presOf" srcId="{7BEBEC2D-4683-45D7-A234-84CD0D7BDA66}" destId="{61B28DEA-EE10-4A1F-B12C-26421602E43C}" srcOrd="0" destOrd="0" presId="urn:microsoft.com/office/officeart/2008/layout/LinedList"/>
    <dgm:cxn modelId="{B2BE18BC-3790-4456-9613-5F2B80D24249}" type="presOf" srcId="{24E61E14-EA41-4E6B-BF19-07846A37F38D}" destId="{F3368684-6776-4C5D-958E-6B78D7F80154}" srcOrd="0" destOrd="0" presId="urn:microsoft.com/office/officeart/2008/layout/LinedList"/>
    <dgm:cxn modelId="{886A94C1-E751-43DF-A9F1-3FDAB2499C7E}" srcId="{104C1272-DBC9-4E68-B15E-1BEDFA3BE0C3}" destId="{752510D1-360B-4B26-8B9D-784598ACE966}" srcOrd="6" destOrd="0" parTransId="{C07FAC3E-8722-46C3-8069-20A4DA745352}" sibTransId="{FB33902F-5E3D-43CB-9212-4F27AB36D585}"/>
    <dgm:cxn modelId="{8F39E3C1-2375-4A02-9392-432841FBF9C7}" srcId="{104C1272-DBC9-4E68-B15E-1BEDFA3BE0C3}" destId="{7BEBEC2D-4683-45D7-A234-84CD0D7BDA66}" srcOrd="2" destOrd="0" parTransId="{FF0FFF15-48A2-4B08-924F-D6766414DBA9}" sibTransId="{1F9C3F88-2058-469D-9FB2-DE991624374C}"/>
    <dgm:cxn modelId="{D7C399DB-619A-490E-B966-949EECE70115}" type="presOf" srcId="{A70B0B49-BB58-427F-9E8A-538823AE1A82}" destId="{7FC12AF9-9E7A-4B4C-B3EB-D4B08CFAC9CC}" srcOrd="0" destOrd="0" presId="urn:microsoft.com/office/officeart/2008/layout/LinedList"/>
    <dgm:cxn modelId="{A5CBB8EF-1133-4CA2-BDE1-098D2BB37B57}" type="presOf" srcId="{752510D1-360B-4B26-8B9D-784598ACE966}" destId="{1AE661A1-215C-4285-B435-6AF17A0205FA}" srcOrd="0" destOrd="0" presId="urn:microsoft.com/office/officeart/2008/layout/LinedList"/>
    <dgm:cxn modelId="{6837F2FA-1B88-489A-A545-C3E0F02BB4BC}" type="presOf" srcId="{88FE0B73-42F3-44B6-B553-F06E406CB45B}" destId="{45CAA7B7-9792-4CB3-A9F3-A6E341D4F520}" srcOrd="0" destOrd="0" presId="urn:microsoft.com/office/officeart/2008/layout/LinedList"/>
    <dgm:cxn modelId="{78D40DFD-951C-4585-BD0A-50ECC5337053}" type="presOf" srcId="{104C1272-DBC9-4E68-B15E-1BEDFA3BE0C3}" destId="{6A72640E-0136-443B-BF2D-8E8BF42FF8A9}" srcOrd="0" destOrd="0" presId="urn:microsoft.com/office/officeart/2008/layout/LinedList"/>
    <dgm:cxn modelId="{F8F6CA20-DE3D-463A-A970-FF5C808A6AF4}" type="presParOf" srcId="{6A72640E-0136-443B-BF2D-8E8BF42FF8A9}" destId="{D2F9F619-150C-49F6-9F86-D809D82A9A0C}" srcOrd="0" destOrd="0" presId="urn:microsoft.com/office/officeart/2008/layout/LinedList"/>
    <dgm:cxn modelId="{8BD87E33-09A5-4DF9-B75A-13D24B462400}" type="presParOf" srcId="{6A72640E-0136-443B-BF2D-8E8BF42FF8A9}" destId="{5F93172D-97F8-4428-ADB6-3BCEC4420B53}" srcOrd="1" destOrd="0" presId="urn:microsoft.com/office/officeart/2008/layout/LinedList"/>
    <dgm:cxn modelId="{138BCA0D-A876-495A-87D3-2D23B62F2B8F}" type="presParOf" srcId="{5F93172D-97F8-4428-ADB6-3BCEC4420B53}" destId="{9361391A-EF0E-4029-BDBB-CD870C3C4952}" srcOrd="0" destOrd="0" presId="urn:microsoft.com/office/officeart/2008/layout/LinedList"/>
    <dgm:cxn modelId="{4D386A9D-18CD-460C-91F2-D28064F6B017}" type="presParOf" srcId="{5F93172D-97F8-4428-ADB6-3BCEC4420B53}" destId="{B5456AD8-DAA4-4A8E-8D8E-7BB28137737B}" srcOrd="1" destOrd="0" presId="urn:microsoft.com/office/officeart/2008/layout/LinedList"/>
    <dgm:cxn modelId="{01B53ED6-52B8-4B1D-92D2-F194DE138F02}" type="presParOf" srcId="{6A72640E-0136-443B-BF2D-8E8BF42FF8A9}" destId="{1F1F9E18-8512-48DD-BD4C-CDB1EE344EFA}" srcOrd="2" destOrd="0" presId="urn:microsoft.com/office/officeart/2008/layout/LinedList"/>
    <dgm:cxn modelId="{72948DF6-449D-43D4-B349-87BC4686886C}" type="presParOf" srcId="{6A72640E-0136-443B-BF2D-8E8BF42FF8A9}" destId="{018C266E-F2DD-47EB-A24D-B86099AD3438}" srcOrd="3" destOrd="0" presId="urn:microsoft.com/office/officeart/2008/layout/LinedList"/>
    <dgm:cxn modelId="{2DC7B375-BE5A-45D9-82DC-5072D32612F0}" type="presParOf" srcId="{018C266E-F2DD-47EB-A24D-B86099AD3438}" destId="{4A5ADF34-CD93-4532-A986-2D14811C306D}" srcOrd="0" destOrd="0" presId="urn:microsoft.com/office/officeart/2008/layout/LinedList"/>
    <dgm:cxn modelId="{0F8F51AA-8AEA-4474-A6FD-020FE28D15A2}" type="presParOf" srcId="{018C266E-F2DD-47EB-A24D-B86099AD3438}" destId="{E9161890-3AE7-4929-B35D-C55D262275E4}" srcOrd="1" destOrd="0" presId="urn:microsoft.com/office/officeart/2008/layout/LinedList"/>
    <dgm:cxn modelId="{1D600614-2D05-4879-A2B6-126DDBEDB19F}" type="presParOf" srcId="{6A72640E-0136-443B-BF2D-8E8BF42FF8A9}" destId="{2B82196E-FDEE-495E-8650-8B79474AE3F6}" srcOrd="4" destOrd="0" presId="urn:microsoft.com/office/officeart/2008/layout/LinedList"/>
    <dgm:cxn modelId="{341B9144-900D-4334-8DBA-07FAD095A4B1}" type="presParOf" srcId="{6A72640E-0136-443B-BF2D-8E8BF42FF8A9}" destId="{67840369-93B1-4D51-95AD-1362997E8C63}" srcOrd="5" destOrd="0" presId="urn:microsoft.com/office/officeart/2008/layout/LinedList"/>
    <dgm:cxn modelId="{BB340D85-7378-443F-9DFB-E04414594B7B}" type="presParOf" srcId="{67840369-93B1-4D51-95AD-1362997E8C63}" destId="{61B28DEA-EE10-4A1F-B12C-26421602E43C}" srcOrd="0" destOrd="0" presId="urn:microsoft.com/office/officeart/2008/layout/LinedList"/>
    <dgm:cxn modelId="{ACE20480-57E6-4ADB-9B9B-4B20CD1293C3}" type="presParOf" srcId="{67840369-93B1-4D51-95AD-1362997E8C63}" destId="{9DBB51AB-9C7F-446A-8197-BD8E64DBED62}" srcOrd="1" destOrd="0" presId="urn:microsoft.com/office/officeart/2008/layout/LinedList"/>
    <dgm:cxn modelId="{40A58EE5-F062-4CCA-8437-6CF65A83D335}" type="presParOf" srcId="{6A72640E-0136-443B-BF2D-8E8BF42FF8A9}" destId="{2986DED8-1D28-401D-9068-C88C115117CF}" srcOrd="6" destOrd="0" presId="urn:microsoft.com/office/officeart/2008/layout/LinedList"/>
    <dgm:cxn modelId="{1D45DCAD-6CC7-4E89-A16B-1E7B05F76F4A}" type="presParOf" srcId="{6A72640E-0136-443B-BF2D-8E8BF42FF8A9}" destId="{138196D9-3D2C-4A4B-9B30-43F29DEDE2BA}" srcOrd="7" destOrd="0" presId="urn:microsoft.com/office/officeart/2008/layout/LinedList"/>
    <dgm:cxn modelId="{CCD8BDBB-F87F-4356-A3BB-76F733CFE200}" type="presParOf" srcId="{138196D9-3D2C-4A4B-9B30-43F29DEDE2BA}" destId="{7FC12AF9-9E7A-4B4C-B3EB-D4B08CFAC9CC}" srcOrd="0" destOrd="0" presId="urn:microsoft.com/office/officeart/2008/layout/LinedList"/>
    <dgm:cxn modelId="{D0EC51F5-F6CA-49BF-A895-CA9ED1AD67D3}" type="presParOf" srcId="{138196D9-3D2C-4A4B-9B30-43F29DEDE2BA}" destId="{5A7C79E6-FEFD-4495-B432-C06A0B6F19EE}" srcOrd="1" destOrd="0" presId="urn:microsoft.com/office/officeart/2008/layout/LinedList"/>
    <dgm:cxn modelId="{5B1F3ACF-9197-452D-B207-ECF0B233A897}" type="presParOf" srcId="{6A72640E-0136-443B-BF2D-8E8BF42FF8A9}" destId="{A53E9CD8-1440-4240-A852-E2004772C660}" srcOrd="8" destOrd="0" presId="urn:microsoft.com/office/officeart/2008/layout/LinedList"/>
    <dgm:cxn modelId="{8FDFF8CC-830F-46F2-849C-ACE23A0318C7}" type="presParOf" srcId="{6A72640E-0136-443B-BF2D-8E8BF42FF8A9}" destId="{AD9900BD-3CAD-4635-99BA-FEEE61106500}" srcOrd="9" destOrd="0" presId="urn:microsoft.com/office/officeart/2008/layout/LinedList"/>
    <dgm:cxn modelId="{13988C36-61C7-4DF6-97B8-0AEAD797A054}" type="presParOf" srcId="{AD9900BD-3CAD-4635-99BA-FEEE61106500}" destId="{E6AB3D5F-81F8-4DA0-9B6A-7DE38A8E845D}" srcOrd="0" destOrd="0" presId="urn:microsoft.com/office/officeart/2008/layout/LinedList"/>
    <dgm:cxn modelId="{C586AC86-CD01-4E5D-8447-FD1CE3ED39C4}" type="presParOf" srcId="{AD9900BD-3CAD-4635-99BA-FEEE61106500}" destId="{FF79AD05-9A2A-48AC-9B4F-13F7CC4B8091}" srcOrd="1" destOrd="0" presId="urn:microsoft.com/office/officeart/2008/layout/LinedList"/>
    <dgm:cxn modelId="{9E466ECD-7213-401A-9FC9-3819D62A3A36}" type="presParOf" srcId="{6A72640E-0136-443B-BF2D-8E8BF42FF8A9}" destId="{8DCFAAEB-F09B-45CA-A84E-DE341C7DF4B2}" srcOrd="10" destOrd="0" presId="urn:microsoft.com/office/officeart/2008/layout/LinedList"/>
    <dgm:cxn modelId="{3DF7F2CD-75F2-4B81-95E3-83408DC48329}" type="presParOf" srcId="{6A72640E-0136-443B-BF2D-8E8BF42FF8A9}" destId="{CF2E6579-BE57-4146-9352-DD33157AFCB5}" srcOrd="11" destOrd="0" presId="urn:microsoft.com/office/officeart/2008/layout/LinedList"/>
    <dgm:cxn modelId="{7CA31445-A7AB-4F66-94DC-23522697FB17}" type="presParOf" srcId="{CF2E6579-BE57-4146-9352-DD33157AFCB5}" destId="{F3368684-6776-4C5D-958E-6B78D7F80154}" srcOrd="0" destOrd="0" presId="urn:microsoft.com/office/officeart/2008/layout/LinedList"/>
    <dgm:cxn modelId="{750E0135-B654-4CF0-AD2C-F11F56288095}" type="presParOf" srcId="{CF2E6579-BE57-4146-9352-DD33157AFCB5}" destId="{A3765B8B-B21B-472B-8D04-C4928A982F50}" srcOrd="1" destOrd="0" presId="urn:microsoft.com/office/officeart/2008/layout/LinedList"/>
    <dgm:cxn modelId="{40EF1913-F285-4C95-8BCE-633637B671DF}" type="presParOf" srcId="{6A72640E-0136-443B-BF2D-8E8BF42FF8A9}" destId="{8AA565DC-ECA0-4357-8980-92F5CD09BF17}" srcOrd="12" destOrd="0" presId="urn:microsoft.com/office/officeart/2008/layout/LinedList"/>
    <dgm:cxn modelId="{9BF3C754-D437-49A0-AA39-3786A89FCC99}" type="presParOf" srcId="{6A72640E-0136-443B-BF2D-8E8BF42FF8A9}" destId="{CD685AC6-5F59-4FFB-AA4C-3C3D61CF8B5D}" srcOrd="13" destOrd="0" presId="urn:microsoft.com/office/officeart/2008/layout/LinedList"/>
    <dgm:cxn modelId="{06523B72-7ABD-469E-978F-2D55E4D75F42}" type="presParOf" srcId="{CD685AC6-5F59-4FFB-AA4C-3C3D61CF8B5D}" destId="{1AE661A1-215C-4285-B435-6AF17A0205FA}" srcOrd="0" destOrd="0" presId="urn:microsoft.com/office/officeart/2008/layout/LinedList"/>
    <dgm:cxn modelId="{00D73C94-5A01-4F05-B1D6-79B1AD6E4EF7}" type="presParOf" srcId="{CD685AC6-5F59-4FFB-AA4C-3C3D61CF8B5D}" destId="{D939CA13-CB20-4083-BD72-0E72A08703AE}" srcOrd="1" destOrd="0" presId="urn:microsoft.com/office/officeart/2008/layout/LinedList"/>
    <dgm:cxn modelId="{5B9665D1-4188-4A83-B9FD-4737E2FC1520}" type="presParOf" srcId="{6A72640E-0136-443B-BF2D-8E8BF42FF8A9}" destId="{8D6C98E7-98E9-4E05-8C4F-914216B095E3}" srcOrd="14" destOrd="0" presId="urn:microsoft.com/office/officeart/2008/layout/LinedList"/>
    <dgm:cxn modelId="{B1DD07A3-4296-47BA-A5E2-42D9E1C30DD3}" type="presParOf" srcId="{6A72640E-0136-443B-BF2D-8E8BF42FF8A9}" destId="{635B0D1A-FF74-43FF-AE7E-6565D0A640BC}" srcOrd="15" destOrd="0" presId="urn:microsoft.com/office/officeart/2008/layout/LinedList"/>
    <dgm:cxn modelId="{7CB63929-A0A1-433C-89C3-929D64AF0B22}" type="presParOf" srcId="{635B0D1A-FF74-43FF-AE7E-6565D0A640BC}" destId="{45CAA7B7-9792-4CB3-A9F3-A6E341D4F520}" srcOrd="0" destOrd="0" presId="urn:microsoft.com/office/officeart/2008/layout/LinedList"/>
    <dgm:cxn modelId="{1FC2951F-5222-4C44-B62B-8FCAADB16661}" type="presParOf" srcId="{635B0D1A-FF74-43FF-AE7E-6565D0A640BC}" destId="{3CD614BD-132A-43F4-B89E-D287EB836C4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7F0B31-8BA4-4C08-B682-6F8074564C1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E1AF615-CCDD-4D2A-BBDF-0B2C7AAED52A}">
      <dgm:prSet custT="1"/>
      <dgm:spPr/>
      <dgm:t>
        <a:bodyPr/>
        <a:lstStyle/>
        <a:p>
          <a:r>
            <a:rPr lang="en-AU" sz="2700" b="1">
              <a:solidFill>
                <a:srgbClr val="00080C"/>
              </a:solidFill>
              <a:latin typeface="Fira Sans Light" panose="020B0403050000020004" pitchFamily="34" charset="0"/>
            </a:rPr>
            <a:t>description of the incident</a:t>
          </a:r>
          <a:r>
            <a:rPr lang="en-AU" sz="2700">
              <a:solidFill>
                <a:srgbClr val="00080C"/>
              </a:solidFill>
              <a:latin typeface="Fira Sans Light" panose="020B0403050000020004" pitchFamily="34" charset="0"/>
            </a:rPr>
            <a:t>, including who was involved, time and date the incident occurred and an explanation of the circumstances leading to the incident if known</a:t>
          </a:r>
          <a:endParaRPr lang="en-US" sz="2700">
            <a:solidFill>
              <a:srgbClr val="00080C"/>
            </a:solidFill>
            <a:latin typeface="Fira Sans Light" panose="020B0403050000020004" pitchFamily="34" charset="0"/>
          </a:endParaRPr>
        </a:p>
      </dgm:t>
    </dgm:pt>
    <dgm:pt modelId="{D36F4FAB-D03F-4B31-9BE3-56C7006ED790}" type="parTrans" cxnId="{920F2910-2B69-495B-A3BD-13F55B53A682}">
      <dgm:prSet/>
      <dgm:spPr/>
      <dgm:t>
        <a:bodyPr/>
        <a:lstStyle/>
        <a:p>
          <a:endParaRPr lang="en-AU"/>
        </a:p>
      </dgm:t>
    </dgm:pt>
    <dgm:pt modelId="{B4CF8DDF-9A78-45D8-BB99-0E52F84FAFBA}" type="sibTrans" cxnId="{920F2910-2B69-495B-A3BD-13F55B53A682}">
      <dgm:prSet/>
      <dgm:spPr/>
      <dgm:t>
        <a:bodyPr/>
        <a:lstStyle/>
        <a:p>
          <a:endParaRPr lang="en-AU"/>
        </a:p>
      </dgm:t>
    </dgm:pt>
    <dgm:pt modelId="{16AD7BC1-3653-4244-AF84-EE28BD759ED6}">
      <dgm:prSet custT="1"/>
      <dgm:spPr/>
      <dgm:t>
        <a:bodyPr/>
        <a:lstStyle/>
        <a:p>
          <a:r>
            <a:rPr lang="en-AU" sz="2700" b="1" dirty="0">
              <a:solidFill>
                <a:srgbClr val="00080C"/>
              </a:solidFill>
              <a:latin typeface="Fira Sans Light" panose="020B0403050000020004" pitchFamily="34" charset="0"/>
            </a:rPr>
            <a:t>description of the harm caused</a:t>
          </a:r>
          <a:r>
            <a:rPr lang="en-AU" sz="2700" dirty="0">
              <a:solidFill>
                <a:srgbClr val="00080C"/>
              </a:solidFill>
              <a:latin typeface="Fira Sans Light" panose="020B0403050000020004" pitchFamily="34" charset="0"/>
            </a:rPr>
            <a:t>, or that could reasonably have been expected to have been caused, as a result of the incident</a:t>
          </a:r>
          <a:endParaRPr lang="en-US" sz="2700" dirty="0">
            <a:solidFill>
              <a:srgbClr val="00080C"/>
            </a:solidFill>
            <a:latin typeface="Fira Sans Light" panose="020B0403050000020004" pitchFamily="34" charset="0"/>
          </a:endParaRPr>
        </a:p>
      </dgm:t>
    </dgm:pt>
    <dgm:pt modelId="{920FF462-BC79-41EC-AD15-D3D842982A44}" type="parTrans" cxnId="{DC8916AE-2686-440A-A2AC-6D32D024F901}">
      <dgm:prSet/>
      <dgm:spPr/>
      <dgm:t>
        <a:bodyPr/>
        <a:lstStyle/>
        <a:p>
          <a:endParaRPr lang="en-AU"/>
        </a:p>
      </dgm:t>
    </dgm:pt>
    <dgm:pt modelId="{D3481DC5-1E52-4B18-8DE8-817B4F4EAD48}" type="sibTrans" cxnId="{DC8916AE-2686-440A-A2AC-6D32D024F901}">
      <dgm:prSet/>
      <dgm:spPr/>
      <dgm:t>
        <a:bodyPr/>
        <a:lstStyle/>
        <a:p>
          <a:endParaRPr lang="en-AU"/>
        </a:p>
      </dgm:t>
    </dgm:pt>
    <dgm:pt modelId="{717EDD2C-743E-4776-AD11-08706973AAF6}">
      <dgm:prSet custT="1"/>
      <dgm:spPr/>
      <dgm:t>
        <a:bodyPr/>
        <a:lstStyle/>
        <a:p>
          <a:r>
            <a:rPr lang="en-AU" sz="2700">
              <a:solidFill>
                <a:srgbClr val="00080C"/>
              </a:solidFill>
              <a:latin typeface="Fira Sans Light" panose="020B0403050000020004" pitchFamily="34" charset="0"/>
            </a:rPr>
            <a:t>any </a:t>
          </a:r>
          <a:r>
            <a:rPr lang="en-AU" sz="2700" b="1">
              <a:solidFill>
                <a:srgbClr val="00080C"/>
              </a:solidFill>
              <a:latin typeface="Fira Sans Light" panose="020B0403050000020004" pitchFamily="34" charset="0"/>
            </a:rPr>
            <a:t>isolated or systemic issues </a:t>
          </a:r>
          <a:r>
            <a:rPr lang="en-AU" sz="2700">
              <a:solidFill>
                <a:srgbClr val="00080C"/>
              </a:solidFill>
              <a:latin typeface="Fira Sans Light" panose="020B0403050000020004" pitchFamily="34" charset="0"/>
            </a:rPr>
            <a:t>in the quality of care provided</a:t>
          </a:r>
          <a:endParaRPr lang="en-US" sz="2700">
            <a:solidFill>
              <a:srgbClr val="00080C"/>
            </a:solidFill>
            <a:latin typeface="Fira Sans Light" panose="020B0403050000020004" pitchFamily="34" charset="0"/>
          </a:endParaRPr>
        </a:p>
      </dgm:t>
    </dgm:pt>
    <dgm:pt modelId="{9E21FAA0-EFC5-4026-A91B-A2EC2AC92419}" type="parTrans" cxnId="{91015DD4-F848-42F7-AEA9-B2C9EB6078C2}">
      <dgm:prSet/>
      <dgm:spPr/>
      <dgm:t>
        <a:bodyPr/>
        <a:lstStyle/>
        <a:p>
          <a:endParaRPr lang="en-AU"/>
        </a:p>
      </dgm:t>
    </dgm:pt>
    <dgm:pt modelId="{7D956D4B-4A72-4D03-BA1D-DA85B04CA99B}" type="sibTrans" cxnId="{91015DD4-F848-42F7-AEA9-B2C9EB6078C2}">
      <dgm:prSet/>
      <dgm:spPr/>
      <dgm:t>
        <a:bodyPr/>
        <a:lstStyle/>
        <a:p>
          <a:endParaRPr lang="en-AU"/>
        </a:p>
      </dgm:t>
    </dgm:pt>
    <dgm:pt modelId="{73FB8C06-B224-43D2-A8E1-38D3F5D58D40}" type="pres">
      <dgm:prSet presAssocID="{7E7F0B31-8BA4-4C08-B682-6F8074564C17}" presName="vert0" presStyleCnt="0">
        <dgm:presLayoutVars>
          <dgm:dir/>
          <dgm:animOne val="branch"/>
          <dgm:animLvl val="lvl"/>
        </dgm:presLayoutVars>
      </dgm:prSet>
      <dgm:spPr/>
    </dgm:pt>
    <dgm:pt modelId="{7281D1D9-4CA8-4307-9A6F-36B17DD532C8}" type="pres">
      <dgm:prSet presAssocID="{AE1AF615-CCDD-4D2A-BBDF-0B2C7AAED52A}" presName="thickLine" presStyleLbl="alignNode1" presStyleIdx="0" presStyleCnt="3"/>
      <dgm:spPr/>
    </dgm:pt>
    <dgm:pt modelId="{D8CEEC03-8402-4F18-9253-6AADE4F886BD}" type="pres">
      <dgm:prSet presAssocID="{AE1AF615-CCDD-4D2A-BBDF-0B2C7AAED52A}" presName="horz1" presStyleCnt="0"/>
      <dgm:spPr/>
    </dgm:pt>
    <dgm:pt modelId="{2CF1B8FE-DC45-4623-AF7A-5151602BD1E4}" type="pres">
      <dgm:prSet presAssocID="{AE1AF615-CCDD-4D2A-BBDF-0B2C7AAED52A}" presName="tx1" presStyleLbl="revTx" presStyleIdx="0" presStyleCnt="3" custScaleY="157519"/>
      <dgm:spPr/>
    </dgm:pt>
    <dgm:pt modelId="{46055638-55CD-41EA-906E-DB647F3ED126}" type="pres">
      <dgm:prSet presAssocID="{AE1AF615-CCDD-4D2A-BBDF-0B2C7AAED52A}" presName="vert1" presStyleCnt="0"/>
      <dgm:spPr/>
    </dgm:pt>
    <dgm:pt modelId="{73925164-F2A6-43F8-A46F-C5F2090E7BE5}" type="pres">
      <dgm:prSet presAssocID="{16AD7BC1-3653-4244-AF84-EE28BD759ED6}" presName="thickLine" presStyleLbl="alignNode1" presStyleIdx="1" presStyleCnt="3"/>
      <dgm:spPr/>
    </dgm:pt>
    <dgm:pt modelId="{F9237EBD-77EC-4728-94CA-E488A3D7409F}" type="pres">
      <dgm:prSet presAssocID="{16AD7BC1-3653-4244-AF84-EE28BD759ED6}" presName="horz1" presStyleCnt="0"/>
      <dgm:spPr/>
    </dgm:pt>
    <dgm:pt modelId="{7DD6455B-0CA2-4027-85DA-9925F15C344F}" type="pres">
      <dgm:prSet presAssocID="{16AD7BC1-3653-4244-AF84-EE28BD759ED6}" presName="tx1" presStyleLbl="revTx" presStyleIdx="1" presStyleCnt="3" custScaleY="119795"/>
      <dgm:spPr/>
    </dgm:pt>
    <dgm:pt modelId="{FFACA12C-A3F6-46DB-9678-42B49D322456}" type="pres">
      <dgm:prSet presAssocID="{16AD7BC1-3653-4244-AF84-EE28BD759ED6}" presName="vert1" presStyleCnt="0"/>
      <dgm:spPr/>
    </dgm:pt>
    <dgm:pt modelId="{A7A2F127-5938-41F9-9812-E4C7BE6CF686}" type="pres">
      <dgm:prSet presAssocID="{717EDD2C-743E-4776-AD11-08706973AAF6}" presName="thickLine" presStyleLbl="alignNode1" presStyleIdx="2" presStyleCnt="3"/>
      <dgm:spPr/>
    </dgm:pt>
    <dgm:pt modelId="{58649EE5-8082-4D78-B252-476AC54E4F1A}" type="pres">
      <dgm:prSet presAssocID="{717EDD2C-743E-4776-AD11-08706973AAF6}" presName="horz1" presStyleCnt="0"/>
      <dgm:spPr/>
    </dgm:pt>
    <dgm:pt modelId="{5E088A24-9A06-4F22-8913-A98450F91D50}" type="pres">
      <dgm:prSet presAssocID="{717EDD2C-743E-4776-AD11-08706973AAF6}" presName="tx1" presStyleLbl="revTx" presStyleIdx="2" presStyleCnt="3"/>
      <dgm:spPr/>
    </dgm:pt>
    <dgm:pt modelId="{B15DFC88-B256-4117-9904-1AAC9B3A8A30}" type="pres">
      <dgm:prSet presAssocID="{717EDD2C-743E-4776-AD11-08706973AAF6}" presName="vert1" presStyleCnt="0"/>
      <dgm:spPr/>
    </dgm:pt>
  </dgm:ptLst>
  <dgm:cxnLst>
    <dgm:cxn modelId="{920F2910-2B69-495B-A3BD-13F55B53A682}" srcId="{7E7F0B31-8BA4-4C08-B682-6F8074564C17}" destId="{AE1AF615-CCDD-4D2A-BBDF-0B2C7AAED52A}" srcOrd="0" destOrd="0" parTransId="{D36F4FAB-D03F-4B31-9BE3-56C7006ED790}" sibTransId="{B4CF8DDF-9A78-45D8-BB99-0E52F84FAFBA}"/>
    <dgm:cxn modelId="{A175891D-4A00-446D-8A92-9529AECD9ADF}" type="presOf" srcId="{AE1AF615-CCDD-4D2A-BBDF-0B2C7AAED52A}" destId="{2CF1B8FE-DC45-4623-AF7A-5151602BD1E4}" srcOrd="0" destOrd="0" presId="urn:microsoft.com/office/officeart/2008/layout/LinedList"/>
    <dgm:cxn modelId="{0B19A874-EC74-4C29-B51D-C33F1AFF88D7}" type="presOf" srcId="{16AD7BC1-3653-4244-AF84-EE28BD759ED6}" destId="{7DD6455B-0CA2-4027-85DA-9925F15C344F}" srcOrd="0" destOrd="0" presId="urn:microsoft.com/office/officeart/2008/layout/LinedList"/>
    <dgm:cxn modelId="{E82014A5-CE48-42E2-940D-FF17B3CB2CEE}" type="presOf" srcId="{717EDD2C-743E-4776-AD11-08706973AAF6}" destId="{5E088A24-9A06-4F22-8913-A98450F91D50}" srcOrd="0" destOrd="0" presId="urn:microsoft.com/office/officeart/2008/layout/LinedList"/>
    <dgm:cxn modelId="{EB9BA5AB-8745-4DD0-BD2A-69BC97179573}" type="presOf" srcId="{7E7F0B31-8BA4-4C08-B682-6F8074564C17}" destId="{73FB8C06-B224-43D2-A8E1-38D3F5D58D40}" srcOrd="0" destOrd="0" presId="urn:microsoft.com/office/officeart/2008/layout/LinedList"/>
    <dgm:cxn modelId="{DC8916AE-2686-440A-A2AC-6D32D024F901}" srcId="{7E7F0B31-8BA4-4C08-B682-6F8074564C17}" destId="{16AD7BC1-3653-4244-AF84-EE28BD759ED6}" srcOrd="1" destOrd="0" parTransId="{920FF462-BC79-41EC-AD15-D3D842982A44}" sibTransId="{D3481DC5-1E52-4B18-8DE8-817B4F4EAD48}"/>
    <dgm:cxn modelId="{91015DD4-F848-42F7-AEA9-B2C9EB6078C2}" srcId="{7E7F0B31-8BA4-4C08-B682-6F8074564C17}" destId="{717EDD2C-743E-4776-AD11-08706973AAF6}" srcOrd="2" destOrd="0" parTransId="{9E21FAA0-EFC5-4026-A91B-A2EC2AC92419}" sibTransId="{7D956D4B-4A72-4D03-BA1D-DA85B04CA99B}"/>
    <dgm:cxn modelId="{B6AE9178-FB85-4DCA-BE90-E462EFA20CDC}" type="presParOf" srcId="{73FB8C06-B224-43D2-A8E1-38D3F5D58D40}" destId="{7281D1D9-4CA8-4307-9A6F-36B17DD532C8}" srcOrd="0" destOrd="0" presId="urn:microsoft.com/office/officeart/2008/layout/LinedList"/>
    <dgm:cxn modelId="{762225D7-ECAF-42D3-B095-7E553DCAD162}" type="presParOf" srcId="{73FB8C06-B224-43D2-A8E1-38D3F5D58D40}" destId="{D8CEEC03-8402-4F18-9253-6AADE4F886BD}" srcOrd="1" destOrd="0" presId="urn:microsoft.com/office/officeart/2008/layout/LinedList"/>
    <dgm:cxn modelId="{16D9BDA6-8A15-49B3-835E-1A413ED19D8F}" type="presParOf" srcId="{D8CEEC03-8402-4F18-9253-6AADE4F886BD}" destId="{2CF1B8FE-DC45-4623-AF7A-5151602BD1E4}" srcOrd="0" destOrd="0" presId="urn:microsoft.com/office/officeart/2008/layout/LinedList"/>
    <dgm:cxn modelId="{C5E64EC1-8D4E-4627-8950-2C3D1A9EF9C7}" type="presParOf" srcId="{D8CEEC03-8402-4F18-9253-6AADE4F886BD}" destId="{46055638-55CD-41EA-906E-DB647F3ED126}" srcOrd="1" destOrd="0" presId="urn:microsoft.com/office/officeart/2008/layout/LinedList"/>
    <dgm:cxn modelId="{C99969F8-DC4A-4B4B-9185-0D92DEFD9919}" type="presParOf" srcId="{73FB8C06-B224-43D2-A8E1-38D3F5D58D40}" destId="{73925164-F2A6-43F8-A46F-C5F2090E7BE5}" srcOrd="2" destOrd="0" presId="urn:microsoft.com/office/officeart/2008/layout/LinedList"/>
    <dgm:cxn modelId="{48A8D4E7-DC3A-4691-9423-07F3436ED44C}" type="presParOf" srcId="{73FB8C06-B224-43D2-A8E1-38D3F5D58D40}" destId="{F9237EBD-77EC-4728-94CA-E488A3D7409F}" srcOrd="3" destOrd="0" presId="urn:microsoft.com/office/officeart/2008/layout/LinedList"/>
    <dgm:cxn modelId="{E1F45905-895A-4C7B-8477-071CBEE54192}" type="presParOf" srcId="{F9237EBD-77EC-4728-94CA-E488A3D7409F}" destId="{7DD6455B-0CA2-4027-85DA-9925F15C344F}" srcOrd="0" destOrd="0" presId="urn:microsoft.com/office/officeart/2008/layout/LinedList"/>
    <dgm:cxn modelId="{3DC685CB-36BA-4D57-A20F-B131A8D876EF}" type="presParOf" srcId="{F9237EBD-77EC-4728-94CA-E488A3D7409F}" destId="{FFACA12C-A3F6-46DB-9678-42B49D322456}" srcOrd="1" destOrd="0" presId="urn:microsoft.com/office/officeart/2008/layout/LinedList"/>
    <dgm:cxn modelId="{8B038570-0099-471E-98E6-923C9F746DCB}" type="presParOf" srcId="{73FB8C06-B224-43D2-A8E1-38D3F5D58D40}" destId="{A7A2F127-5938-41F9-9812-E4C7BE6CF686}" srcOrd="4" destOrd="0" presId="urn:microsoft.com/office/officeart/2008/layout/LinedList"/>
    <dgm:cxn modelId="{1B60A4C4-743F-47A4-B1E8-940F6AD58EF6}" type="presParOf" srcId="{73FB8C06-B224-43D2-A8E1-38D3F5D58D40}" destId="{58649EE5-8082-4D78-B252-476AC54E4F1A}" srcOrd="5" destOrd="0" presId="urn:microsoft.com/office/officeart/2008/layout/LinedList"/>
    <dgm:cxn modelId="{19C5BD37-4CE2-4F60-A194-F82A9F19B82A}" type="presParOf" srcId="{58649EE5-8082-4D78-B252-476AC54E4F1A}" destId="{5E088A24-9A06-4F22-8913-A98450F91D50}" srcOrd="0" destOrd="0" presId="urn:microsoft.com/office/officeart/2008/layout/LinedList"/>
    <dgm:cxn modelId="{AF686095-FDBB-405A-B427-70396F8A8419}" type="presParOf" srcId="{58649EE5-8082-4D78-B252-476AC54E4F1A}" destId="{B15DFC88-B256-4117-9904-1AAC9B3A8A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30CAE9-B8F4-4102-9E61-E7D392953F0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02C10DF-2BE5-44DF-A7F8-E55545F8A5F6}">
      <dgm:prSet custT="1"/>
      <dgm:spPr/>
      <dgm:t>
        <a:bodyPr/>
        <a:lstStyle/>
        <a:p>
          <a:r>
            <a:rPr lang="en-AU" sz="2700" b="1">
              <a:solidFill>
                <a:srgbClr val="00080C"/>
              </a:solidFill>
              <a:latin typeface="Fira Sans Light" panose="020B0403050000020004" pitchFamily="34" charset="0"/>
            </a:rPr>
            <a:t>any actions that were taken</a:t>
          </a:r>
          <a:r>
            <a:rPr lang="en-AU" sz="2700">
              <a:solidFill>
                <a:srgbClr val="00080C"/>
              </a:solidFill>
              <a:latin typeface="Fira Sans Light" panose="020B0403050000020004" pitchFamily="34" charset="0"/>
            </a:rPr>
            <a:t>, or will be taken, to </a:t>
          </a:r>
          <a:r>
            <a:rPr lang="en-AU" sz="2700" b="1">
              <a:solidFill>
                <a:srgbClr val="00080C"/>
              </a:solidFill>
              <a:latin typeface="Fira Sans Light" panose="020B0403050000020004" pitchFamily="34" charset="0"/>
            </a:rPr>
            <a:t>ensure the safety, health and well-being </a:t>
          </a:r>
          <a:r>
            <a:rPr lang="en-AU" sz="2700">
              <a:solidFill>
                <a:srgbClr val="00080C"/>
              </a:solidFill>
              <a:latin typeface="Fira Sans Light" panose="020B0403050000020004" pitchFamily="34" charset="0"/>
            </a:rPr>
            <a:t>of any consumers affected by this incident </a:t>
          </a:r>
          <a:endParaRPr lang="en-US" sz="2700">
            <a:solidFill>
              <a:srgbClr val="00080C"/>
            </a:solidFill>
            <a:latin typeface="Fira Sans Light" panose="020B0403050000020004" pitchFamily="34" charset="0"/>
          </a:endParaRPr>
        </a:p>
      </dgm:t>
    </dgm:pt>
    <dgm:pt modelId="{97047232-D789-48F7-82BF-83EDBC0543F5}" type="parTrans" cxnId="{85C42E46-91A7-4822-916C-83E612ABF38E}">
      <dgm:prSet/>
      <dgm:spPr/>
      <dgm:t>
        <a:bodyPr/>
        <a:lstStyle/>
        <a:p>
          <a:endParaRPr lang="en-US"/>
        </a:p>
      </dgm:t>
    </dgm:pt>
    <dgm:pt modelId="{5FE95F9E-85E8-444A-B151-BC8B699FA2E8}" type="sibTrans" cxnId="{85C42E46-91A7-4822-916C-83E612ABF38E}">
      <dgm:prSet/>
      <dgm:spPr/>
      <dgm:t>
        <a:bodyPr/>
        <a:lstStyle/>
        <a:p>
          <a:endParaRPr lang="en-US"/>
        </a:p>
      </dgm:t>
    </dgm:pt>
    <dgm:pt modelId="{7F77132A-4FC4-46C2-972A-093D8D5123E5}">
      <dgm:prSet custT="1"/>
      <dgm:spPr/>
      <dgm:t>
        <a:bodyPr/>
        <a:lstStyle/>
        <a:p>
          <a:r>
            <a:rPr lang="en-AU" sz="2700" b="1">
              <a:solidFill>
                <a:srgbClr val="00080C"/>
              </a:solidFill>
              <a:latin typeface="Fira Sans Light" panose="020B0403050000020004" pitchFamily="34" charset="0"/>
            </a:rPr>
            <a:t>any actions that were taken</a:t>
          </a:r>
          <a:r>
            <a:rPr lang="en-AU" sz="2700">
              <a:solidFill>
                <a:srgbClr val="00080C"/>
              </a:solidFill>
              <a:latin typeface="Fira Sans Light" panose="020B0403050000020004" pitchFamily="34" charset="0"/>
            </a:rPr>
            <a:t>, or will be taken, to </a:t>
          </a:r>
          <a:r>
            <a:rPr lang="en-AU" sz="2700" b="1">
              <a:solidFill>
                <a:srgbClr val="00080C"/>
              </a:solidFill>
              <a:latin typeface="Fira Sans Light" panose="020B0403050000020004" pitchFamily="34" charset="0"/>
            </a:rPr>
            <a:t>minimise the risk</a:t>
          </a:r>
          <a:r>
            <a:rPr lang="en-AU" sz="2700">
              <a:solidFill>
                <a:srgbClr val="00080C"/>
              </a:solidFill>
              <a:latin typeface="Fira Sans Light" panose="020B0403050000020004" pitchFamily="34" charset="0"/>
            </a:rPr>
            <a:t> in an incident of a similar nature </a:t>
          </a:r>
          <a:endParaRPr lang="en-US" sz="2700">
            <a:solidFill>
              <a:srgbClr val="00080C"/>
            </a:solidFill>
            <a:latin typeface="Fira Sans Light" panose="020B0403050000020004" pitchFamily="34" charset="0"/>
          </a:endParaRPr>
        </a:p>
      </dgm:t>
    </dgm:pt>
    <dgm:pt modelId="{BB38841B-3AFC-4A7E-8FC1-66F1E0B5C848}" type="parTrans" cxnId="{F271395B-B419-4CEE-8F36-C0C365DB2A48}">
      <dgm:prSet/>
      <dgm:spPr/>
      <dgm:t>
        <a:bodyPr/>
        <a:lstStyle/>
        <a:p>
          <a:endParaRPr lang="en-US"/>
        </a:p>
      </dgm:t>
    </dgm:pt>
    <dgm:pt modelId="{F316D591-F96D-418C-B40B-298C157874D7}" type="sibTrans" cxnId="{F271395B-B419-4CEE-8F36-C0C365DB2A48}">
      <dgm:prSet/>
      <dgm:spPr/>
      <dgm:t>
        <a:bodyPr/>
        <a:lstStyle/>
        <a:p>
          <a:endParaRPr lang="en-US"/>
        </a:p>
      </dgm:t>
    </dgm:pt>
    <dgm:pt modelId="{A86829EC-3832-4251-94A5-FC2EE5FDEAD5}">
      <dgm:prSet custT="1"/>
      <dgm:spPr/>
      <dgm:t>
        <a:bodyPr/>
        <a:lstStyle/>
        <a:p>
          <a:r>
            <a:rPr lang="en-AU" sz="2700" b="1">
              <a:solidFill>
                <a:srgbClr val="00080C"/>
              </a:solidFill>
              <a:latin typeface="Fira Sans Light" panose="020B0403050000020004" pitchFamily="34" charset="0"/>
            </a:rPr>
            <a:t>names of the people </a:t>
          </a:r>
          <a:r>
            <a:rPr lang="en-AU" sz="2700">
              <a:solidFill>
                <a:srgbClr val="00080C"/>
              </a:solidFill>
              <a:latin typeface="Fira Sans Light" panose="020B0403050000020004" pitchFamily="34" charset="0"/>
            </a:rPr>
            <a:t>involved in the incident (required by 15NE (3)).</a:t>
          </a:r>
          <a:endParaRPr lang="en-US" sz="2700">
            <a:solidFill>
              <a:srgbClr val="00080C"/>
            </a:solidFill>
            <a:latin typeface="Fira Sans Light" panose="020B0403050000020004" pitchFamily="34" charset="0"/>
          </a:endParaRPr>
        </a:p>
      </dgm:t>
    </dgm:pt>
    <dgm:pt modelId="{4A5B9902-44D8-40FF-99AD-01334195C39B}" type="parTrans" cxnId="{A5DFC295-70DF-427E-92C0-B596E022DC0B}">
      <dgm:prSet/>
      <dgm:spPr/>
      <dgm:t>
        <a:bodyPr/>
        <a:lstStyle/>
        <a:p>
          <a:endParaRPr lang="en-US"/>
        </a:p>
      </dgm:t>
    </dgm:pt>
    <dgm:pt modelId="{2A088A91-B974-4D4C-B7AA-F6C1B9058253}" type="sibTrans" cxnId="{A5DFC295-70DF-427E-92C0-B596E022DC0B}">
      <dgm:prSet/>
      <dgm:spPr/>
      <dgm:t>
        <a:bodyPr/>
        <a:lstStyle/>
        <a:p>
          <a:endParaRPr lang="en-US"/>
        </a:p>
      </dgm:t>
    </dgm:pt>
    <dgm:pt modelId="{1D3D67FD-0125-4A05-9D66-8B8F7392A659}" type="pres">
      <dgm:prSet presAssocID="{1F30CAE9-B8F4-4102-9E61-E7D392953F05}" presName="vert0" presStyleCnt="0">
        <dgm:presLayoutVars>
          <dgm:dir/>
          <dgm:animOne val="branch"/>
          <dgm:animLvl val="lvl"/>
        </dgm:presLayoutVars>
      </dgm:prSet>
      <dgm:spPr/>
    </dgm:pt>
    <dgm:pt modelId="{861466E1-8B59-44B4-A6E3-3661A6810DFF}" type="pres">
      <dgm:prSet presAssocID="{402C10DF-2BE5-44DF-A7F8-E55545F8A5F6}" presName="thickLine" presStyleLbl="alignNode1" presStyleIdx="0" presStyleCnt="3"/>
      <dgm:spPr/>
    </dgm:pt>
    <dgm:pt modelId="{6253CB6B-BEA4-42B3-975D-0A13C5762B91}" type="pres">
      <dgm:prSet presAssocID="{402C10DF-2BE5-44DF-A7F8-E55545F8A5F6}" presName="horz1" presStyleCnt="0"/>
      <dgm:spPr/>
    </dgm:pt>
    <dgm:pt modelId="{855ECCA6-3ABA-454E-8EE7-E90387469502}" type="pres">
      <dgm:prSet presAssocID="{402C10DF-2BE5-44DF-A7F8-E55545F8A5F6}" presName="tx1" presStyleLbl="revTx" presStyleIdx="0" presStyleCnt="3"/>
      <dgm:spPr/>
    </dgm:pt>
    <dgm:pt modelId="{4E38FB96-1C06-4129-86F3-4BAD6675B7B3}" type="pres">
      <dgm:prSet presAssocID="{402C10DF-2BE5-44DF-A7F8-E55545F8A5F6}" presName="vert1" presStyleCnt="0"/>
      <dgm:spPr/>
    </dgm:pt>
    <dgm:pt modelId="{730CAA4D-D683-4068-A0BF-0AC952DA2247}" type="pres">
      <dgm:prSet presAssocID="{7F77132A-4FC4-46C2-972A-093D8D5123E5}" presName="thickLine" presStyleLbl="alignNode1" presStyleIdx="1" presStyleCnt="3"/>
      <dgm:spPr/>
    </dgm:pt>
    <dgm:pt modelId="{C1FFD880-10FD-4B4B-8918-F60DC9219C4C}" type="pres">
      <dgm:prSet presAssocID="{7F77132A-4FC4-46C2-972A-093D8D5123E5}" presName="horz1" presStyleCnt="0"/>
      <dgm:spPr/>
    </dgm:pt>
    <dgm:pt modelId="{A3F2D818-87AD-4607-8242-CD20DFE6435F}" type="pres">
      <dgm:prSet presAssocID="{7F77132A-4FC4-46C2-972A-093D8D5123E5}" presName="tx1" presStyleLbl="revTx" presStyleIdx="1" presStyleCnt="3"/>
      <dgm:spPr/>
    </dgm:pt>
    <dgm:pt modelId="{8A7A384E-749D-40A3-B790-624EE1D48A0C}" type="pres">
      <dgm:prSet presAssocID="{7F77132A-4FC4-46C2-972A-093D8D5123E5}" presName="vert1" presStyleCnt="0"/>
      <dgm:spPr/>
    </dgm:pt>
    <dgm:pt modelId="{DB52E492-870C-49A0-8198-462322B480B4}" type="pres">
      <dgm:prSet presAssocID="{A86829EC-3832-4251-94A5-FC2EE5FDEAD5}" presName="thickLine" presStyleLbl="alignNode1" presStyleIdx="2" presStyleCnt="3"/>
      <dgm:spPr/>
    </dgm:pt>
    <dgm:pt modelId="{A04242A5-7378-4C0D-93BA-F7EC4EC799CB}" type="pres">
      <dgm:prSet presAssocID="{A86829EC-3832-4251-94A5-FC2EE5FDEAD5}" presName="horz1" presStyleCnt="0"/>
      <dgm:spPr/>
    </dgm:pt>
    <dgm:pt modelId="{B8806ED2-06E3-4EAA-802C-EAB721535399}" type="pres">
      <dgm:prSet presAssocID="{A86829EC-3832-4251-94A5-FC2EE5FDEAD5}" presName="tx1" presStyleLbl="revTx" presStyleIdx="2" presStyleCnt="3" custScaleY="93484"/>
      <dgm:spPr/>
    </dgm:pt>
    <dgm:pt modelId="{01A8C58A-A2AB-4D92-BCF8-42D0AC52FCCF}" type="pres">
      <dgm:prSet presAssocID="{A86829EC-3832-4251-94A5-FC2EE5FDEAD5}" presName="vert1" presStyleCnt="0"/>
      <dgm:spPr/>
    </dgm:pt>
  </dgm:ptLst>
  <dgm:cxnLst>
    <dgm:cxn modelId="{13D1D013-4F39-428F-8F9D-6B7200D36051}" type="presOf" srcId="{7F77132A-4FC4-46C2-972A-093D8D5123E5}" destId="{A3F2D818-87AD-4607-8242-CD20DFE6435F}" srcOrd="0" destOrd="0" presId="urn:microsoft.com/office/officeart/2008/layout/LinedList"/>
    <dgm:cxn modelId="{3A5EB529-0920-4991-909F-229149856B12}" type="presOf" srcId="{1F30CAE9-B8F4-4102-9E61-E7D392953F05}" destId="{1D3D67FD-0125-4A05-9D66-8B8F7392A659}" srcOrd="0" destOrd="0" presId="urn:microsoft.com/office/officeart/2008/layout/LinedList"/>
    <dgm:cxn modelId="{F271395B-B419-4CEE-8F36-C0C365DB2A48}" srcId="{1F30CAE9-B8F4-4102-9E61-E7D392953F05}" destId="{7F77132A-4FC4-46C2-972A-093D8D5123E5}" srcOrd="1" destOrd="0" parTransId="{BB38841B-3AFC-4A7E-8FC1-66F1E0B5C848}" sibTransId="{F316D591-F96D-418C-B40B-298C157874D7}"/>
    <dgm:cxn modelId="{85C42E46-91A7-4822-916C-83E612ABF38E}" srcId="{1F30CAE9-B8F4-4102-9E61-E7D392953F05}" destId="{402C10DF-2BE5-44DF-A7F8-E55545F8A5F6}" srcOrd="0" destOrd="0" parTransId="{97047232-D789-48F7-82BF-83EDBC0543F5}" sibTransId="{5FE95F9E-85E8-444A-B151-BC8B699FA2E8}"/>
    <dgm:cxn modelId="{9472EA69-8BEF-48D8-8C2F-2C35B2ED888F}" type="presOf" srcId="{402C10DF-2BE5-44DF-A7F8-E55545F8A5F6}" destId="{855ECCA6-3ABA-454E-8EE7-E90387469502}" srcOrd="0" destOrd="0" presId="urn:microsoft.com/office/officeart/2008/layout/LinedList"/>
    <dgm:cxn modelId="{A5DFC295-70DF-427E-92C0-B596E022DC0B}" srcId="{1F30CAE9-B8F4-4102-9E61-E7D392953F05}" destId="{A86829EC-3832-4251-94A5-FC2EE5FDEAD5}" srcOrd="2" destOrd="0" parTransId="{4A5B9902-44D8-40FF-99AD-01334195C39B}" sibTransId="{2A088A91-B974-4D4C-B7AA-F6C1B9058253}"/>
    <dgm:cxn modelId="{61FB7FB7-44C8-4355-9047-5BD01EC8F515}" type="presOf" srcId="{A86829EC-3832-4251-94A5-FC2EE5FDEAD5}" destId="{B8806ED2-06E3-4EAA-802C-EAB721535399}" srcOrd="0" destOrd="0" presId="urn:microsoft.com/office/officeart/2008/layout/LinedList"/>
    <dgm:cxn modelId="{253C3AA3-DB1C-490B-BC75-E111314F786A}" type="presParOf" srcId="{1D3D67FD-0125-4A05-9D66-8B8F7392A659}" destId="{861466E1-8B59-44B4-A6E3-3661A6810DFF}" srcOrd="0" destOrd="0" presId="urn:microsoft.com/office/officeart/2008/layout/LinedList"/>
    <dgm:cxn modelId="{77C2FB42-1A47-4A0D-A70F-EF82326A77A8}" type="presParOf" srcId="{1D3D67FD-0125-4A05-9D66-8B8F7392A659}" destId="{6253CB6B-BEA4-42B3-975D-0A13C5762B91}" srcOrd="1" destOrd="0" presId="urn:microsoft.com/office/officeart/2008/layout/LinedList"/>
    <dgm:cxn modelId="{089A7310-8757-4377-8FF4-295A5224C2A5}" type="presParOf" srcId="{6253CB6B-BEA4-42B3-975D-0A13C5762B91}" destId="{855ECCA6-3ABA-454E-8EE7-E90387469502}" srcOrd="0" destOrd="0" presId="urn:microsoft.com/office/officeart/2008/layout/LinedList"/>
    <dgm:cxn modelId="{9F9A251F-4E66-41F4-84AB-8DC029E71C1D}" type="presParOf" srcId="{6253CB6B-BEA4-42B3-975D-0A13C5762B91}" destId="{4E38FB96-1C06-4129-86F3-4BAD6675B7B3}" srcOrd="1" destOrd="0" presId="urn:microsoft.com/office/officeart/2008/layout/LinedList"/>
    <dgm:cxn modelId="{D45BE765-ED46-4873-8427-5D257816B168}" type="presParOf" srcId="{1D3D67FD-0125-4A05-9D66-8B8F7392A659}" destId="{730CAA4D-D683-4068-A0BF-0AC952DA2247}" srcOrd="2" destOrd="0" presId="urn:microsoft.com/office/officeart/2008/layout/LinedList"/>
    <dgm:cxn modelId="{28D386A2-1F8F-4C3B-9816-77DFDF01998E}" type="presParOf" srcId="{1D3D67FD-0125-4A05-9D66-8B8F7392A659}" destId="{C1FFD880-10FD-4B4B-8918-F60DC9219C4C}" srcOrd="3" destOrd="0" presId="urn:microsoft.com/office/officeart/2008/layout/LinedList"/>
    <dgm:cxn modelId="{20894904-AA9E-439E-B94D-3BFA6EF596A0}" type="presParOf" srcId="{C1FFD880-10FD-4B4B-8918-F60DC9219C4C}" destId="{A3F2D818-87AD-4607-8242-CD20DFE6435F}" srcOrd="0" destOrd="0" presId="urn:microsoft.com/office/officeart/2008/layout/LinedList"/>
    <dgm:cxn modelId="{89E4863E-C0E5-49A6-A83D-E7FB05B35217}" type="presParOf" srcId="{C1FFD880-10FD-4B4B-8918-F60DC9219C4C}" destId="{8A7A384E-749D-40A3-B790-624EE1D48A0C}" srcOrd="1" destOrd="0" presId="urn:microsoft.com/office/officeart/2008/layout/LinedList"/>
    <dgm:cxn modelId="{1F056682-8935-44A6-B24A-EDDE3E449E08}" type="presParOf" srcId="{1D3D67FD-0125-4A05-9D66-8B8F7392A659}" destId="{DB52E492-870C-49A0-8198-462322B480B4}" srcOrd="4" destOrd="0" presId="urn:microsoft.com/office/officeart/2008/layout/LinedList"/>
    <dgm:cxn modelId="{B26D9638-03AC-4258-97F8-D4C242371205}" type="presParOf" srcId="{1D3D67FD-0125-4A05-9D66-8B8F7392A659}" destId="{A04242A5-7378-4C0D-93BA-F7EC4EC799CB}" srcOrd="5" destOrd="0" presId="urn:microsoft.com/office/officeart/2008/layout/LinedList"/>
    <dgm:cxn modelId="{B7B3E189-20BD-4929-B14D-C30D97C3ED13}" type="presParOf" srcId="{A04242A5-7378-4C0D-93BA-F7EC4EC799CB}" destId="{B8806ED2-06E3-4EAA-802C-EAB721535399}" srcOrd="0" destOrd="0" presId="urn:microsoft.com/office/officeart/2008/layout/LinedList"/>
    <dgm:cxn modelId="{F484D389-C1E3-4BD9-BE81-0331D86CA073}" type="presParOf" srcId="{A04242A5-7378-4C0D-93BA-F7EC4EC799CB}" destId="{01A8C58A-A2AB-4D92-BCF8-42D0AC52FCC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88252E-3FA9-4430-BF89-4B9F07DF2737}" type="doc">
      <dgm:prSet loTypeId="urn:microsoft.com/office/officeart/2018/2/layout/IconVerticalSolidList" loCatId="icon" qsTypeId="urn:microsoft.com/office/officeart/2005/8/quickstyle/simple1" qsCatId="simple" csTypeId="urn:microsoft.com/office/officeart/2005/8/colors/accent0_1" csCatId="mainScheme" phldr="1"/>
      <dgm:spPr/>
      <dgm:t>
        <a:bodyPr/>
        <a:lstStyle/>
        <a:p>
          <a:endParaRPr lang="en-US"/>
        </a:p>
      </dgm:t>
    </dgm:pt>
    <dgm:pt modelId="{D0CB9BC8-CF32-448F-B42A-2E8A99DE1C8E}">
      <dgm:prSet custT="1"/>
      <dgm:spPr/>
      <dgm:t>
        <a:bodyPr/>
        <a:lstStyle/>
        <a:p>
          <a:pPr>
            <a:lnSpc>
              <a:spcPct val="100000"/>
            </a:lnSpc>
          </a:pPr>
          <a:r>
            <a:rPr lang="en-AU" sz="2400" b="1">
              <a:solidFill>
                <a:schemeClr val="bg1"/>
              </a:solidFill>
              <a:latin typeface="Fira Sans Light"/>
              <a:hlinkClick xmlns:r="http://schemas.openxmlformats.org/officeDocument/2006/relationships" r:id="rId1">
                <a:extLst>
                  <a:ext uri="{A12FA001-AC4F-418D-AE19-62706E023703}">
                    <ahyp:hlinkClr xmlns:ahyp="http://schemas.microsoft.com/office/drawing/2018/hyperlinkcolor" val="tx"/>
                  </a:ext>
                </a:extLst>
              </a:hlinkClick>
            </a:rPr>
            <a:t>Modules on SIRS and SIRS reportable incidents in ALIS</a:t>
          </a:r>
          <a:endParaRPr lang="en-US" sz="2400" b="1">
            <a:solidFill>
              <a:schemeClr val="bg1"/>
            </a:solidFill>
            <a:latin typeface="Fira Sans Light" panose="020B0403050000020004" pitchFamily="34" charset="0"/>
          </a:endParaRPr>
        </a:p>
      </dgm:t>
    </dgm:pt>
    <dgm:pt modelId="{ACA497E8-A919-4BB6-922C-C5478986CEE7}" type="parTrans" cxnId="{87BBCAFD-15B1-45A9-B6D2-DBADCC218CD2}">
      <dgm:prSet/>
      <dgm:spPr/>
      <dgm:t>
        <a:bodyPr/>
        <a:lstStyle/>
        <a:p>
          <a:endParaRPr lang="en-US"/>
        </a:p>
      </dgm:t>
    </dgm:pt>
    <dgm:pt modelId="{F2D23F70-8BE8-4ECD-9543-31C198797E35}" type="sibTrans" cxnId="{87BBCAFD-15B1-45A9-B6D2-DBADCC218CD2}">
      <dgm:prSet/>
      <dgm:spPr/>
      <dgm:t>
        <a:bodyPr/>
        <a:lstStyle/>
        <a:p>
          <a:endParaRPr lang="en-US"/>
        </a:p>
      </dgm:t>
    </dgm:pt>
    <dgm:pt modelId="{672474D9-A416-4EA8-8667-B864984B882A}">
      <dgm:prSet custT="1"/>
      <dgm:spPr/>
      <dgm:t>
        <a:bodyPr/>
        <a:lstStyle/>
        <a:p>
          <a:pPr>
            <a:lnSpc>
              <a:spcPct val="100000"/>
            </a:lnSpc>
          </a:pPr>
          <a:r>
            <a:rPr lang="en-AU" sz="2400" b="1">
              <a:solidFill>
                <a:schemeClr val="bg1"/>
              </a:solidFill>
              <a:latin typeface="Fira Sans Light"/>
              <a:hlinkClick xmlns:r="http://schemas.openxmlformats.org/officeDocument/2006/relationships" r:id="rId2">
                <a:extLst>
                  <a:ext uri="{A12FA001-AC4F-418D-AE19-62706E023703}">
                    <ahyp:hlinkClr xmlns:ahyp="http://schemas.microsoft.com/office/drawing/2018/hyperlinkcolor" val="tx"/>
                  </a:ext>
                </a:extLst>
              </a:hlinkClick>
            </a:rPr>
            <a:t>Commission’s website links for SIRS</a:t>
          </a:r>
          <a:endParaRPr lang="en-US" sz="2400" b="1">
            <a:solidFill>
              <a:schemeClr val="bg1"/>
            </a:solidFill>
            <a:latin typeface="Fira Sans Light"/>
          </a:endParaRPr>
        </a:p>
      </dgm:t>
    </dgm:pt>
    <dgm:pt modelId="{7DF8B2D4-7179-4183-9AAD-529C4E6F2277}" type="parTrans" cxnId="{88BD88F5-57FB-485D-AC56-5473CB9AA021}">
      <dgm:prSet/>
      <dgm:spPr/>
      <dgm:t>
        <a:bodyPr/>
        <a:lstStyle/>
        <a:p>
          <a:endParaRPr lang="en-US"/>
        </a:p>
      </dgm:t>
    </dgm:pt>
    <dgm:pt modelId="{64BC5EF3-A085-4A6D-8536-EDF6CF15BE08}" type="sibTrans" cxnId="{88BD88F5-57FB-485D-AC56-5473CB9AA021}">
      <dgm:prSet/>
      <dgm:spPr/>
      <dgm:t>
        <a:bodyPr/>
        <a:lstStyle/>
        <a:p>
          <a:endParaRPr lang="en-US"/>
        </a:p>
      </dgm:t>
    </dgm:pt>
    <dgm:pt modelId="{85A5653F-E8E4-4883-8483-3256C6E44195}">
      <dgm:prSet custT="1"/>
      <dgm:spPr/>
      <dgm:t>
        <a:bodyPr/>
        <a:lstStyle/>
        <a:p>
          <a:pPr>
            <a:lnSpc>
              <a:spcPct val="100000"/>
            </a:lnSpc>
          </a:pPr>
          <a:r>
            <a:rPr lang="en-AU" sz="2400" b="1">
              <a:solidFill>
                <a:schemeClr val="bg1"/>
              </a:solidFill>
              <a:latin typeface="Fira Sans Light"/>
              <a:hlinkClick xmlns:r="http://schemas.openxmlformats.org/officeDocument/2006/relationships" r:id="rId3">
                <a:extLst>
                  <a:ext uri="{A12FA001-AC4F-418D-AE19-62706E023703}">
                    <ahyp:hlinkClr xmlns:ahyp="http://schemas.microsoft.com/office/drawing/2018/hyperlinkcolor" val="tx"/>
                  </a:ext>
                </a:extLst>
              </a:hlinkClick>
            </a:rPr>
            <a:t>SIRS decision support tool</a:t>
          </a:r>
          <a:endParaRPr lang="en-US" sz="2400" b="1">
            <a:solidFill>
              <a:schemeClr val="bg1"/>
            </a:solidFill>
            <a:latin typeface="Fira Sans Light"/>
          </a:endParaRPr>
        </a:p>
      </dgm:t>
    </dgm:pt>
    <dgm:pt modelId="{08C6E5D6-9ADA-4B25-81E0-C18CEA7EAEC0}" type="parTrans" cxnId="{2D81AB2C-D316-4258-96DE-40D23926067B}">
      <dgm:prSet/>
      <dgm:spPr/>
      <dgm:t>
        <a:bodyPr/>
        <a:lstStyle/>
        <a:p>
          <a:endParaRPr lang="en-US"/>
        </a:p>
      </dgm:t>
    </dgm:pt>
    <dgm:pt modelId="{4C6DF610-4416-4D77-9FC5-02EB3B96F324}" type="sibTrans" cxnId="{2D81AB2C-D316-4258-96DE-40D23926067B}">
      <dgm:prSet/>
      <dgm:spPr/>
      <dgm:t>
        <a:bodyPr/>
        <a:lstStyle/>
        <a:p>
          <a:endParaRPr lang="en-US"/>
        </a:p>
      </dgm:t>
    </dgm:pt>
    <dgm:pt modelId="{333692E2-42BF-4A8A-825A-E955118FFAF9}">
      <dgm:prSet custT="1"/>
      <dgm:spPr/>
      <dgm:t>
        <a:bodyPr/>
        <a:lstStyle/>
        <a:p>
          <a:pPr>
            <a:lnSpc>
              <a:spcPct val="100000"/>
            </a:lnSpc>
          </a:pPr>
          <a:r>
            <a:rPr lang="en-AU" sz="2400" b="1">
              <a:solidFill>
                <a:schemeClr val="bg1"/>
              </a:solidFill>
              <a:latin typeface="Fira Sans Light"/>
              <a:hlinkClick xmlns:r="http://schemas.openxmlformats.org/officeDocument/2006/relationships" r:id="rId4">
                <a:extLst>
                  <a:ext uri="{A12FA001-AC4F-418D-AE19-62706E023703}">
                    <ahyp:hlinkClr xmlns:ahyp="http://schemas.microsoft.com/office/drawing/2018/hyperlinkcolor" val="tx"/>
                  </a:ext>
                </a:extLst>
              </a:hlinkClick>
            </a:rPr>
            <a:t>Regulatory Bulletin</a:t>
          </a:r>
          <a:endParaRPr lang="en-US" sz="2400" b="1">
            <a:solidFill>
              <a:schemeClr val="bg1"/>
            </a:solidFill>
            <a:latin typeface="Fira Sans Light"/>
          </a:endParaRPr>
        </a:p>
      </dgm:t>
    </dgm:pt>
    <dgm:pt modelId="{22F18941-7F87-4272-85B3-8D48D611F296}" type="parTrans" cxnId="{9CFE1421-BCCD-4165-97F2-926B9A50EF66}">
      <dgm:prSet/>
      <dgm:spPr/>
      <dgm:t>
        <a:bodyPr/>
        <a:lstStyle/>
        <a:p>
          <a:endParaRPr lang="en-US"/>
        </a:p>
      </dgm:t>
    </dgm:pt>
    <dgm:pt modelId="{3194DB2C-9E6D-4A92-8EDE-3E3C35A82EE3}" type="sibTrans" cxnId="{9CFE1421-BCCD-4165-97F2-926B9A50EF66}">
      <dgm:prSet/>
      <dgm:spPr/>
      <dgm:t>
        <a:bodyPr/>
        <a:lstStyle/>
        <a:p>
          <a:endParaRPr lang="en-US"/>
        </a:p>
      </dgm:t>
    </dgm:pt>
    <dgm:pt modelId="{F714E6E8-819B-4179-901F-E7574B110B2B}">
      <dgm:prSet phldr="0" custT="1"/>
      <dgm:spPr/>
      <dgm:t>
        <a:bodyPr/>
        <a:lstStyle/>
        <a:p>
          <a:pPr>
            <a:lnSpc>
              <a:spcPct val="100000"/>
            </a:lnSpc>
          </a:pPr>
          <a:r>
            <a:rPr lang="en-AU" sz="2400" b="1" u="sng">
              <a:solidFill>
                <a:schemeClr val="bg1"/>
              </a:solidFill>
              <a:latin typeface="Fira Sans Light"/>
            </a:rPr>
            <a:t>Your role in SIRS</a:t>
          </a:r>
          <a:r>
            <a:rPr lang="en-AU" sz="2400" b="1">
              <a:solidFill>
                <a:schemeClr val="bg1"/>
              </a:solidFill>
              <a:latin typeface="Fira Sans Light"/>
            </a:rPr>
            <a:t> </a:t>
          </a:r>
        </a:p>
      </dgm:t>
    </dgm:pt>
    <dgm:pt modelId="{D874DA20-15D2-4BD5-A844-CEBF6FE1BC9F}" type="parTrans" cxnId="{8E96F257-EED8-4898-A769-D891CDDADACD}">
      <dgm:prSet/>
      <dgm:spPr/>
      <dgm:t>
        <a:bodyPr/>
        <a:lstStyle/>
        <a:p>
          <a:endParaRPr lang="en-US"/>
        </a:p>
      </dgm:t>
    </dgm:pt>
    <dgm:pt modelId="{1687995E-43DA-4E65-81F4-3DFFEC245E9B}" type="sibTrans" cxnId="{8E96F257-EED8-4898-A769-D891CDDADACD}">
      <dgm:prSet/>
      <dgm:spPr/>
      <dgm:t>
        <a:bodyPr/>
        <a:lstStyle/>
        <a:p>
          <a:endParaRPr lang="en-US"/>
        </a:p>
      </dgm:t>
    </dgm:pt>
    <dgm:pt modelId="{C5AFA2E6-236B-4D6D-AE6D-100D943BB5F4}" type="pres">
      <dgm:prSet presAssocID="{7188252E-3FA9-4430-BF89-4B9F07DF2737}" presName="root" presStyleCnt="0">
        <dgm:presLayoutVars>
          <dgm:dir/>
          <dgm:resizeHandles val="exact"/>
        </dgm:presLayoutVars>
      </dgm:prSet>
      <dgm:spPr/>
    </dgm:pt>
    <dgm:pt modelId="{7DEECB91-E0EE-4AE5-97D6-EECDBE4CB7AF}" type="pres">
      <dgm:prSet presAssocID="{D0CB9BC8-CF32-448F-B42A-2E8A99DE1C8E}" presName="compNode" presStyleCnt="0"/>
      <dgm:spPr/>
    </dgm:pt>
    <dgm:pt modelId="{D57E4B6B-FE68-486D-838E-1591A3F71639}" type="pres">
      <dgm:prSet presAssocID="{D0CB9BC8-CF32-448F-B42A-2E8A99DE1C8E}" presName="bgRect" presStyleLbl="bgShp" presStyleIdx="0" presStyleCnt="5"/>
      <dgm:spPr>
        <a:solidFill>
          <a:srgbClr val="00577D">
            <a:alpha val="88000"/>
          </a:srgbClr>
        </a:solidFill>
      </dgm:spPr>
    </dgm:pt>
    <dgm:pt modelId="{A0D43621-7E3D-4D40-9FE9-4725F70CD202}" type="pres">
      <dgm:prSet presAssocID="{D0CB9BC8-CF32-448F-B42A-2E8A99DE1C8E}" presName="iconRect" presStyleLbl="node1" presStyleIdx="0"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mark"/>
        </a:ext>
      </dgm:extLst>
    </dgm:pt>
    <dgm:pt modelId="{84C88DB9-5335-4985-B99F-37D8998CE63A}" type="pres">
      <dgm:prSet presAssocID="{D0CB9BC8-CF32-448F-B42A-2E8A99DE1C8E}" presName="spaceRect" presStyleCnt="0"/>
      <dgm:spPr/>
    </dgm:pt>
    <dgm:pt modelId="{E13281CB-4D6F-4908-BF61-0CD382139CCA}" type="pres">
      <dgm:prSet presAssocID="{D0CB9BC8-CF32-448F-B42A-2E8A99DE1C8E}" presName="parTx" presStyleLbl="revTx" presStyleIdx="0" presStyleCnt="5">
        <dgm:presLayoutVars>
          <dgm:chMax val="0"/>
          <dgm:chPref val="0"/>
        </dgm:presLayoutVars>
      </dgm:prSet>
      <dgm:spPr/>
    </dgm:pt>
    <dgm:pt modelId="{04C9CEFC-D045-4AC0-B0E5-1A5D1BF4DE08}" type="pres">
      <dgm:prSet presAssocID="{F2D23F70-8BE8-4ECD-9543-31C198797E35}" presName="sibTrans" presStyleCnt="0"/>
      <dgm:spPr/>
    </dgm:pt>
    <dgm:pt modelId="{12F372FF-AA0A-43D6-B1BF-E1A386F8962B}" type="pres">
      <dgm:prSet presAssocID="{672474D9-A416-4EA8-8667-B864984B882A}" presName="compNode" presStyleCnt="0"/>
      <dgm:spPr/>
    </dgm:pt>
    <dgm:pt modelId="{032F9254-1548-4C13-B890-621AE50A0C31}" type="pres">
      <dgm:prSet presAssocID="{672474D9-A416-4EA8-8667-B864984B882A}" presName="bgRect" presStyleLbl="bgShp" presStyleIdx="1" presStyleCnt="5"/>
      <dgm:spPr>
        <a:solidFill>
          <a:srgbClr val="00577D">
            <a:alpha val="88000"/>
          </a:srgbClr>
        </a:solidFill>
      </dgm:spPr>
    </dgm:pt>
    <dgm:pt modelId="{46BBBF8F-A47A-4CEA-A7DF-7DB9E805D79C}" type="pres">
      <dgm:prSet presAssocID="{672474D9-A416-4EA8-8667-B864984B882A}" presName="iconRect" presStyleLbl="node1" presStyleIdx="1"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itor"/>
        </a:ext>
      </dgm:extLst>
    </dgm:pt>
    <dgm:pt modelId="{8267C317-513F-4A45-AA91-80A0E6BFDC90}" type="pres">
      <dgm:prSet presAssocID="{672474D9-A416-4EA8-8667-B864984B882A}" presName="spaceRect" presStyleCnt="0"/>
      <dgm:spPr/>
    </dgm:pt>
    <dgm:pt modelId="{1988EAF5-2742-4B4B-BA64-56275ECBABA6}" type="pres">
      <dgm:prSet presAssocID="{672474D9-A416-4EA8-8667-B864984B882A}" presName="parTx" presStyleLbl="revTx" presStyleIdx="1" presStyleCnt="5">
        <dgm:presLayoutVars>
          <dgm:chMax val="0"/>
          <dgm:chPref val="0"/>
        </dgm:presLayoutVars>
      </dgm:prSet>
      <dgm:spPr/>
    </dgm:pt>
    <dgm:pt modelId="{36E8E87E-EA3A-4AFA-BC47-382156086DFD}" type="pres">
      <dgm:prSet presAssocID="{64BC5EF3-A085-4A6D-8536-EDF6CF15BE08}" presName="sibTrans" presStyleCnt="0"/>
      <dgm:spPr/>
    </dgm:pt>
    <dgm:pt modelId="{0B9F707B-E1F5-4F41-AE09-7251A5A8320E}" type="pres">
      <dgm:prSet presAssocID="{85A5653F-E8E4-4883-8483-3256C6E44195}" presName="compNode" presStyleCnt="0"/>
      <dgm:spPr/>
    </dgm:pt>
    <dgm:pt modelId="{1DE458B8-4C2D-484C-B03B-87DA6F47774E}" type="pres">
      <dgm:prSet presAssocID="{85A5653F-E8E4-4883-8483-3256C6E44195}" presName="bgRect" presStyleLbl="bgShp" presStyleIdx="2" presStyleCnt="5"/>
      <dgm:spPr>
        <a:solidFill>
          <a:srgbClr val="00577D">
            <a:alpha val="88000"/>
          </a:srgbClr>
        </a:solidFill>
      </dgm:spPr>
    </dgm:pt>
    <dgm:pt modelId="{67E14AC8-ECF6-41D5-83AE-889096CF9237}" type="pres">
      <dgm:prSet presAssocID="{85A5653F-E8E4-4883-8483-3256C6E44195}" presName="iconRect" presStyleLbl="node1" presStyleIdx="2"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all center"/>
        </a:ext>
      </dgm:extLst>
    </dgm:pt>
    <dgm:pt modelId="{88BF1AF1-E2F1-49FC-9574-48BE99D44870}" type="pres">
      <dgm:prSet presAssocID="{85A5653F-E8E4-4883-8483-3256C6E44195}" presName="spaceRect" presStyleCnt="0"/>
      <dgm:spPr/>
    </dgm:pt>
    <dgm:pt modelId="{2C7213BB-4BE3-4E4B-8F25-4D7023E9B9DD}" type="pres">
      <dgm:prSet presAssocID="{85A5653F-E8E4-4883-8483-3256C6E44195}" presName="parTx" presStyleLbl="revTx" presStyleIdx="2" presStyleCnt="5">
        <dgm:presLayoutVars>
          <dgm:chMax val="0"/>
          <dgm:chPref val="0"/>
        </dgm:presLayoutVars>
      </dgm:prSet>
      <dgm:spPr/>
    </dgm:pt>
    <dgm:pt modelId="{D5C14D11-A813-4BC2-A2FF-7E89ED1D5ECE}" type="pres">
      <dgm:prSet presAssocID="{4C6DF610-4416-4D77-9FC5-02EB3B96F324}" presName="sibTrans" presStyleCnt="0"/>
      <dgm:spPr/>
    </dgm:pt>
    <dgm:pt modelId="{010AA7CC-3660-4C94-A300-FA410A32254F}" type="pres">
      <dgm:prSet presAssocID="{333692E2-42BF-4A8A-825A-E955118FFAF9}" presName="compNode" presStyleCnt="0"/>
      <dgm:spPr/>
    </dgm:pt>
    <dgm:pt modelId="{332BFCE9-DF78-42F7-8676-D210375505B6}" type="pres">
      <dgm:prSet presAssocID="{333692E2-42BF-4A8A-825A-E955118FFAF9}" presName="bgRect" presStyleLbl="bgShp" presStyleIdx="3" presStyleCnt="5" custLinFactNeighborY="2444"/>
      <dgm:spPr>
        <a:solidFill>
          <a:srgbClr val="00577D">
            <a:alpha val="88000"/>
          </a:srgbClr>
        </a:solidFill>
      </dgm:spPr>
    </dgm:pt>
    <dgm:pt modelId="{7106E270-1247-44F6-961E-269FA81A0372}" type="pres">
      <dgm:prSet presAssocID="{333692E2-42BF-4A8A-825A-E955118FFAF9}" presName="iconRect" presStyleLbl="node1" presStyleIdx="3" presStyleCnt="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Gavel"/>
        </a:ext>
      </dgm:extLst>
    </dgm:pt>
    <dgm:pt modelId="{DBEF48B1-F338-4240-A2C7-106B5F9E7EFC}" type="pres">
      <dgm:prSet presAssocID="{333692E2-42BF-4A8A-825A-E955118FFAF9}" presName="spaceRect" presStyleCnt="0"/>
      <dgm:spPr/>
    </dgm:pt>
    <dgm:pt modelId="{A857CACB-2574-490A-ABD5-2D5B4D67C213}" type="pres">
      <dgm:prSet presAssocID="{333692E2-42BF-4A8A-825A-E955118FFAF9}" presName="parTx" presStyleLbl="revTx" presStyleIdx="3" presStyleCnt="5">
        <dgm:presLayoutVars>
          <dgm:chMax val="0"/>
          <dgm:chPref val="0"/>
        </dgm:presLayoutVars>
      </dgm:prSet>
      <dgm:spPr/>
    </dgm:pt>
    <dgm:pt modelId="{FF055DAC-C373-4B41-A569-112ECFC83BC0}" type="pres">
      <dgm:prSet presAssocID="{3194DB2C-9E6D-4A92-8EDE-3E3C35A82EE3}" presName="sibTrans" presStyleCnt="0"/>
      <dgm:spPr/>
    </dgm:pt>
    <dgm:pt modelId="{0FEAE52A-78E5-4B39-A4B9-7EFD31186C14}" type="pres">
      <dgm:prSet presAssocID="{F714E6E8-819B-4179-901F-E7574B110B2B}" presName="compNode" presStyleCnt="0"/>
      <dgm:spPr/>
    </dgm:pt>
    <dgm:pt modelId="{E7598A1E-EE07-4995-9A11-BE04C7ED4FD5}" type="pres">
      <dgm:prSet presAssocID="{F714E6E8-819B-4179-901F-E7574B110B2B}" presName="bgRect" presStyleLbl="bgShp" presStyleIdx="4" presStyleCnt="5"/>
      <dgm:spPr>
        <a:solidFill>
          <a:srgbClr val="00577D">
            <a:alpha val="88000"/>
          </a:srgbClr>
        </a:solidFill>
      </dgm:spPr>
    </dgm:pt>
    <dgm:pt modelId="{849A8FE0-0C76-478B-9C07-F6CF386A134A}" type="pres">
      <dgm:prSet presAssocID="{F714E6E8-819B-4179-901F-E7574B110B2B}" presName="iconRect" presStyleLbl="node1" presStyleIdx="4" presStyleCnt="5"/>
      <dgm:spPr>
        <a:blipFill>
          <a:blip xmlns:r="http://schemas.openxmlformats.org/officeDocument/2006/relationships" r:embed="rId13">
            <a:extLs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Ui Ux with solid fill"/>
        </a:ext>
      </dgm:extLst>
    </dgm:pt>
    <dgm:pt modelId="{9E540924-C5CE-4B81-A668-5B1419887ED0}" type="pres">
      <dgm:prSet presAssocID="{F714E6E8-819B-4179-901F-E7574B110B2B}" presName="spaceRect" presStyleCnt="0"/>
      <dgm:spPr/>
    </dgm:pt>
    <dgm:pt modelId="{8AE098A2-F61E-4B2B-AB8B-354F9E49AF16}" type="pres">
      <dgm:prSet presAssocID="{F714E6E8-819B-4179-901F-E7574B110B2B}" presName="parTx" presStyleLbl="revTx" presStyleIdx="4" presStyleCnt="5">
        <dgm:presLayoutVars>
          <dgm:chMax val="0"/>
          <dgm:chPref val="0"/>
        </dgm:presLayoutVars>
      </dgm:prSet>
      <dgm:spPr/>
    </dgm:pt>
  </dgm:ptLst>
  <dgm:cxnLst>
    <dgm:cxn modelId="{9CFE1421-BCCD-4165-97F2-926B9A50EF66}" srcId="{7188252E-3FA9-4430-BF89-4B9F07DF2737}" destId="{333692E2-42BF-4A8A-825A-E955118FFAF9}" srcOrd="3" destOrd="0" parTransId="{22F18941-7F87-4272-85B3-8D48D611F296}" sibTransId="{3194DB2C-9E6D-4A92-8EDE-3E3C35A82EE3}"/>
    <dgm:cxn modelId="{2D81AB2C-D316-4258-96DE-40D23926067B}" srcId="{7188252E-3FA9-4430-BF89-4B9F07DF2737}" destId="{85A5653F-E8E4-4883-8483-3256C6E44195}" srcOrd="2" destOrd="0" parTransId="{08C6E5D6-9ADA-4B25-81E0-C18CEA7EAEC0}" sibTransId="{4C6DF610-4416-4D77-9FC5-02EB3B96F324}"/>
    <dgm:cxn modelId="{A0D6D435-3456-4D2F-83D9-CFBDA6179F1C}" type="presOf" srcId="{D0CB9BC8-CF32-448F-B42A-2E8A99DE1C8E}" destId="{E13281CB-4D6F-4908-BF61-0CD382139CCA}" srcOrd="0" destOrd="0" presId="urn:microsoft.com/office/officeart/2018/2/layout/IconVerticalSolidList"/>
    <dgm:cxn modelId="{C0B89E64-E8C3-4201-8990-F2D431DC46E4}" type="presOf" srcId="{7188252E-3FA9-4430-BF89-4B9F07DF2737}" destId="{C5AFA2E6-236B-4D6D-AE6D-100D943BB5F4}" srcOrd="0" destOrd="0" presId="urn:microsoft.com/office/officeart/2018/2/layout/IconVerticalSolidList"/>
    <dgm:cxn modelId="{8E96F257-EED8-4898-A769-D891CDDADACD}" srcId="{7188252E-3FA9-4430-BF89-4B9F07DF2737}" destId="{F714E6E8-819B-4179-901F-E7574B110B2B}" srcOrd="4" destOrd="0" parTransId="{D874DA20-15D2-4BD5-A844-CEBF6FE1BC9F}" sibTransId="{1687995E-43DA-4E65-81F4-3DFFEC245E9B}"/>
    <dgm:cxn modelId="{1982EE84-48F1-4472-91BD-C2BB91BFAF8D}" type="presOf" srcId="{672474D9-A416-4EA8-8667-B864984B882A}" destId="{1988EAF5-2742-4B4B-BA64-56275ECBABA6}" srcOrd="0" destOrd="0" presId="urn:microsoft.com/office/officeart/2018/2/layout/IconVerticalSolidList"/>
    <dgm:cxn modelId="{AFB64D87-0EDD-4515-9ED1-0B9A22E7013E}" type="presOf" srcId="{333692E2-42BF-4A8A-825A-E955118FFAF9}" destId="{A857CACB-2574-490A-ABD5-2D5B4D67C213}" srcOrd="0" destOrd="0" presId="urn:microsoft.com/office/officeart/2018/2/layout/IconVerticalSolidList"/>
    <dgm:cxn modelId="{36807193-C81A-4E3B-BE64-3BEC495907D8}" type="presOf" srcId="{85A5653F-E8E4-4883-8483-3256C6E44195}" destId="{2C7213BB-4BE3-4E4B-8F25-4D7023E9B9DD}" srcOrd="0" destOrd="0" presId="urn:microsoft.com/office/officeart/2018/2/layout/IconVerticalSolidList"/>
    <dgm:cxn modelId="{6DD5C59F-D4E0-4FC6-B29E-D0FA04E9E9A6}" type="presOf" srcId="{F714E6E8-819B-4179-901F-E7574B110B2B}" destId="{8AE098A2-F61E-4B2B-AB8B-354F9E49AF16}" srcOrd="0" destOrd="0" presId="urn:microsoft.com/office/officeart/2018/2/layout/IconVerticalSolidList"/>
    <dgm:cxn modelId="{88BD88F5-57FB-485D-AC56-5473CB9AA021}" srcId="{7188252E-3FA9-4430-BF89-4B9F07DF2737}" destId="{672474D9-A416-4EA8-8667-B864984B882A}" srcOrd="1" destOrd="0" parTransId="{7DF8B2D4-7179-4183-9AAD-529C4E6F2277}" sibTransId="{64BC5EF3-A085-4A6D-8536-EDF6CF15BE08}"/>
    <dgm:cxn modelId="{87BBCAFD-15B1-45A9-B6D2-DBADCC218CD2}" srcId="{7188252E-3FA9-4430-BF89-4B9F07DF2737}" destId="{D0CB9BC8-CF32-448F-B42A-2E8A99DE1C8E}" srcOrd="0" destOrd="0" parTransId="{ACA497E8-A919-4BB6-922C-C5478986CEE7}" sibTransId="{F2D23F70-8BE8-4ECD-9543-31C198797E35}"/>
    <dgm:cxn modelId="{EE84F1F4-D419-44D0-9A5B-BE1392178990}" type="presParOf" srcId="{C5AFA2E6-236B-4D6D-AE6D-100D943BB5F4}" destId="{7DEECB91-E0EE-4AE5-97D6-EECDBE4CB7AF}" srcOrd="0" destOrd="0" presId="urn:microsoft.com/office/officeart/2018/2/layout/IconVerticalSolidList"/>
    <dgm:cxn modelId="{312B6F55-B508-4447-9633-6389F38318E5}" type="presParOf" srcId="{7DEECB91-E0EE-4AE5-97D6-EECDBE4CB7AF}" destId="{D57E4B6B-FE68-486D-838E-1591A3F71639}" srcOrd="0" destOrd="0" presId="urn:microsoft.com/office/officeart/2018/2/layout/IconVerticalSolidList"/>
    <dgm:cxn modelId="{86C90A87-0070-42E3-90F3-6477A33FCE38}" type="presParOf" srcId="{7DEECB91-E0EE-4AE5-97D6-EECDBE4CB7AF}" destId="{A0D43621-7E3D-4D40-9FE9-4725F70CD202}" srcOrd="1" destOrd="0" presId="urn:microsoft.com/office/officeart/2018/2/layout/IconVerticalSolidList"/>
    <dgm:cxn modelId="{9C45C786-2C87-4238-A191-D7F0E1541D40}" type="presParOf" srcId="{7DEECB91-E0EE-4AE5-97D6-EECDBE4CB7AF}" destId="{84C88DB9-5335-4985-B99F-37D8998CE63A}" srcOrd="2" destOrd="0" presId="urn:microsoft.com/office/officeart/2018/2/layout/IconVerticalSolidList"/>
    <dgm:cxn modelId="{378CF8DC-32C6-43E9-B0D6-E609C8339E46}" type="presParOf" srcId="{7DEECB91-E0EE-4AE5-97D6-EECDBE4CB7AF}" destId="{E13281CB-4D6F-4908-BF61-0CD382139CCA}" srcOrd="3" destOrd="0" presId="urn:microsoft.com/office/officeart/2018/2/layout/IconVerticalSolidList"/>
    <dgm:cxn modelId="{D088A8FE-D014-4E09-A850-E760BEAF4792}" type="presParOf" srcId="{C5AFA2E6-236B-4D6D-AE6D-100D943BB5F4}" destId="{04C9CEFC-D045-4AC0-B0E5-1A5D1BF4DE08}" srcOrd="1" destOrd="0" presId="urn:microsoft.com/office/officeart/2018/2/layout/IconVerticalSolidList"/>
    <dgm:cxn modelId="{0E517450-5598-4251-B0CA-4A188703D8F4}" type="presParOf" srcId="{C5AFA2E6-236B-4D6D-AE6D-100D943BB5F4}" destId="{12F372FF-AA0A-43D6-B1BF-E1A386F8962B}" srcOrd="2" destOrd="0" presId="urn:microsoft.com/office/officeart/2018/2/layout/IconVerticalSolidList"/>
    <dgm:cxn modelId="{09DA7448-3BC8-4665-A714-981ADE3B1D88}" type="presParOf" srcId="{12F372FF-AA0A-43D6-B1BF-E1A386F8962B}" destId="{032F9254-1548-4C13-B890-621AE50A0C31}" srcOrd="0" destOrd="0" presId="urn:microsoft.com/office/officeart/2018/2/layout/IconVerticalSolidList"/>
    <dgm:cxn modelId="{AEDA16BF-C754-4500-B152-99CEA997DBAC}" type="presParOf" srcId="{12F372FF-AA0A-43D6-B1BF-E1A386F8962B}" destId="{46BBBF8F-A47A-4CEA-A7DF-7DB9E805D79C}" srcOrd="1" destOrd="0" presId="urn:microsoft.com/office/officeart/2018/2/layout/IconVerticalSolidList"/>
    <dgm:cxn modelId="{732AB39B-93B2-413F-AFE3-9A0BA3C992BC}" type="presParOf" srcId="{12F372FF-AA0A-43D6-B1BF-E1A386F8962B}" destId="{8267C317-513F-4A45-AA91-80A0E6BFDC90}" srcOrd="2" destOrd="0" presId="urn:microsoft.com/office/officeart/2018/2/layout/IconVerticalSolidList"/>
    <dgm:cxn modelId="{B34ACC52-4A8F-4E10-B1C6-345C6310AB27}" type="presParOf" srcId="{12F372FF-AA0A-43D6-B1BF-E1A386F8962B}" destId="{1988EAF5-2742-4B4B-BA64-56275ECBABA6}" srcOrd="3" destOrd="0" presId="urn:microsoft.com/office/officeart/2018/2/layout/IconVerticalSolidList"/>
    <dgm:cxn modelId="{0651B163-726D-49A4-9290-8C03C028ACE0}" type="presParOf" srcId="{C5AFA2E6-236B-4D6D-AE6D-100D943BB5F4}" destId="{36E8E87E-EA3A-4AFA-BC47-382156086DFD}" srcOrd="3" destOrd="0" presId="urn:microsoft.com/office/officeart/2018/2/layout/IconVerticalSolidList"/>
    <dgm:cxn modelId="{571D9015-5E6F-44F4-8596-920EE6FC7E39}" type="presParOf" srcId="{C5AFA2E6-236B-4D6D-AE6D-100D943BB5F4}" destId="{0B9F707B-E1F5-4F41-AE09-7251A5A8320E}" srcOrd="4" destOrd="0" presId="urn:microsoft.com/office/officeart/2018/2/layout/IconVerticalSolidList"/>
    <dgm:cxn modelId="{337F79F4-32D5-4A06-842A-934339A02335}" type="presParOf" srcId="{0B9F707B-E1F5-4F41-AE09-7251A5A8320E}" destId="{1DE458B8-4C2D-484C-B03B-87DA6F47774E}" srcOrd="0" destOrd="0" presId="urn:microsoft.com/office/officeart/2018/2/layout/IconVerticalSolidList"/>
    <dgm:cxn modelId="{67DA1475-5BAE-4A85-85BD-09DBF433B078}" type="presParOf" srcId="{0B9F707B-E1F5-4F41-AE09-7251A5A8320E}" destId="{67E14AC8-ECF6-41D5-83AE-889096CF9237}" srcOrd="1" destOrd="0" presId="urn:microsoft.com/office/officeart/2018/2/layout/IconVerticalSolidList"/>
    <dgm:cxn modelId="{D04792DF-91F8-4267-92E1-172DCF30AD5A}" type="presParOf" srcId="{0B9F707B-E1F5-4F41-AE09-7251A5A8320E}" destId="{88BF1AF1-E2F1-49FC-9574-48BE99D44870}" srcOrd="2" destOrd="0" presId="urn:microsoft.com/office/officeart/2018/2/layout/IconVerticalSolidList"/>
    <dgm:cxn modelId="{158337FC-9AD4-4C74-85B9-CED2AC2098E1}" type="presParOf" srcId="{0B9F707B-E1F5-4F41-AE09-7251A5A8320E}" destId="{2C7213BB-4BE3-4E4B-8F25-4D7023E9B9DD}" srcOrd="3" destOrd="0" presId="urn:microsoft.com/office/officeart/2018/2/layout/IconVerticalSolidList"/>
    <dgm:cxn modelId="{1E5DAFB4-5F7F-4254-9695-9336094DCEC8}" type="presParOf" srcId="{C5AFA2E6-236B-4D6D-AE6D-100D943BB5F4}" destId="{D5C14D11-A813-4BC2-A2FF-7E89ED1D5ECE}" srcOrd="5" destOrd="0" presId="urn:microsoft.com/office/officeart/2018/2/layout/IconVerticalSolidList"/>
    <dgm:cxn modelId="{040CB8BE-862C-4F82-B0D5-AB5B83B706AF}" type="presParOf" srcId="{C5AFA2E6-236B-4D6D-AE6D-100D943BB5F4}" destId="{010AA7CC-3660-4C94-A300-FA410A32254F}" srcOrd="6" destOrd="0" presId="urn:microsoft.com/office/officeart/2018/2/layout/IconVerticalSolidList"/>
    <dgm:cxn modelId="{A14CBBBD-E0FF-4699-B534-4B8B92151EF2}" type="presParOf" srcId="{010AA7CC-3660-4C94-A300-FA410A32254F}" destId="{332BFCE9-DF78-42F7-8676-D210375505B6}" srcOrd="0" destOrd="0" presId="urn:microsoft.com/office/officeart/2018/2/layout/IconVerticalSolidList"/>
    <dgm:cxn modelId="{D6A2B023-90C2-47F0-BBC1-D0B0D8FE4AAA}" type="presParOf" srcId="{010AA7CC-3660-4C94-A300-FA410A32254F}" destId="{7106E270-1247-44F6-961E-269FA81A0372}" srcOrd="1" destOrd="0" presId="urn:microsoft.com/office/officeart/2018/2/layout/IconVerticalSolidList"/>
    <dgm:cxn modelId="{CFBA0CD8-3562-469F-99CE-DD5D7A198391}" type="presParOf" srcId="{010AA7CC-3660-4C94-A300-FA410A32254F}" destId="{DBEF48B1-F338-4240-A2C7-106B5F9E7EFC}" srcOrd="2" destOrd="0" presId="urn:microsoft.com/office/officeart/2018/2/layout/IconVerticalSolidList"/>
    <dgm:cxn modelId="{FDB91360-997D-4305-A90A-413313540B82}" type="presParOf" srcId="{010AA7CC-3660-4C94-A300-FA410A32254F}" destId="{A857CACB-2574-490A-ABD5-2D5B4D67C213}" srcOrd="3" destOrd="0" presId="urn:microsoft.com/office/officeart/2018/2/layout/IconVerticalSolidList"/>
    <dgm:cxn modelId="{2AE90BB3-875C-43DE-9833-106675934C49}" type="presParOf" srcId="{C5AFA2E6-236B-4D6D-AE6D-100D943BB5F4}" destId="{FF055DAC-C373-4B41-A569-112ECFC83BC0}" srcOrd="7" destOrd="0" presId="urn:microsoft.com/office/officeart/2018/2/layout/IconVerticalSolidList"/>
    <dgm:cxn modelId="{F145574A-3BC7-47BF-A14F-A23C4639E137}" type="presParOf" srcId="{C5AFA2E6-236B-4D6D-AE6D-100D943BB5F4}" destId="{0FEAE52A-78E5-4B39-A4B9-7EFD31186C14}" srcOrd="8" destOrd="0" presId="urn:microsoft.com/office/officeart/2018/2/layout/IconVerticalSolidList"/>
    <dgm:cxn modelId="{96933C40-B464-443A-A608-B286714228C7}" type="presParOf" srcId="{0FEAE52A-78E5-4B39-A4B9-7EFD31186C14}" destId="{E7598A1E-EE07-4995-9A11-BE04C7ED4FD5}" srcOrd="0" destOrd="0" presId="urn:microsoft.com/office/officeart/2018/2/layout/IconVerticalSolidList"/>
    <dgm:cxn modelId="{2863E96A-ED06-4C6A-A3A5-2293F932ADBD}" type="presParOf" srcId="{0FEAE52A-78E5-4B39-A4B9-7EFD31186C14}" destId="{849A8FE0-0C76-478B-9C07-F6CF386A134A}" srcOrd="1" destOrd="0" presId="urn:microsoft.com/office/officeart/2018/2/layout/IconVerticalSolidList"/>
    <dgm:cxn modelId="{0CD2C936-C1A9-44D4-9852-B400B3CBDED6}" type="presParOf" srcId="{0FEAE52A-78E5-4B39-A4B9-7EFD31186C14}" destId="{9E540924-C5CE-4B81-A668-5B1419887ED0}" srcOrd="2" destOrd="0" presId="urn:microsoft.com/office/officeart/2018/2/layout/IconVerticalSolidList"/>
    <dgm:cxn modelId="{E9BAACD6-5F87-4FD6-ACB6-03B668775F2C}" type="presParOf" srcId="{0FEAE52A-78E5-4B39-A4B9-7EFD31186C14}" destId="{8AE098A2-F61E-4B2B-AB8B-354F9E49AF1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9F619-150C-49F6-9F86-D809D82A9A0C}">
      <dsp:nvSpPr>
        <dsp:cNvPr id="0" name=""/>
        <dsp:cNvSpPr/>
      </dsp:nvSpPr>
      <dsp:spPr>
        <a:xfrm>
          <a:off x="0" y="0"/>
          <a:ext cx="106548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1391A-EF0E-4029-BDBB-CD870C3C4952}">
      <dsp:nvSpPr>
        <dsp:cNvPr id="0" name=""/>
        <dsp:cNvSpPr/>
      </dsp:nvSpPr>
      <dsp:spPr>
        <a:xfrm>
          <a:off x="0" y="0"/>
          <a:ext cx="10654862" cy="449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solidFill>
                <a:srgbClr val="00080C"/>
              </a:solidFill>
              <a:latin typeface="Fira Sans Light" panose="020B0403050000020004" pitchFamily="34" charset="0"/>
            </a:rPr>
            <a:t>Unreasonable use of force</a:t>
          </a:r>
          <a:endParaRPr lang="en-US" sz="2100" kern="1200">
            <a:solidFill>
              <a:srgbClr val="00080C"/>
            </a:solidFill>
            <a:latin typeface="Fira Sans Light" panose="020B0403050000020004" pitchFamily="34" charset="0"/>
          </a:endParaRPr>
        </a:p>
      </dsp:txBody>
      <dsp:txXfrm>
        <a:off x="0" y="0"/>
        <a:ext cx="10654862" cy="449101"/>
      </dsp:txXfrm>
    </dsp:sp>
    <dsp:sp modelId="{1F1F9E18-8512-48DD-BD4C-CDB1EE344EFA}">
      <dsp:nvSpPr>
        <dsp:cNvPr id="0" name=""/>
        <dsp:cNvSpPr/>
      </dsp:nvSpPr>
      <dsp:spPr>
        <a:xfrm>
          <a:off x="0" y="449101"/>
          <a:ext cx="106548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ADF34-CD93-4532-A986-2D14811C306D}">
      <dsp:nvSpPr>
        <dsp:cNvPr id="0" name=""/>
        <dsp:cNvSpPr/>
      </dsp:nvSpPr>
      <dsp:spPr>
        <a:xfrm>
          <a:off x="0" y="449101"/>
          <a:ext cx="10654862" cy="449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solidFill>
                <a:srgbClr val="00080C"/>
              </a:solidFill>
              <a:latin typeface="Fira Sans Light" panose="020B0403050000020004" pitchFamily="34" charset="0"/>
            </a:rPr>
            <a:t>Unlawful sexual contact or inappropriate sexual conduct</a:t>
          </a:r>
          <a:endParaRPr lang="en-US" sz="2100" kern="1200">
            <a:solidFill>
              <a:srgbClr val="00080C"/>
            </a:solidFill>
            <a:latin typeface="Fira Sans Light" panose="020B0403050000020004" pitchFamily="34" charset="0"/>
          </a:endParaRPr>
        </a:p>
      </dsp:txBody>
      <dsp:txXfrm>
        <a:off x="0" y="449101"/>
        <a:ext cx="10654862" cy="449101"/>
      </dsp:txXfrm>
    </dsp:sp>
    <dsp:sp modelId="{2B82196E-FDEE-495E-8650-8B79474AE3F6}">
      <dsp:nvSpPr>
        <dsp:cNvPr id="0" name=""/>
        <dsp:cNvSpPr/>
      </dsp:nvSpPr>
      <dsp:spPr>
        <a:xfrm>
          <a:off x="0" y="898202"/>
          <a:ext cx="106548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B28DEA-EE10-4A1F-B12C-26421602E43C}">
      <dsp:nvSpPr>
        <dsp:cNvPr id="0" name=""/>
        <dsp:cNvSpPr/>
      </dsp:nvSpPr>
      <dsp:spPr>
        <a:xfrm>
          <a:off x="0" y="898202"/>
          <a:ext cx="10654862" cy="449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solidFill>
                <a:srgbClr val="00080C"/>
              </a:solidFill>
              <a:latin typeface="Fira Sans Light" panose="020B0403050000020004" pitchFamily="34" charset="0"/>
            </a:rPr>
            <a:t>Psychological or emotional abuse</a:t>
          </a:r>
          <a:endParaRPr lang="en-US" sz="2100" kern="1200">
            <a:solidFill>
              <a:srgbClr val="00080C"/>
            </a:solidFill>
            <a:latin typeface="Fira Sans Light" panose="020B0403050000020004" pitchFamily="34" charset="0"/>
          </a:endParaRPr>
        </a:p>
      </dsp:txBody>
      <dsp:txXfrm>
        <a:off x="0" y="898202"/>
        <a:ext cx="10654862" cy="449101"/>
      </dsp:txXfrm>
    </dsp:sp>
    <dsp:sp modelId="{2986DED8-1D28-401D-9068-C88C115117CF}">
      <dsp:nvSpPr>
        <dsp:cNvPr id="0" name=""/>
        <dsp:cNvSpPr/>
      </dsp:nvSpPr>
      <dsp:spPr>
        <a:xfrm>
          <a:off x="0" y="1347304"/>
          <a:ext cx="106548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C12AF9-9E7A-4B4C-B3EB-D4B08CFAC9CC}">
      <dsp:nvSpPr>
        <dsp:cNvPr id="0" name=""/>
        <dsp:cNvSpPr/>
      </dsp:nvSpPr>
      <dsp:spPr>
        <a:xfrm>
          <a:off x="0" y="1347304"/>
          <a:ext cx="10654862" cy="449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solidFill>
                <a:srgbClr val="00080C"/>
              </a:solidFill>
              <a:latin typeface="Fira Sans Light" panose="020B0403050000020004" pitchFamily="34" charset="0"/>
            </a:rPr>
            <a:t>Unexpected death</a:t>
          </a:r>
          <a:endParaRPr lang="en-US" sz="2100" kern="1200">
            <a:solidFill>
              <a:srgbClr val="00080C"/>
            </a:solidFill>
            <a:latin typeface="Fira Sans Light" panose="020B0403050000020004" pitchFamily="34" charset="0"/>
          </a:endParaRPr>
        </a:p>
      </dsp:txBody>
      <dsp:txXfrm>
        <a:off x="0" y="1347304"/>
        <a:ext cx="10654862" cy="449101"/>
      </dsp:txXfrm>
    </dsp:sp>
    <dsp:sp modelId="{A53E9CD8-1440-4240-A852-E2004772C660}">
      <dsp:nvSpPr>
        <dsp:cNvPr id="0" name=""/>
        <dsp:cNvSpPr/>
      </dsp:nvSpPr>
      <dsp:spPr>
        <a:xfrm>
          <a:off x="0" y="1796405"/>
          <a:ext cx="106548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AB3D5F-81F8-4DA0-9B6A-7DE38A8E845D}">
      <dsp:nvSpPr>
        <dsp:cNvPr id="0" name=""/>
        <dsp:cNvSpPr/>
      </dsp:nvSpPr>
      <dsp:spPr>
        <a:xfrm>
          <a:off x="0" y="1796405"/>
          <a:ext cx="10654862" cy="449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solidFill>
                <a:srgbClr val="00080C"/>
              </a:solidFill>
              <a:latin typeface="Fira Sans Light" panose="020B0403050000020004" pitchFamily="34" charset="0"/>
            </a:rPr>
            <a:t>Stealing or financial coercion by a staff member</a:t>
          </a:r>
          <a:endParaRPr lang="en-US" sz="2100" kern="1200">
            <a:solidFill>
              <a:srgbClr val="00080C"/>
            </a:solidFill>
            <a:latin typeface="Fira Sans Light" panose="020B0403050000020004" pitchFamily="34" charset="0"/>
          </a:endParaRPr>
        </a:p>
      </dsp:txBody>
      <dsp:txXfrm>
        <a:off x="0" y="1796405"/>
        <a:ext cx="10654862" cy="449101"/>
      </dsp:txXfrm>
    </dsp:sp>
    <dsp:sp modelId="{8DCFAAEB-F09B-45CA-A84E-DE341C7DF4B2}">
      <dsp:nvSpPr>
        <dsp:cNvPr id="0" name=""/>
        <dsp:cNvSpPr/>
      </dsp:nvSpPr>
      <dsp:spPr>
        <a:xfrm>
          <a:off x="0" y="2245506"/>
          <a:ext cx="106548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368684-6776-4C5D-958E-6B78D7F80154}">
      <dsp:nvSpPr>
        <dsp:cNvPr id="0" name=""/>
        <dsp:cNvSpPr/>
      </dsp:nvSpPr>
      <dsp:spPr>
        <a:xfrm>
          <a:off x="0" y="2245506"/>
          <a:ext cx="10654862" cy="449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solidFill>
                <a:srgbClr val="00080C"/>
              </a:solidFill>
              <a:latin typeface="Fira Sans Light" panose="020B0403050000020004" pitchFamily="34" charset="0"/>
            </a:rPr>
            <a:t>Neglect</a:t>
          </a:r>
          <a:endParaRPr lang="en-US" sz="2100" kern="1200">
            <a:solidFill>
              <a:srgbClr val="00080C"/>
            </a:solidFill>
            <a:latin typeface="Fira Sans Light" panose="020B0403050000020004" pitchFamily="34" charset="0"/>
          </a:endParaRPr>
        </a:p>
      </dsp:txBody>
      <dsp:txXfrm>
        <a:off x="0" y="2245506"/>
        <a:ext cx="10654862" cy="449101"/>
      </dsp:txXfrm>
    </dsp:sp>
    <dsp:sp modelId="{8AA565DC-ECA0-4357-8980-92F5CD09BF17}">
      <dsp:nvSpPr>
        <dsp:cNvPr id="0" name=""/>
        <dsp:cNvSpPr/>
      </dsp:nvSpPr>
      <dsp:spPr>
        <a:xfrm>
          <a:off x="0" y="2694608"/>
          <a:ext cx="106548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E661A1-215C-4285-B435-6AF17A0205FA}">
      <dsp:nvSpPr>
        <dsp:cNvPr id="0" name=""/>
        <dsp:cNvSpPr/>
      </dsp:nvSpPr>
      <dsp:spPr>
        <a:xfrm>
          <a:off x="0" y="2694608"/>
          <a:ext cx="10654862" cy="449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solidFill>
                <a:srgbClr val="00080C"/>
              </a:solidFill>
              <a:latin typeface="Fira Sans Light" panose="020B0403050000020004" pitchFamily="34" charset="0"/>
            </a:rPr>
            <a:t>Inappropriate use of restrictive practices</a:t>
          </a:r>
          <a:endParaRPr lang="en-US" sz="2100" kern="1200">
            <a:solidFill>
              <a:srgbClr val="00080C"/>
            </a:solidFill>
            <a:latin typeface="Fira Sans Light" panose="020B0403050000020004" pitchFamily="34" charset="0"/>
          </a:endParaRPr>
        </a:p>
      </dsp:txBody>
      <dsp:txXfrm>
        <a:off x="0" y="2694608"/>
        <a:ext cx="10654862" cy="449101"/>
      </dsp:txXfrm>
    </dsp:sp>
    <dsp:sp modelId="{8D6C98E7-98E9-4E05-8C4F-914216B095E3}">
      <dsp:nvSpPr>
        <dsp:cNvPr id="0" name=""/>
        <dsp:cNvSpPr/>
      </dsp:nvSpPr>
      <dsp:spPr>
        <a:xfrm>
          <a:off x="0" y="3143709"/>
          <a:ext cx="106548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CAA7B7-9792-4CB3-A9F3-A6E341D4F520}">
      <dsp:nvSpPr>
        <dsp:cNvPr id="0" name=""/>
        <dsp:cNvSpPr/>
      </dsp:nvSpPr>
      <dsp:spPr>
        <a:xfrm>
          <a:off x="0" y="3143709"/>
          <a:ext cx="10654862" cy="449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AU" sz="2100" kern="1200">
              <a:solidFill>
                <a:srgbClr val="00080C"/>
              </a:solidFill>
              <a:latin typeface="Fira Sans Light" panose="020B0403050000020004" pitchFamily="34" charset="0"/>
            </a:rPr>
            <a:t>Missing consumers</a:t>
          </a:r>
          <a:endParaRPr lang="en-US" sz="2100" kern="1200">
            <a:solidFill>
              <a:srgbClr val="00080C"/>
            </a:solidFill>
            <a:latin typeface="Fira Sans Light" panose="020B0403050000020004" pitchFamily="34" charset="0"/>
          </a:endParaRPr>
        </a:p>
      </dsp:txBody>
      <dsp:txXfrm>
        <a:off x="0" y="3143709"/>
        <a:ext cx="10654862" cy="449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1D1D9-4CA8-4307-9A6F-36B17DD532C8}">
      <dsp:nvSpPr>
        <dsp:cNvPr id="0" name=""/>
        <dsp:cNvSpPr/>
      </dsp:nvSpPr>
      <dsp:spPr>
        <a:xfrm>
          <a:off x="0" y="2289"/>
          <a:ext cx="106262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F1B8FE-DC45-4623-AF7A-5151602BD1E4}">
      <dsp:nvSpPr>
        <dsp:cNvPr id="0" name=""/>
        <dsp:cNvSpPr/>
      </dsp:nvSpPr>
      <dsp:spPr>
        <a:xfrm>
          <a:off x="0" y="2289"/>
          <a:ext cx="10615836" cy="1321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AU" sz="2700" b="1" kern="1200">
              <a:solidFill>
                <a:srgbClr val="00080C"/>
              </a:solidFill>
              <a:latin typeface="Fira Sans Light" panose="020B0403050000020004" pitchFamily="34" charset="0"/>
            </a:rPr>
            <a:t>description of the incident</a:t>
          </a:r>
          <a:r>
            <a:rPr lang="en-AU" sz="2700" kern="1200">
              <a:solidFill>
                <a:srgbClr val="00080C"/>
              </a:solidFill>
              <a:latin typeface="Fira Sans Light" panose="020B0403050000020004" pitchFamily="34" charset="0"/>
            </a:rPr>
            <a:t>, including who was involved, time and date the incident occurred and an explanation of the circumstances leading to the incident if known</a:t>
          </a:r>
          <a:endParaRPr lang="en-US" sz="2700" kern="1200">
            <a:solidFill>
              <a:srgbClr val="00080C"/>
            </a:solidFill>
            <a:latin typeface="Fira Sans Light" panose="020B0403050000020004" pitchFamily="34" charset="0"/>
          </a:endParaRPr>
        </a:p>
      </dsp:txBody>
      <dsp:txXfrm>
        <a:off x="0" y="2289"/>
        <a:ext cx="10615836" cy="1321297"/>
      </dsp:txXfrm>
    </dsp:sp>
    <dsp:sp modelId="{73925164-F2A6-43F8-A46F-C5F2090E7BE5}">
      <dsp:nvSpPr>
        <dsp:cNvPr id="0" name=""/>
        <dsp:cNvSpPr/>
      </dsp:nvSpPr>
      <dsp:spPr>
        <a:xfrm>
          <a:off x="0" y="1323586"/>
          <a:ext cx="106262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D6455B-0CA2-4027-85DA-9925F15C344F}">
      <dsp:nvSpPr>
        <dsp:cNvPr id="0" name=""/>
        <dsp:cNvSpPr/>
      </dsp:nvSpPr>
      <dsp:spPr>
        <a:xfrm>
          <a:off x="0" y="1323586"/>
          <a:ext cx="10615836" cy="100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AU" sz="2700" b="1" kern="1200" dirty="0">
              <a:solidFill>
                <a:srgbClr val="00080C"/>
              </a:solidFill>
              <a:latin typeface="Fira Sans Light" panose="020B0403050000020004" pitchFamily="34" charset="0"/>
            </a:rPr>
            <a:t>description of the harm caused</a:t>
          </a:r>
          <a:r>
            <a:rPr lang="en-AU" sz="2700" kern="1200" dirty="0">
              <a:solidFill>
                <a:srgbClr val="00080C"/>
              </a:solidFill>
              <a:latin typeface="Fira Sans Light" panose="020B0403050000020004" pitchFamily="34" charset="0"/>
            </a:rPr>
            <a:t>, or that could reasonably have been expected to have been caused, as a result of the incident</a:t>
          </a:r>
          <a:endParaRPr lang="en-US" sz="2700" kern="1200" dirty="0">
            <a:solidFill>
              <a:srgbClr val="00080C"/>
            </a:solidFill>
            <a:latin typeface="Fira Sans Light" panose="020B0403050000020004" pitchFamily="34" charset="0"/>
          </a:endParaRPr>
        </a:p>
      </dsp:txBody>
      <dsp:txXfrm>
        <a:off x="0" y="1323586"/>
        <a:ext cx="10615836" cy="1004862"/>
      </dsp:txXfrm>
    </dsp:sp>
    <dsp:sp modelId="{A7A2F127-5938-41F9-9812-E4C7BE6CF686}">
      <dsp:nvSpPr>
        <dsp:cNvPr id="0" name=""/>
        <dsp:cNvSpPr/>
      </dsp:nvSpPr>
      <dsp:spPr>
        <a:xfrm>
          <a:off x="0" y="2328448"/>
          <a:ext cx="106262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088A24-9A06-4F22-8913-A98450F91D50}">
      <dsp:nvSpPr>
        <dsp:cNvPr id="0" name=""/>
        <dsp:cNvSpPr/>
      </dsp:nvSpPr>
      <dsp:spPr>
        <a:xfrm>
          <a:off x="0" y="2328448"/>
          <a:ext cx="10626214" cy="83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AU" sz="2700" kern="1200">
              <a:solidFill>
                <a:srgbClr val="00080C"/>
              </a:solidFill>
              <a:latin typeface="Fira Sans Light" panose="020B0403050000020004" pitchFamily="34" charset="0"/>
            </a:rPr>
            <a:t>any </a:t>
          </a:r>
          <a:r>
            <a:rPr lang="en-AU" sz="2700" b="1" kern="1200">
              <a:solidFill>
                <a:srgbClr val="00080C"/>
              </a:solidFill>
              <a:latin typeface="Fira Sans Light" panose="020B0403050000020004" pitchFamily="34" charset="0"/>
            </a:rPr>
            <a:t>isolated or systemic issues </a:t>
          </a:r>
          <a:r>
            <a:rPr lang="en-AU" sz="2700" kern="1200">
              <a:solidFill>
                <a:srgbClr val="00080C"/>
              </a:solidFill>
              <a:latin typeface="Fira Sans Light" panose="020B0403050000020004" pitchFamily="34" charset="0"/>
            </a:rPr>
            <a:t>in the quality of care provided</a:t>
          </a:r>
          <a:endParaRPr lang="en-US" sz="2700" kern="1200">
            <a:solidFill>
              <a:srgbClr val="00080C"/>
            </a:solidFill>
            <a:latin typeface="Fira Sans Light" panose="020B0403050000020004" pitchFamily="34" charset="0"/>
          </a:endParaRPr>
        </a:p>
      </dsp:txBody>
      <dsp:txXfrm>
        <a:off x="0" y="2328448"/>
        <a:ext cx="10626214" cy="838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466E1-8B59-44B4-A6E3-3661A6810DFF}">
      <dsp:nvSpPr>
        <dsp:cNvPr id="0" name=""/>
        <dsp:cNvSpPr/>
      </dsp:nvSpPr>
      <dsp:spPr>
        <a:xfrm>
          <a:off x="0" y="209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ECCA6-3ABA-454E-8EE7-E90387469502}">
      <dsp:nvSpPr>
        <dsp:cNvPr id="0" name=""/>
        <dsp:cNvSpPr/>
      </dsp:nvSpPr>
      <dsp:spPr>
        <a:xfrm>
          <a:off x="0" y="2092"/>
          <a:ext cx="10515600" cy="1206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AU" sz="2700" b="1" kern="1200">
              <a:solidFill>
                <a:srgbClr val="00080C"/>
              </a:solidFill>
              <a:latin typeface="Fira Sans Light" panose="020B0403050000020004" pitchFamily="34" charset="0"/>
            </a:rPr>
            <a:t>any actions that were taken</a:t>
          </a:r>
          <a:r>
            <a:rPr lang="en-AU" sz="2700" kern="1200">
              <a:solidFill>
                <a:srgbClr val="00080C"/>
              </a:solidFill>
              <a:latin typeface="Fira Sans Light" panose="020B0403050000020004" pitchFamily="34" charset="0"/>
            </a:rPr>
            <a:t>, or will be taken, to </a:t>
          </a:r>
          <a:r>
            <a:rPr lang="en-AU" sz="2700" b="1" kern="1200">
              <a:solidFill>
                <a:srgbClr val="00080C"/>
              </a:solidFill>
              <a:latin typeface="Fira Sans Light" panose="020B0403050000020004" pitchFamily="34" charset="0"/>
            </a:rPr>
            <a:t>ensure the safety, health and well-being </a:t>
          </a:r>
          <a:r>
            <a:rPr lang="en-AU" sz="2700" kern="1200">
              <a:solidFill>
                <a:srgbClr val="00080C"/>
              </a:solidFill>
              <a:latin typeface="Fira Sans Light" panose="020B0403050000020004" pitchFamily="34" charset="0"/>
            </a:rPr>
            <a:t>of any consumers affected by this incident </a:t>
          </a:r>
          <a:endParaRPr lang="en-US" sz="2700" kern="1200">
            <a:solidFill>
              <a:srgbClr val="00080C"/>
            </a:solidFill>
            <a:latin typeface="Fira Sans Light" panose="020B0403050000020004" pitchFamily="34" charset="0"/>
          </a:endParaRPr>
        </a:p>
      </dsp:txBody>
      <dsp:txXfrm>
        <a:off x="0" y="2092"/>
        <a:ext cx="10515600" cy="1206808"/>
      </dsp:txXfrm>
    </dsp:sp>
    <dsp:sp modelId="{730CAA4D-D683-4068-A0BF-0AC952DA2247}">
      <dsp:nvSpPr>
        <dsp:cNvPr id="0" name=""/>
        <dsp:cNvSpPr/>
      </dsp:nvSpPr>
      <dsp:spPr>
        <a:xfrm>
          <a:off x="0" y="120890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F2D818-87AD-4607-8242-CD20DFE6435F}">
      <dsp:nvSpPr>
        <dsp:cNvPr id="0" name=""/>
        <dsp:cNvSpPr/>
      </dsp:nvSpPr>
      <dsp:spPr>
        <a:xfrm>
          <a:off x="0" y="1208900"/>
          <a:ext cx="10515600" cy="1206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AU" sz="2700" b="1" kern="1200">
              <a:solidFill>
                <a:srgbClr val="00080C"/>
              </a:solidFill>
              <a:latin typeface="Fira Sans Light" panose="020B0403050000020004" pitchFamily="34" charset="0"/>
            </a:rPr>
            <a:t>any actions that were taken</a:t>
          </a:r>
          <a:r>
            <a:rPr lang="en-AU" sz="2700" kern="1200">
              <a:solidFill>
                <a:srgbClr val="00080C"/>
              </a:solidFill>
              <a:latin typeface="Fira Sans Light" panose="020B0403050000020004" pitchFamily="34" charset="0"/>
            </a:rPr>
            <a:t>, or will be taken, to </a:t>
          </a:r>
          <a:r>
            <a:rPr lang="en-AU" sz="2700" b="1" kern="1200">
              <a:solidFill>
                <a:srgbClr val="00080C"/>
              </a:solidFill>
              <a:latin typeface="Fira Sans Light" panose="020B0403050000020004" pitchFamily="34" charset="0"/>
            </a:rPr>
            <a:t>minimise the risk</a:t>
          </a:r>
          <a:r>
            <a:rPr lang="en-AU" sz="2700" kern="1200">
              <a:solidFill>
                <a:srgbClr val="00080C"/>
              </a:solidFill>
              <a:latin typeface="Fira Sans Light" panose="020B0403050000020004" pitchFamily="34" charset="0"/>
            </a:rPr>
            <a:t> in an incident of a similar nature </a:t>
          </a:r>
          <a:endParaRPr lang="en-US" sz="2700" kern="1200">
            <a:solidFill>
              <a:srgbClr val="00080C"/>
            </a:solidFill>
            <a:latin typeface="Fira Sans Light" panose="020B0403050000020004" pitchFamily="34" charset="0"/>
          </a:endParaRPr>
        </a:p>
      </dsp:txBody>
      <dsp:txXfrm>
        <a:off x="0" y="1208900"/>
        <a:ext cx="10515600" cy="1206808"/>
      </dsp:txXfrm>
    </dsp:sp>
    <dsp:sp modelId="{DB52E492-870C-49A0-8198-462322B480B4}">
      <dsp:nvSpPr>
        <dsp:cNvPr id="0" name=""/>
        <dsp:cNvSpPr/>
      </dsp:nvSpPr>
      <dsp:spPr>
        <a:xfrm>
          <a:off x="0" y="241570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806ED2-06E3-4EAA-802C-EAB721535399}">
      <dsp:nvSpPr>
        <dsp:cNvPr id="0" name=""/>
        <dsp:cNvSpPr/>
      </dsp:nvSpPr>
      <dsp:spPr>
        <a:xfrm>
          <a:off x="0" y="2415709"/>
          <a:ext cx="10515600" cy="1128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AU" sz="2700" b="1" kern="1200">
              <a:solidFill>
                <a:srgbClr val="00080C"/>
              </a:solidFill>
              <a:latin typeface="Fira Sans Light" panose="020B0403050000020004" pitchFamily="34" charset="0"/>
            </a:rPr>
            <a:t>names of the people </a:t>
          </a:r>
          <a:r>
            <a:rPr lang="en-AU" sz="2700" kern="1200">
              <a:solidFill>
                <a:srgbClr val="00080C"/>
              </a:solidFill>
              <a:latin typeface="Fira Sans Light" panose="020B0403050000020004" pitchFamily="34" charset="0"/>
            </a:rPr>
            <a:t>involved in the incident (required by 15NE (3)).</a:t>
          </a:r>
          <a:endParaRPr lang="en-US" sz="2700" kern="1200">
            <a:solidFill>
              <a:srgbClr val="00080C"/>
            </a:solidFill>
            <a:latin typeface="Fira Sans Light" panose="020B0403050000020004" pitchFamily="34" charset="0"/>
          </a:endParaRPr>
        </a:p>
      </dsp:txBody>
      <dsp:txXfrm>
        <a:off x="0" y="2415709"/>
        <a:ext cx="10515600" cy="11281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E4B6B-FE68-486D-838E-1591A3F71639}">
      <dsp:nvSpPr>
        <dsp:cNvPr id="0" name=""/>
        <dsp:cNvSpPr/>
      </dsp:nvSpPr>
      <dsp:spPr>
        <a:xfrm>
          <a:off x="0" y="3127"/>
          <a:ext cx="10515600" cy="666171"/>
        </a:xfrm>
        <a:prstGeom prst="roundRect">
          <a:avLst>
            <a:gd name="adj" fmla="val 10000"/>
          </a:avLst>
        </a:prstGeom>
        <a:solidFill>
          <a:srgbClr val="00577D">
            <a:alpha val="88000"/>
          </a:srgbClr>
        </a:solidFill>
        <a:ln>
          <a:noFill/>
        </a:ln>
        <a:effectLst/>
      </dsp:spPr>
      <dsp:style>
        <a:lnRef idx="0">
          <a:scrgbClr r="0" g="0" b="0"/>
        </a:lnRef>
        <a:fillRef idx="1">
          <a:scrgbClr r="0" g="0" b="0"/>
        </a:fillRef>
        <a:effectRef idx="0">
          <a:scrgbClr r="0" g="0" b="0"/>
        </a:effectRef>
        <a:fontRef idx="minor"/>
      </dsp:style>
    </dsp:sp>
    <dsp:sp modelId="{A0D43621-7E3D-4D40-9FE9-4725F70CD202}">
      <dsp:nvSpPr>
        <dsp:cNvPr id="0" name=""/>
        <dsp:cNvSpPr/>
      </dsp:nvSpPr>
      <dsp:spPr>
        <a:xfrm>
          <a:off x="201517" y="153016"/>
          <a:ext cx="366394" cy="36639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281CB-4D6F-4908-BF61-0CD382139CCA}">
      <dsp:nvSpPr>
        <dsp:cNvPr id="0" name=""/>
        <dsp:cNvSpPr/>
      </dsp:nvSpPr>
      <dsp:spPr>
        <a:xfrm>
          <a:off x="769428" y="3127"/>
          <a:ext cx="9746171" cy="66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03" tIns="70503" rIns="70503" bIns="70503" numCol="1" spcCol="1270" anchor="ctr" anchorCtr="0">
          <a:noAutofit/>
        </a:bodyPr>
        <a:lstStyle/>
        <a:p>
          <a:pPr marL="0" lvl="0" indent="0" algn="l" defTabSz="1066800">
            <a:lnSpc>
              <a:spcPct val="100000"/>
            </a:lnSpc>
            <a:spcBef>
              <a:spcPct val="0"/>
            </a:spcBef>
            <a:spcAft>
              <a:spcPct val="35000"/>
            </a:spcAft>
            <a:buNone/>
          </a:pPr>
          <a:r>
            <a:rPr lang="en-AU" sz="2400" b="1" kern="1200">
              <a:solidFill>
                <a:schemeClr val="bg1"/>
              </a:solidFill>
              <a:latin typeface="Fira Sans Light"/>
              <a:hlinkClick xmlns:r="http://schemas.openxmlformats.org/officeDocument/2006/relationships" r:id="rId3">
                <a:extLst>
                  <a:ext uri="{A12FA001-AC4F-418D-AE19-62706E023703}">
                    <ahyp:hlinkClr xmlns:ahyp="http://schemas.microsoft.com/office/drawing/2018/hyperlinkcolor" val="tx"/>
                  </a:ext>
                </a:extLst>
              </a:hlinkClick>
            </a:rPr>
            <a:t>Modules on SIRS and SIRS reportable incidents in ALIS</a:t>
          </a:r>
          <a:endParaRPr lang="en-US" sz="2400" b="1" kern="1200">
            <a:solidFill>
              <a:schemeClr val="bg1"/>
            </a:solidFill>
            <a:latin typeface="Fira Sans Light" panose="020B0403050000020004" pitchFamily="34" charset="0"/>
          </a:endParaRPr>
        </a:p>
      </dsp:txBody>
      <dsp:txXfrm>
        <a:off x="769428" y="3127"/>
        <a:ext cx="9746171" cy="666171"/>
      </dsp:txXfrm>
    </dsp:sp>
    <dsp:sp modelId="{032F9254-1548-4C13-B890-621AE50A0C31}">
      <dsp:nvSpPr>
        <dsp:cNvPr id="0" name=""/>
        <dsp:cNvSpPr/>
      </dsp:nvSpPr>
      <dsp:spPr>
        <a:xfrm>
          <a:off x="0" y="835842"/>
          <a:ext cx="10515600" cy="666171"/>
        </a:xfrm>
        <a:prstGeom prst="roundRect">
          <a:avLst>
            <a:gd name="adj" fmla="val 10000"/>
          </a:avLst>
        </a:prstGeom>
        <a:solidFill>
          <a:srgbClr val="00577D">
            <a:alpha val="88000"/>
          </a:srgbClr>
        </a:solidFill>
        <a:ln>
          <a:noFill/>
        </a:ln>
        <a:effectLst/>
      </dsp:spPr>
      <dsp:style>
        <a:lnRef idx="0">
          <a:scrgbClr r="0" g="0" b="0"/>
        </a:lnRef>
        <a:fillRef idx="1">
          <a:scrgbClr r="0" g="0" b="0"/>
        </a:fillRef>
        <a:effectRef idx="0">
          <a:scrgbClr r="0" g="0" b="0"/>
        </a:effectRef>
        <a:fontRef idx="minor"/>
      </dsp:style>
    </dsp:sp>
    <dsp:sp modelId="{46BBBF8F-A47A-4CEA-A7DF-7DB9E805D79C}">
      <dsp:nvSpPr>
        <dsp:cNvPr id="0" name=""/>
        <dsp:cNvSpPr/>
      </dsp:nvSpPr>
      <dsp:spPr>
        <a:xfrm>
          <a:off x="201517" y="985731"/>
          <a:ext cx="366394" cy="36639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88EAF5-2742-4B4B-BA64-56275ECBABA6}">
      <dsp:nvSpPr>
        <dsp:cNvPr id="0" name=""/>
        <dsp:cNvSpPr/>
      </dsp:nvSpPr>
      <dsp:spPr>
        <a:xfrm>
          <a:off x="769428" y="835842"/>
          <a:ext cx="9746171" cy="66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03" tIns="70503" rIns="70503" bIns="70503" numCol="1" spcCol="1270" anchor="ctr" anchorCtr="0">
          <a:noAutofit/>
        </a:bodyPr>
        <a:lstStyle/>
        <a:p>
          <a:pPr marL="0" lvl="0" indent="0" algn="l" defTabSz="1066800">
            <a:lnSpc>
              <a:spcPct val="100000"/>
            </a:lnSpc>
            <a:spcBef>
              <a:spcPct val="0"/>
            </a:spcBef>
            <a:spcAft>
              <a:spcPct val="35000"/>
            </a:spcAft>
            <a:buNone/>
          </a:pPr>
          <a:r>
            <a:rPr lang="en-AU" sz="2400" b="1" kern="1200">
              <a:solidFill>
                <a:schemeClr val="bg1"/>
              </a:solidFill>
              <a:latin typeface="Fira Sans Light"/>
              <a:hlinkClick xmlns:r="http://schemas.openxmlformats.org/officeDocument/2006/relationships" r:id="rId6">
                <a:extLst>
                  <a:ext uri="{A12FA001-AC4F-418D-AE19-62706E023703}">
                    <ahyp:hlinkClr xmlns:ahyp="http://schemas.microsoft.com/office/drawing/2018/hyperlinkcolor" val="tx"/>
                  </a:ext>
                </a:extLst>
              </a:hlinkClick>
            </a:rPr>
            <a:t>Commission’s website links for SIRS</a:t>
          </a:r>
          <a:endParaRPr lang="en-US" sz="2400" b="1" kern="1200">
            <a:solidFill>
              <a:schemeClr val="bg1"/>
            </a:solidFill>
            <a:latin typeface="Fira Sans Light"/>
          </a:endParaRPr>
        </a:p>
      </dsp:txBody>
      <dsp:txXfrm>
        <a:off x="769428" y="835842"/>
        <a:ext cx="9746171" cy="666171"/>
      </dsp:txXfrm>
    </dsp:sp>
    <dsp:sp modelId="{1DE458B8-4C2D-484C-B03B-87DA6F47774E}">
      <dsp:nvSpPr>
        <dsp:cNvPr id="0" name=""/>
        <dsp:cNvSpPr/>
      </dsp:nvSpPr>
      <dsp:spPr>
        <a:xfrm>
          <a:off x="0" y="1668557"/>
          <a:ext cx="10515600" cy="666171"/>
        </a:xfrm>
        <a:prstGeom prst="roundRect">
          <a:avLst>
            <a:gd name="adj" fmla="val 10000"/>
          </a:avLst>
        </a:prstGeom>
        <a:solidFill>
          <a:srgbClr val="00577D">
            <a:alpha val="88000"/>
          </a:srgbClr>
        </a:solidFill>
        <a:ln>
          <a:noFill/>
        </a:ln>
        <a:effectLst/>
      </dsp:spPr>
      <dsp:style>
        <a:lnRef idx="0">
          <a:scrgbClr r="0" g="0" b="0"/>
        </a:lnRef>
        <a:fillRef idx="1">
          <a:scrgbClr r="0" g="0" b="0"/>
        </a:fillRef>
        <a:effectRef idx="0">
          <a:scrgbClr r="0" g="0" b="0"/>
        </a:effectRef>
        <a:fontRef idx="minor"/>
      </dsp:style>
    </dsp:sp>
    <dsp:sp modelId="{67E14AC8-ECF6-41D5-83AE-889096CF9237}">
      <dsp:nvSpPr>
        <dsp:cNvPr id="0" name=""/>
        <dsp:cNvSpPr/>
      </dsp:nvSpPr>
      <dsp:spPr>
        <a:xfrm>
          <a:off x="201517" y="1818446"/>
          <a:ext cx="366394" cy="3663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7213BB-4BE3-4E4B-8F25-4D7023E9B9DD}">
      <dsp:nvSpPr>
        <dsp:cNvPr id="0" name=""/>
        <dsp:cNvSpPr/>
      </dsp:nvSpPr>
      <dsp:spPr>
        <a:xfrm>
          <a:off x="769428" y="1668557"/>
          <a:ext cx="9746171" cy="66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03" tIns="70503" rIns="70503" bIns="70503" numCol="1" spcCol="1270" anchor="ctr" anchorCtr="0">
          <a:noAutofit/>
        </a:bodyPr>
        <a:lstStyle/>
        <a:p>
          <a:pPr marL="0" lvl="0" indent="0" algn="l" defTabSz="1066800">
            <a:lnSpc>
              <a:spcPct val="100000"/>
            </a:lnSpc>
            <a:spcBef>
              <a:spcPct val="0"/>
            </a:spcBef>
            <a:spcAft>
              <a:spcPct val="35000"/>
            </a:spcAft>
            <a:buNone/>
          </a:pPr>
          <a:r>
            <a:rPr lang="en-AU" sz="2400" b="1" kern="1200">
              <a:solidFill>
                <a:schemeClr val="bg1"/>
              </a:solidFill>
              <a:latin typeface="Fira Sans Light"/>
              <a:hlinkClick xmlns:r="http://schemas.openxmlformats.org/officeDocument/2006/relationships" r:id="rId9">
                <a:extLst>
                  <a:ext uri="{A12FA001-AC4F-418D-AE19-62706E023703}">
                    <ahyp:hlinkClr xmlns:ahyp="http://schemas.microsoft.com/office/drawing/2018/hyperlinkcolor" val="tx"/>
                  </a:ext>
                </a:extLst>
              </a:hlinkClick>
            </a:rPr>
            <a:t>SIRS decision support tool</a:t>
          </a:r>
          <a:endParaRPr lang="en-US" sz="2400" b="1" kern="1200">
            <a:solidFill>
              <a:schemeClr val="bg1"/>
            </a:solidFill>
            <a:latin typeface="Fira Sans Light"/>
          </a:endParaRPr>
        </a:p>
      </dsp:txBody>
      <dsp:txXfrm>
        <a:off x="769428" y="1668557"/>
        <a:ext cx="9746171" cy="666171"/>
      </dsp:txXfrm>
    </dsp:sp>
    <dsp:sp modelId="{332BFCE9-DF78-42F7-8676-D210375505B6}">
      <dsp:nvSpPr>
        <dsp:cNvPr id="0" name=""/>
        <dsp:cNvSpPr/>
      </dsp:nvSpPr>
      <dsp:spPr>
        <a:xfrm>
          <a:off x="0" y="2517553"/>
          <a:ext cx="10515600" cy="666171"/>
        </a:xfrm>
        <a:prstGeom prst="roundRect">
          <a:avLst>
            <a:gd name="adj" fmla="val 10000"/>
          </a:avLst>
        </a:prstGeom>
        <a:solidFill>
          <a:srgbClr val="00577D">
            <a:alpha val="88000"/>
          </a:srgbClr>
        </a:solidFill>
        <a:ln>
          <a:noFill/>
        </a:ln>
        <a:effectLst/>
      </dsp:spPr>
      <dsp:style>
        <a:lnRef idx="0">
          <a:scrgbClr r="0" g="0" b="0"/>
        </a:lnRef>
        <a:fillRef idx="1">
          <a:scrgbClr r="0" g="0" b="0"/>
        </a:fillRef>
        <a:effectRef idx="0">
          <a:scrgbClr r="0" g="0" b="0"/>
        </a:effectRef>
        <a:fontRef idx="minor"/>
      </dsp:style>
    </dsp:sp>
    <dsp:sp modelId="{7106E270-1247-44F6-961E-269FA81A0372}">
      <dsp:nvSpPr>
        <dsp:cNvPr id="0" name=""/>
        <dsp:cNvSpPr/>
      </dsp:nvSpPr>
      <dsp:spPr>
        <a:xfrm>
          <a:off x="201517" y="2651161"/>
          <a:ext cx="366394" cy="366394"/>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57CACB-2574-490A-ABD5-2D5B4D67C213}">
      <dsp:nvSpPr>
        <dsp:cNvPr id="0" name=""/>
        <dsp:cNvSpPr/>
      </dsp:nvSpPr>
      <dsp:spPr>
        <a:xfrm>
          <a:off x="769428" y="2501272"/>
          <a:ext cx="9746171" cy="66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03" tIns="70503" rIns="70503" bIns="70503" numCol="1" spcCol="1270" anchor="ctr" anchorCtr="0">
          <a:noAutofit/>
        </a:bodyPr>
        <a:lstStyle/>
        <a:p>
          <a:pPr marL="0" lvl="0" indent="0" algn="l" defTabSz="1066800">
            <a:lnSpc>
              <a:spcPct val="100000"/>
            </a:lnSpc>
            <a:spcBef>
              <a:spcPct val="0"/>
            </a:spcBef>
            <a:spcAft>
              <a:spcPct val="35000"/>
            </a:spcAft>
            <a:buNone/>
          </a:pPr>
          <a:r>
            <a:rPr lang="en-AU" sz="2400" b="1" kern="1200">
              <a:solidFill>
                <a:schemeClr val="bg1"/>
              </a:solidFill>
              <a:latin typeface="Fira Sans Light"/>
              <a:hlinkClick xmlns:r="http://schemas.openxmlformats.org/officeDocument/2006/relationships" r:id="rId12">
                <a:extLst>
                  <a:ext uri="{A12FA001-AC4F-418D-AE19-62706E023703}">
                    <ahyp:hlinkClr xmlns:ahyp="http://schemas.microsoft.com/office/drawing/2018/hyperlinkcolor" val="tx"/>
                  </a:ext>
                </a:extLst>
              </a:hlinkClick>
            </a:rPr>
            <a:t>Regulatory Bulletin</a:t>
          </a:r>
          <a:endParaRPr lang="en-US" sz="2400" b="1" kern="1200">
            <a:solidFill>
              <a:schemeClr val="bg1"/>
            </a:solidFill>
            <a:latin typeface="Fira Sans Light"/>
          </a:endParaRPr>
        </a:p>
      </dsp:txBody>
      <dsp:txXfrm>
        <a:off x="769428" y="2501272"/>
        <a:ext cx="9746171" cy="666171"/>
      </dsp:txXfrm>
    </dsp:sp>
    <dsp:sp modelId="{E7598A1E-EE07-4995-9A11-BE04C7ED4FD5}">
      <dsp:nvSpPr>
        <dsp:cNvPr id="0" name=""/>
        <dsp:cNvSpPr/>
      </dsp:nvSpPr>
      <dsp:spPr>
        <a:xfrm>
          <a:off x="0" y="3333987"/>
          <a:ext cx="10515600" cy="666171"/>
        </a:xfrm>
        <a:prstGeom prst="roundRect">
          <a:avLst>
            <a:gd name="adj" fmla="val 10000"/>
          </a:avLst>
        </a:prstGeom>
        <a:solidFill>
          <a:srgbClr val="00577D">
            <a:alpha val="88000"/>
          </a:srgbClr>
        </a:solidFill>
        <a:ln>
          <a:noFill/>
        </a:ln>
        <a:effectLst/>
      </dsp:spPr>
      <dsp:style>
        <a:lnRef idx="0">
          <a:scrgbClr r="0" g="0" b="0"/>
        </a:lnRef>
        <a:fillRef idx="1">
          <a:scrgbClr r="0" g="0" b="0"/>
        </a:fillRef>
        <a:effectRef idx="0">
          <a:scrgbClr r="0" g="0" b="0"/>
        </a:effectRef>
        <a:fontRef idx="minor"/>
      </dsp:style>
    </dsp:sp>
    <dsp:sp modelId="{849A8FE0-0C76-478B-9C07-F6CF386A134A}">
      <dsp:nvSpPr>
        <dsp:cNvPr id="0" name=""/>
        <dsp:cNvSpPr/>
      </dsp:nvSpPr>
      <dsp:spPr>
        <a:xfrm>
          <a:off x="201517" y="3483876"/>
          <a:ext cx="366394" cy="366394"/>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tretch>
            <a:fillRect/>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E098A2-F61E-4B2B-AB8B-354F9E49AF16}">
      <dsp:nvSpPr>
        <dsp:cNvPr id="0" name=""/>
        <dsp:cNvSpPr/>
      </dsp:nvSpPr>
      <dsp:spPr>
        <a:xfrm>
          <a:off x="769428" y="3333987"/>
          <a:ext cx="9746171" cy="66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503" tIns="70503" rIns="70503" bIns="70503" numCol="1" spcCol="1270" anchor="ctr" anchorCtr="0">
          <a:noAutofit/>
        </a:bodyPr>
        <a:lstStyle/>
        <a:p>
          <a:pPr marL="0" lvl="0" indent="0" algn="l" defTabSz="1066800">
            <a:lnSpc>
              <a:spcPct val="100000"/>
            </a:lnSpc>
            <a:spcBef>
              <a:spcPct val="0"/>
            </a:spcBef>
            <a:spcAft>
              <a:spcPct val="35000"/>
            </a:spcAft>
            <a:buNone/>
          </a:pPr>
          <a:r>
            <a:rPr lang="en-AU" sz="2400" b="1" u="sng" kern="1200">
              <a:solidFill>
                <a:schemeClr val="bg1"/>
              </a:solidFill>
              <a:latin typeface="Fira Sans Light"/>
            </a:rPr>
            <a:t>Your role in SIRS</a:t>
          </a:r>
          <a:r>
            <a:rPr lang="en-AU" sz="2400" b="1" kern="1200">
              <a:solidFill>
                <a:schemeClr val="bg1"/>
              </a:solidFill>
              <a:latin typeface="Fira Sans Light"/>
            </a:rPr>
            <a:t> </a:t>
          </a:r>
        </a:p>
      </dsp:txBody>
      <dsp:txXfrm>
        <a:off x="769428" y="3333987"/>
        <a:ext cx="9746171" cy="66617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F338AF-A4CD-4C0C-BB3D-8BA11A11E04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1B472785-4428-4B99-AB36-D7073207E2A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2E76036-42BC-4087-8A08-BFC90AAA75BF}" type="datetimeFigureOut">
              <a:rPr lang="en-AU" smtClean="0"/>
              <a:t>16/02/2024</a:t>
            </a:fld>
            <a:endParaRPr lang="en-AU"/>
          </a:p>
        </p:txBody>
      </p:sp>
      <p:sp>
        <p:nvSpPr>
          <p:cNvPr id="4" name="Footer Placeholder 3">
            <a:extLst>
              <a:ext uri="{FF2B5EF4-FFF2-40B4-BE49-F238E27FC236}">
                <a16:creationId xmlns:a16="http://schemas.microsoft.com/office/drawing/2014/main" id="{1F6AB7D5-FB05-4E00-9614-D1507CD53ED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9511F7E-9712-47D8-AE81-592208C0C6E8}"/>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A5DE39D-CC02-40E4-8B14-4B4B3DAD75AA}" type="slidenum">
              <a:rPr lang="en-AU" smtClean="0"/>
              <a:t>‹#›</a:t>
            </a:fld>
            <a:endParaRPr lang="en-AU"/>
          </a:p>
        </p:txBody>
      </p:sp>
    </p:spTree>
    <p:extLst>
      <p:ext uri="{BB962C8B-B14F-4D97-AF65-F5344CB8AC3E}">
        <p14:creationId xmlns:p14="http://schemas.microsoft.com/office/powerpoint/2010/main" val="1582625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A8CAE85-181D-46A9-904F-CADA21036751}" type="datetimeFigureOut">
              <a:rPr lang="en-AU" smtClean="0"/>
              <a:t>16/02/2024</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85676A5-1DC8-4201-97D2-09D6F1539183}" type="slidenum">
              <a:rPr lang="en-AU" smtClean="0"/>
              <a:t>‹#›</a:t>
            </a:fld>
            <a:endParaRPr lang="en-AU"/>
          </a:p>
        </p:txBody>
      </p:sp>
    </p:spTree>
    <p:extLst>
      <p:ext uri="{BB962C8B-B14F-4D97-AF65-F5344CB8AC3E}">
        <p14:creationId xmlns:p14="http://schemas.microsoft.com/office/powerpoint/2010/main" val="1831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agedcarequality.gov.au/resources/serious-incident-response-scheme-guidelines-providers-home-servic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agedcarequality.gov.au/sirs/decision-support-too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agedcarequality.gov.au/sites/default/files/media/acr_shs_039_reportable_incidents_workflow_0.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agedcarequality.gov.au/sirs#how-do-i-report-an-incident"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agedcarequality.gov.au/resources/early-lessons-learned-sirs-home-servic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a:endParaRPr>
          </a:p>
          <a:p>
            <a:endParaRPr lang="en-AU" dirty="0"/>
          </a:p>
        </p:txBody>
      </p:sp>
      <p:sp>
        <p:nvSpPr>
          <p:cNvPr id="4" name="Slide Number Placeholder 3"/>
          <p:cNvSpPr>
            <a:spLocks noGrp="1"/>
          </p:cNvSpPr>
          <p:nvPr>
            <p:ph type="sldNum" sz="quarter" idx="5"/>
          </p:nvPr>
        </p:nvSpPr>
        <p:spPr/>
        <p:txBody>
          <a:bodyPr/>
          <a:lstStyle/>
          <a:p>
            <a:fld id="{485676A5-1DC8-4201-97D2-09D6F1539183}" type="slidenum">
              <a:rPr lang="en-AU" smtClean="0"/>
              <a:t>2</a:t>
            </a:fld>
            <a:endParaRPr lang="en-AU"/>
          </a:p>
        </p:txBody>
      </p:sp>
    </p:spTree>
    <p:extLst>
      <p:ext uri="{BB962C8B-B14F-4D97-AF65-F5344CB8AC3E}">
        <p14:creationId xmlns:p14="http://schemas.microsoft.com/office/powerpoint/2010/main" val="313082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1.Ensure leadership and a safety culture</a:t>
            </a:r>
            <a:r>
              <a:rPr lang="en-AU" sz="1200" kern="1200" dirty="0">
                <a:solidFill>
                  <a:schemeClr val="tx1"/>
                </a:solidFill>
                <a:effectLst/>
                <a:latin typeface="+mn-lt"/>
                <a:ea typeface="+mn-ea"/>
                <a:cs typeface="+mn-cs"/>
              </a:rPr>
              <a:t>: Prepare for incidents by ensuring leadership around risk mitigation and incident management, and creating a safety culture.</a:t>
            </a:r>
            <a:r>
              <a:rPr lang="en-AU" dirty="0"/>
              <a:t> </a:t>
            </a:r>
            <a:r>
              <a:rPr lang="en-AU" sz="1200" kern="1200" dirty="0">
                <a:solidFill>
                  <a:schemeClr val="tx1"/>
                </a:solidFill>
                <a:effectLst/>
                <a:latin typeface="+mn-lt"/>
                <a:ea typeface="+mn-ea"/>
                <a:cs typeface="+mn-cs"/>
              </a:rPr>
              <a:t> You embed critical enablers through effective governance systems, with end-to-end policies and procedures that support staff to understand and use your IMS. </a:t>
            </a:r>
            <a:endParaRPr lang="en-AU" dirty="0"/>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2. Respond to incidents</a:t>
            </a:r>
            <a:r>
              <a:rPr lang="en-AU" sz="1200" kern="1200" dirty="0">
                <a:solidFill>
                  <a:schemeClr val="tx1"/>
                </a:solidFill>
                <a:effectLst/>
                <a:latin typeface="+mn-lt"/>
                <a:ea typeface="+mn-ea"/>
                <a:cs typeface="+mn-cs"/>
              </a:rPr>
              <a:t>: Respond to the immediate needs of those affected to ensure their health, safety and wellbeing. Assess the level of harm and mitigate any ongoing risk.</a:t>
            </a:r>
            <a:endParaRPr lang="en-AU" sz="1200" kern="1200" dirty="0">
              <a:solidFill>
                <a:schemeClr val="tx1"/>
              </a:solidFill>
              <a:effectLst/>
              <a:latin typeface="+mn-lt"/>
              <a:cs typeface="Calibri"/>
            </a:endParaRPr>
          </a:p>
          <a:p>
            <a:pPr lvl="0"/>
            <a:endParaRPr lang="en-AU" sz="1200" b="1"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3. Record and report the incident</a:t>
            </a:r>
            <a:r>
              <a:rPr lang="en-AU" sz="1200" kern="1200" dirty="0">
                <a:solidFill>
                  <a:schemeClr val="tx1"/>
                </a:solidFill>
                <a:effectLst/>
                <a:latin typeface="+mn-lt"/>
                <a:ea typeface="+mn-ea"/>
                <a:cs typeface="+mn-cs"/>
              </a:rPr>
              <a:t>: Report and record the incident helps to understand what occurred and the appropriate next steps (including any required notifications).</a:t>
            </a:r>
            <a:endParaRPr lang="en-AU" sz="1200" kern="1200" dirty="0">
              <a:solidFill>
                <a:schemeClr val="tx1"/>
              </a:solidFill>
              <a:effectLst/>
              <a:latin typeface="+mn-lt"/>
              <a:cs typeface="Calibri"/>
            </a:endParaRPr>
          </a:p>
          <a:p>
            <a:pPr lvl="0"/>
            <a:endParaRPr lang="en-AU" sz="1200" b="1"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4. Analyse the incident</a:t>
            </a:r>
            <a:r>
              <a:rPr lang="en-AU" sz="1200" kern="1200" dirty="0">
                <a:solidFill>
                  <a:schemeClr val="tx1"/>
                </a:solidFill>
                <a:effectLst/>
                <a:latin typeface="+mn-lt"/>
                <a:ea typeface="+mn-ea"/>
                <a:cs typeface="+mn-cs"/>
              </a:rPr>
              <a:t>: Helps you understand underlying causes and improve systems and practices to reduce the risk of similar incidents occurring in the future</a:t>
            </a:r>
            <a:endParaRPr lang="en-AU" sz="1200" kern="1200" dirty="0">
              <a:solidFill>
                <a:schemeClr val="tx1"/>
              </a:solidFill>
              <a:effectLst/>
              <a:latin typeface="+mn-lt"/>
              <a:cs typeface="Calibri"/>
            </a:endParaRPr>
          </a:p>
          <a:p>
            <a:pPr lvl="0"/>
            <a:endParaRPr lang="en-AU" sz="1200" b="1"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5. Implement actions</a:t>
            </a:r>
            <a:r>
              <a:rPr lang="en-AU" sz="1200" kern="1200" dirty="0">
                <a:solidFill>
                  <a:schemeClr val="tx1"/>
                </a:solidFill>
                <a:effectLst/>
                <a:latin typeface="+mn-lt"/>
                <a:ea typeface="+mn-ea"/>
                <a:cs typeface="+mn-cs"/>
              </a:rPr>
              <a:t>: Next is to implement remedial actions that help prevent future risks and improve incident response. Monitor actions for effectiveness.</a:t>
            </a:r>
            <a:endParaRPr lang="en-AU" sz="1200" kern="1200" dirty="0">
              <a:solidFill>
                <a:schemeClr val="tx1"/>
              </a:solidFill>
              <a:effectLst/>
              <a:latin typeface="+mn-lt"/>
              <a:cs typeface="Calibri"/>
            </a:endParaRPr>
          </a:p>
          <a:p>
            <a:pPr lvl="0"/>
            <a:endParaRPr lang="en-AU" sz="1200" b="1"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6. Close the loop:</a:t>
            </a:r>
            <a:r>
              <a:rPr lang="en-AU" sz="1200" kern="1200" dirty="0">
                <a:solidFill>
                  <a:schemeClr val="tx1"/>
                </a:solidFill>
                <a:effectLst/>
                <a:latin typeface="+mn-lt"/>
                <a:ea typeface="+mn-ea"/>
                <a:cs typeface="+mn-cs"/>
              </a:rPr>
              <a:t> Share lessons learned with management, leaders, staff, consumers and families. Continuously improve the quality and safety of aged care. Analyse incident trends and data and regularly review the incident management system.</a:t>
            </a:r>
            <a:endParaRPr lang="en-AU" sz="1200" kern="1200" dirty="0">
              <a:solidFill>
                <a:schemeClr val="tx1"/>
              </a:solidFill>
              <a:effectLst/>
              <a:latin typeface="+mn-lt"/>
              <a:cs typeface="Calibri"/>
            </a:endParaRPr>
          </a:p>
          <a:p>
            <a:r>
              <a:rPr lang="en-AU"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dirty="0"/>
              <a:t>We would encourage everyone to visit the ‘Your role in SIRS’ webpage on the Commission website for a deeper dive into these elements and SIRS generally. </a:t>
            </a:r>
            <a:endParaRPr lang="en-AU" dirty="0">
              <a:cs typeface="Calibri"/>
            </a:endParaRPr>
          </a:p>
          <a:p>
            <a:endParaRPr lang="en-AU" dirty="0">
              <a:cs typeface="Calibri"/>
            </a:endParaRPr>
          </a:p>
          <a:p>
            <a:pPr marL="0" indent="0">
              <a:buFont typeface="Arial" panose="020B0604020202020204" pitchFamily="34" charset="0"/>
              <a:buNone/>
            </a:pPr>
            <a:endParaRPr lang="en-AU" sz="1200" kern="1200" dirty="0">
              <a:solidFill>
                <a:schemeClr val="tx1"/>
              </a:solidFill>
              <a:effectLst/>
              <a:latin typeface="+mn-lt"/>
              <a:cs typeface="Calibri"/>
            </a:endParaRPr>
          </a:p>
        </p:txBody>
      </p:sp>
    </p:spTree>
    <p:extLst>
      <p:ext uri="{BB962C8B-B14F-4D97-AF65-F5344CB8AC3E}">
        <p14:creationId xmlns:p14="http://schemas.microsoft.com/office/powerpoint/2010/main" val="228114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Commission has developed a range of resources on effective IMS: </a:t>
            </a:r>
            <a:endParaRPr lang="en-AU" sz="1200" kern="1200" dirty="0">
              <a:solidFill>
                <a:schemeClr val="tx1"/>
              </a:solidFill>
              <a:effectLst/>
              <a:latin typeface="+mn-lt"/>
              <a:cs typeface="Calibri"/>
            </a:endParaRPr>
          </a:p>
          <a:p>
            <a:pPr marL="171450" indent="-171450">
              <a:buFont typeface="Arial" panose="020B0604020202020204" pitchFamily="34" charset="0"/>
              <a:buChar char="•"/>
              <a:defRPr/>
            </a:pPr>
            <a:r>
              <a:rPr lang="en-AU" sz="1200" i="1" kern="1200" dirty="0">
                <a:solidFill>
                  <a:schemeClr val="tx1"/>
                </a:solidFill>
                <a:effectLst/>
                <a:latin typeface="+mn-lt"/>
                <a:ea typeface="+mn-ea"/>
                <a:cs typeface="+mn-cs"/>
              </a:rPr>
              <a:t>Quality of Care Principles</a:t>
            </a:r>
            <a:r>
              <a:rPr lang="en-AU" i="1" dirty="0"/>
              <a:t> 2014</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https://www.legislation.gov.au/Series/F2014L00830 </a:t>
            </a:r>
            <a:r>
              <a:rPr lang="en-AU" sz="1200" b="0" kern="1200" dirty="0">
                <a:solidFill>
                  <a:schemeClr val="tx1"/>
                </a:solidFill>
                <a:effectLst/>
                <a:latin typeface="+mn-lt"/>
                <a:ea typeface="+mn-ea"/>
                <a:cs typeface="+mn-cs"/>
              </a:rPr>
              <a:t>[Division 3 defines the requirements for aged care providers in terms of incident management systems]</a:t>
            </a:r>
            <a:endParaRPr lang="en-AU" sz="1200" b="0"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Effective incident management system best practice guidance: </a:t>
            </a:r>
            <a:r>
              <a:rPr lang="en-AU" sz="1200" b="1" kern="1200" dirty="0">
                <a:solidFill>
                  <a:schemeClr val="tx1"/>
                </a:solidFill>
                <a:effectLst/>
                <a:latin typeface="+mn-lt"/>
                <a:ea typeface="+mn-ea"/>
                <a:cs typeface="+mn-cs"/>
              </a:rPr>
              <a:t>https://www.agedcarequality.gov.au/resources/effective-incident-management-systems-best-practice-guidance</a:t>
            </a:r>
            <a:r>
              <a:rPr lang="en-AU" b="1" dirty="0"/>
              <a:t> </a:t>
            </a:r>
            <a:endParaRPr lang="en-AU" sz="1200" b="1" kern="1200" dirty="0">
              <a:solidFill>
                <a:schemeClr val="tx1"/>
              </a:solidFill>
              <a:effectLst/>
              <a:latin typeface="+mn-lt"/>
              <a:cs typeface="Calibri"/>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5-step problem solving approach: </a:t>
            </a:r>
            <a:r>
              <a:rPr lang="en-AU" sz="1200" b="1" kern="1200" dirty="0">
                <a:solidFill>
                  <a:schemeClr val="tx1"/>
                </a:solidFill>
                <a:effectLst/>
                <a:latin typeface="+mn-lt"/>
                <a:ea typeface="+mn-ea"/>
                <a:cs typeface="+mn-cs"/>
              </a:rPr>
              <a:t>https://www.agedcarequality.gov.au/resources/reporting-serious-incidents-problem-solving-approach</a:t>
            </a:r>
            <a:endParaRPr lang="en-AU" sz="1200" b="1" kern="1200" dirty="0">
              <a:solidFill>
                <a:schemeClr val="tx1"/>
              </a:solidFill>
              <a:effectLst/>
              <a:latin typeface="+mn-lt"/>
              <a:cs typeface="Calibri"/>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Refer to the IMS workshop for a deeper dive into creating and implementing an effective IMS: </a:t>
            </a:r>
            <a:r>
              <a:rPr lang="en-AU" sz="1200" b="1" kern="1200" dirty="0">
                <a:solidFill>
                  <a:schemeClr val="tx1"/>
                </a:solidFill>
                <a:effectLst/>
                <a:latin typeface="+mn-lt"/>
                <a:ea typeface="+mn-ea"/>
                <a:cs typeface="+mn-cs"/>
              </a:rPr>
              <a:t>https://www.agedcarequality.gov.au/education/workshops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kern="1200" dirty="0">
                <a:solidFill>
                  <a:schemeClr val="tx1"/>
                </a:solidFill>
                <a:effectLst/>
                <a:latin typeface="+mn-lt"/>
                <a:ea typeface="+mn-ea"/>
                <a:cs typeface="+mn-cs"/>
              </a:rPr>
              <a:t>Your role in the SIRS web pages : </a:t>
            </a:r>
            <a:r>
              <a:rPr lang="en-AU" sz="1200" b="1" kern="1200" dirty="0">
                <a:solidFill>
                  <a:schemeClr val="tx1"/>
                </a:solidFill>
                <a:effectLst/>
                <a:latin typeface="+mn-lt"/>
                <a:ea typeface="+mn-ea"/>
                <a:cs typeface="+mn-cs"/>
              </a:rPr>
              <a:t>https://www.agedcarequality.gov.au/sirs/welcome-your-role-sirs?info_about=8487&amp;working_in=8488</a:t>
            </a:r>
            <a:endParaRPr lang="en-AU" sz="1200" b="1" kern="1200" dirty="0">
              <a:solidFill>
                <a:schemeClr val="tx1"/>
              </a:solidFill>
              <a:effectLst/>
              <a:latin typeface="+mn-lt"/>
              <a:cs typeface="Calibri"/>
            </a:endParaRPr>
          </a:p>
          <a:p>
            <a:pPr marL="171450" lvl="0" indent="-171450">
              <a:buFont typeface="Arial" panose="020B0604020202020204" pitchFamily="34" charset="0"/>
              <a:buChar char="•"/>
            </a:pPr>
            <a:endParaRPr lang="en-AU" sz="1200" b="1" kern="1200" dirty="0">
              <a:solidFill>
                <a:schemeClr val="tx1"/>
              </a:solidFill>
              <a:effectLst/>
              <a:latin typeface="+mn-lt"/>
              <a:cs typeface="Calibri"/>
            </a:endParaRPr>
          </a:p>
        </p:txBody>
      </p:sp>
    </p:spTree>
    <p:extLst>
      <p:ext uri="{BB962C8B-B14F-4D97-AF65-F5344CB8AC3E}">
        <p14:creationId xmlns:p14="http://schemas.microsoft.com/office/powerpoint/2010/main" val="1620483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58">
              <a:defRPr/>
            </a:pPr>
            <a:endParaRPr lang="en-AU" dirty="0">
              <a:cs typeface="Calibri"/>
            </a:endParaRPr>
          </a:p>
          <a:p>
            <a:endParaRPr lang="en-AU" dirty="0"/>
          </a:p>
        </p:txBody>
      </p:sp>
    </p:spTree>
    <p:extLst>
      <p:ext uri="{BB962C8B-B14F-4D97-AF65-F5344CB8AC3E}">
        <p14:creationId xmlns:p14="http://schemas.microsoft.com/office/powerpoint/2010/main" val="3453125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sz="1200" kern="1200" dirty="0">
                <a:solidFill>
                  <a:schemeClr val="tx1"/>
                </a:solidFill>
                <a:effectLst/>
                <a:latin typeface="+mn-lt"/>
                <a:ea typeface="+mn-ea"/>
                <a:cs typeface="+mn-cs"/>
              </a:rPr>
              <a:t>All incidents that occur need to be managed in your IMS.</a:t>
            </a:r>
            <a:r>
              <a:rPr lang="en-AU" dirty="0"/>
              <a:t> You may need to report a subset of these incidents to the Commission, which are </a:t>
            </a:r>
            <a:r>
              <a:rPr lang="en-AU" b="1" dirty="0"/>
              <a:t>reportable incident</a:t>
            </a:r>
            <a:r>
              <a:rPr lang="en-AU" dirty="0"/>
              <a:t>s</a:t>
            </a:r>
            <a:endParaRPr lang="en-AU" dirty="0">
              <a:cs typeface="Calibri"/>
            </a:endParaRPr>
          </a:p>
          <a:p>
            <a:r>
              <a:rPr lang="en-AU" dirty="0"/>
              <a:t> </a:t>
            </a:r>
            <a:endParaRPr lang="en-AU"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The funds recipient is the </a:t>
            </a:r>
            <a:r>
              <a:rPr lang="en-AU" b="1" u="sng" dirty="0"/>
              <a:t>responsible party </a:t>
            </a:r>
            <a:r>
              <a:rPr lang="en-AU" b="1" dirty="0"/>
              <a:t>for reporting SIRS.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cs typeface="Calibri" panose="020F0502020204030204"/>
            </a:endParaRPr>
          </a:p>
          <a:p>
            <a:r>
              <a:rPr lang="en-AU" b="1" dirty="0"/>
              <a:t>Providers need to ensure that agreements they have with sub-contractors:</a:t>
            </a:r>
            <a:endParaRPr lang="en-AU" b="1" dirty="0">
              <a:cs typeface="Calibri"/>
            </a:endParaRPr>
          </a:p>
          <a:p>
            <a:pPr marL="285750" indent="-285750">
              <a:buFont typeface="Arial"/>
              <a:buChar char="•"/>
            </a:pPr>
            <a:r>
              <a:rPr lang="en-AU" b="1" dirty="0"/>
              <a:t>ensure the contractor reports incidents TO THE PROVIDER so that they can report to the Commission and </a:t>
            </a:r>
            <a:endParaRPr lang="en-AU" b="1" dirty="0">
              <a:cs typeface="Calibri" panose="020F0502020204030204"/>
            </a:endParaRPr>
          </a:p>
          <a:p>
            <a:pPr marL="285750" indent="-285750">
              <a:buFont typeface="Arial"/>
              <a:buChar char="•"/>
            </a:pPr>
            <a:r>
              <a:rPr lang="en-AU" b="1" dirty="0"/>
              <a:t>ensure that the contractor provides them with enough information to meet their regulatory responsibilities. </a:t>
            </a:r>
            <a:endParaRPr lang="en-AU" b="1" dirty="0">
              <a:cs typeface="Calibri" panose="020F0502020204030204"/>
            </a:endParaRPr>
          </a:p>
          <a:p>
            <a:pPr>
              <a:defRPr/>
            </a:pPr>
            <a:endParaRPr lang="en-AU" b="1" u="sng" dirty="0">
              <a:cs typeface="Calibri"/>
            </a:endParaRPr>
          </a:p>
          <a:p>
            <a:endParaRPr lang="en-AU" dirty="0">
              <a:cs typeface="Calibri"/>
            </a:endParaRPr>
          </a:p>
          <a:p>
            <a:pPr>
              <a:defRPr/>
            </a:pPr>
            <a:r>
              <a:rPr lang="en-AU" dirty="0">
                <a:cs typeface="Calibri"/>
              </a:rPr>
              <a:t>For an incident that is "</a:t>
            </a:r>
            <a:r>
              <a:rPr lang="en-AU" b="1" dirty="0">
                <a:cs typeface="Calibri"/>
              </a:rPr>
              <a:t>alleged to have occurred in connection with the provision of care and services</a:t>
            </a:r>
            <a:r>
              <a:rPr lang="en-AU" dirty="0">
                <a:cs typeface="Calibri"/>
              </a:rPr>
              <a:t>", the provider will have to consider when </a:t>
            </a:r>
            <a:r>
              <a:rPr lang="en-AU" dirty="0"/>
              <a:t>a consumer, their representative, staff member or other person raises any concern or complaint with them and whether these concerns may fit into one of the 8 categories of reportable incidents.</a:t>
            </a:r>
          </a:p>
          <a:p>
            <a:r>
              <a:rPr lang="en-AU" dirty="0"/>
              <a:t>For home services, this may include any incidents: </a:t>
            </a:r>
            <a:endParaRPr lang="en-AU" dirty="0">
              <a:cs typeface="Calibri"/>
            </a:endParaRPr>
          </a:p>
          <a:p>
            <a:pPr marL="171450" indent="-171450">
              <a:buFont typeface="Arial" panose="020B0604020202020204" pitchFamily="34" charset="0"/>
              <a:buChar char="•"/>
            </a:pPr>
            <a:r>
              <a:rPr lang="en-AU" dirty="0"/>
              <a:t>resulting from the action (or inaction) of a staff member of the provider. This includes subcontracted individuals or organisations, those managing care coordination, administration, etc. and volunteers </a:t>
            </a:r>
            <a:endParaRPr lang="en-AU" dirty="0">
              <a:cs typeface="Calibri"/>
            </a:endParaRPr>
          </a:p>
          <a:p>
            <a:pPr marL="171450" indent="-171450">
              <a:buFont typeface="Arial" panose="020B0604020202020204" pitchFamily="34" charset="0"/>
              <a:buChar char="•"/>
            </a:pPr>
            <a:r>
              <a:rPr lang="en-AU" dirty="0"/>
              <a:t>that occur while care and services are being delivered to a consumer (e.g. where the consumer is participating in an activity outside of the consumer’s home organised by the provider and is bullied or harassed by another consumer).</a:t>
            </a:r>
            <a:endParaRPr lang="en-AU" sz="1200" kern="1200" dirty="0">
              <a:solidFill>
                <a:schemeClr val="tx1"/>
              </a:solidFill>
              <a:effectLst/>
              <a:latin typeface="+mn-lt"/>
              <a:cs typeface="Calibri"/>
            </a:endParaRPr>
          </a:p>
          <a:p>
            <a:r>
              <a:rPr lang="en-AU" dirty="0"/>
              <a:t>Incidents occurring during the delivery of care and services resulting in harm to staff members, the consumer’s family members or others — where the consumer was not affected — are not required to be reported. They should still be captured in your IMS and managed appropriately, but they are not reportable under the SIRS. </a:t>
            </a:r>
            <a:endParaRPr lang="en-AU" sz="1200" kern="1200" dirty="0">
              <a:solidFill>
                <a:schemeClr val="tx1"/>
              </a:solidFill>
              <a:effectLst/>
              <a:latin typeface="+mn-lt"/>
              <a:cs typeface="Calibri"/>
            </a:endParaRPr>
          </a:p>
          <a:p>
            <a:endParaRPr lang="en-AU" sz="1200" kern="1200" dirty="0">
              <a:solidFill>
                <a:schemeClr val="tx1"/>
              </a:solidFill>
              <a:effectLst/>
              <a:latin typeface="+mn-lt"/>
              <a:ea typeface="+mn-ea"/>
              <a:cs typeface="+mn-cs"/>
            </a:endParaRPr>
          </a:p>
          <a:p>
            <a:r>
              <a:rPr lang="en-AU" dirty="0"/>
              <a:t>"</a:t>
            </a:r>
            <a:r>
              <a:rPr lang="en-AU" sz="1200" b="1" kern="1200" dirty="0">
                <a:solidFill>
                  <a:schemeClr val="tx1"/>
                </a:solidFill>
                <a:effectLst/>
                <a:latin typeface="+mn-lt"/>
                <a:ea typeface="+mn-ea"/>
                <a:cs typeface="+mn-cs"/>
              </a:rPr>
              <a:t>In connection with</a:t>
            </a:r>
            <a:r>
              <a:rPr lang="en-AU" b="1" dirty="0"/>
              <a:t>"</a:t>
            </a:r>
            <a:r>
              <a:rPr lang="en-AU" sz="1200" b="1" kern="1200" dirty="0">
                <a:solidFill>
                  <a:schemeClr val="tx1"/>
                </a:solidFill>
                <a:effectLst/>
                <a:latin typeface="+mn-lt"/>
                <a:ea typeface="+mn-ea"/>
                <a:cs typeface="+mn-cs"/>
              </a:rPr>
              <a:t> </a:t>
            </a:r>
            <a:r>
              <a:rPr lang="en-AU" dirty="0"/>
              <a:t>includes </a:t>
            </a:r>
            <a:r>
              <a:rPr lang="en-AU" sz="1200" kern="1200" dirty="0">
                <a:solidFill>
                  <a:schemeClr val="tx1"/>
                </a:solidFill>
                <a:effectLst/>
                <a:latin typeface="+mn-lt"/>
                <a:ea typeface="+mn-ea"/>
                <a:cs typeface="+mn-cs"/>
              </a:rPr>
              <a:t>any incidents that:</a:t>
            </a:r>
            <a:endParaRPr lang="en-AU" sz="1200" kern="1200" dirty="0">
              <a:solidFill>
                <a:schemeClr val="tx1"/>
              </a:solidFill>
              <a:effectLst/>
              <a:latin typeface="+mn-lt"/>
              <a:cs typeface="Calibri"/>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occur </a:t>
            </a:r>
            <a:r>
              <a:rPr lang="en-AU" dirty="0"/>
              <a:t>while care and services are being provided </a:t>
            </a:r>
            <a:r>
              <a:rPr lang="en-AU" sz="1200" kern="1200" dirty="0">
                <a:solidFill>
                  <a:schemeClr val="tx1"/>
                </a:solidFill>
                <a:effectLst/>
                <a:latin typeface="+mn-lt"/>
                <a:ea typeface="+mn-ea"/>
                <a:cs typeface="+mn-cs"/>
              </a:rPr>
              <a:t>(including</a:t>
            </a:r>
            <a:r>
              <a:rPr lang="en-AU" dirty="0"/>
              <a:t>,</a:t>
            </a:r>
            <a:r>
              <a:rPr lang="en-AU" sz="1200" kern="1200" dirty="0">
                <a:solidFill>
                  <a:schemeClr val="tx1"/>
                </a:solidFill>
                <a:effectLst/>
                <a:latin typeface="+mn-lt"/>
                <a:ea typeface="+mn-ea"/>
                <a:cs typeface="+mn-cs"/>
              </a:rPr>
              <a:t> for example, when staff take consumers to </a:t>
            </a:r>
            <a:r>
              <a:rPr lang="en-AU" dirty="0"/>
              <a:t>appointments</a:t>
            </a:r>
            <a:r>
              <a:rPr lang="en-AU" sz="1200" kern="1200" dirty="0">
                <a:solidFill>
                  <a:schemeClr val="tx1"/>
                </a:solidFill>
                <a:effectLst/>
                <a:latin typeface="+mn-lt"/>
                <a:ea typeface="+mn-ea"/>
                <a:cs typeface="+mn-cs"/>
              </a:rPr>
              <a:t> or </a:t>
            </a:r>
            <a:r>
              <a:rPr lang="en-AU" dirty="0"/>
              <a:t>support</a:t>
            </a:r>
            <a:r>
              <a:rPr lang="en-AU" sz="1200" kern="1200" dirty="0">
                <a:solidFill>
                  <a:schemeClr val="tx1"/>
                </a:solidFill>
                <a:effectLst/>
                <a:latin typeface="+mn-lt"/>
                <a:ea typeface="+mn-ea"/>
                <a:cs typeface="+mn-cs"/>
              </a:rPr>
              <a:t> them in participating in activities</a:t>
            </a:r>
            <a:r>
              <a:rPr lang="en-AU" dirty="0"/>
              <a:t>)</a:t>
            </a:r>
            <a:endParaRPr lang="en-AU" sz="1200" kern="1200" dirty="0">
              <a:solidFill>
                <a:schemeClr val="tx1"/>
              </a:solidFill>
              <a:effectLst/>
              <a:latin typeface="+mn-lt"/>
              <a:cs typeface="Calibri"/>
            </a:endParaRPr>
          </a:p>
          <a:p>
            <a:pPr marL="171450" indent="-171450">
              <a:buFont typeface="Arial" panose="020B0604020202020204" pitchFamily="34" charset="0"/>
              <a:buChar char="•"/>
            </a:pPr>
            <a:r>
              <a:rPr lang="en-AU" dirty="0">
                <a:cs typeface="Calibri"/>
              </a:rPr>
              <a:t>occur due to the provision (or lack thereof) of care and services</a:t>
            </a:r>
            <a:endParaRPr lang="en-AU" dirty="0"/>
          </a:p>
          <a:p>
            <a:pPr marL="171450" indent="-171450">
              <a:buFont typeface="Arial" panose="020B0604020202020204" pitchFamily="34" charset="0"/>
              <a:buChar char="•"/>
            </a:pPr>
            <a:r>
              <a:rPr lang="en-AU" sz="1200" kern="1200" dirty="0">
                <a:solidFill>
                  <a:schemeClr val="tx1"/>
                </a:solidFill>
                <a:effectLst/>
                <a:latin typeface="+mn-lt"/>
                <a:ea typeface="+mn-ea"/>
                <a:cs typeface="+mn-cs"/>
              </a:rPr>
              <a:t>occur while staff are undertaking duties as part of their </a:t>
            </a:r>
            <a:r>
              <a:rPr lang="en-AU" dirty="0"/>
              <a:t>roles </a:t>
            </a:r>
            <a:endParaRPr lang="en-AU" sz="1200" kern="1200" dirty="0">
              <a:solidFill>
                <a:schemeClr val="tx1"/>
              </a:solidFill>
              <a:effectLst/>
              <a:latin typeface="+mn-lt"/>
              <a:cs typeface="Calibri"/>
            </a:endParaRPr>
          </a:p>
          <a:p>
            <a:pPr marL="171450" indent="-171450">
              <a:buFont typeface="Arial" panose="020B0604020202020204" pitchFamily="34" charset="0"/>
              <a:buChar char="•"/>
            </a:pPr>
            <a:r>
              <a:rPr lang="en-AU" dirty="0"/>
              <a:t>arise out of the failure to provide care and services</a:t>
            </a:r>
            <a:endParaRPr lang="en-AU" dirty="0">
              <a:cs typeface="Calibri"/>
            </a:endParaRPr>
          </a:p>
          <a:p>
            <a:pPr marL="171450" indent="-171450">
              <a:buFont typeface="Arial" panose="020B0604020202020204" pitchFamily="34" charset="0"/>
              <a:buChar char="•"/>
            </a:pPr>
            <a:r>
              <a:rPr lang="en-AU" dirty="0">
                <a:cs typeface="Calibri"/>
              </a:rPr>
              <a:t>may not have occurred while services were being provided but are connected because the harm (or potential harm) arose from the provision of services.</a:t>
            </a:r>
          </a:p>
          <a:p>
            <a:endParaRPr lang="en-AU"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assessing incidents, you should consider whether an incident </a:t>
            </a:r>
            <a:r>
              <a:rPr lang="en-AU" b="1" dirty="0"/>
              <a:t>could reasonably have been expected to have caused harm</a:t>
            </a:r>
            <a:r>
              <a:rPr lang="en-AU" dirty="0"/>
              <a:t> (such as distress, discomfort or injury, etc.) to the affected person, even where the incident does not appear to have caused actual harm to the person. The phrase ‘</a:t>
            </a:r>
            <a:r>
              <a:rPr lang="en-AU" b="1" dirty="0"/>
              <a:t>could reasonably have been expected to have caused</a:t>
            </a:r>
            <a:r>
              <a:rPr lang="en-AU" dirty="0"/>
              <a:t>’ accounts for circumstances where an incident involves conduct that is not acceptable, and would ordinarily cause physical or psychological injury or discomfort, that requires medical or psychological treatment to resolve, even though the conduct may not have had such effect in the circumstances of that specific incident.</a:t>
            </a:r>
            <a:endParaRPr lang="en-AU" dirty="0">
              <a:cs typeface="Calibri"/>
            </a:endParaRPr>
          </a:p>
          <a:p>
            <a:endParaRPr lang="en-AU"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For further information, you can have a look at the </a:t>
            </a:r>
            <a:r>
              <a:rPr lang="en-AU" i="1" dirty="0"/>
              <a:t>Quality of Care Principles 2014</a:t>
            </a:r>
            <a:r>
              <a:rPr lang="en-AU" dirty="0"/>
              <a:t> section 15NA and refer to the legislation for a comprehensive definition of reportable incidents - </a:t>
            </a:r>
            <a:r>
              <a:rPr lang="en-AU" b="1" dirty="0"/>
              <a:t>Link: </a:t>
            </a:r>
            <a:r>
              <a:rPr lang="en-AU" dirty="0"/>
              <a:t>https://www.legislation.gov.au/Series/F2014L00830</a:t>
            </a:r>
          </a:p>
          <a:p>
            <a:endParaRPr lang="en-AU" dirty="0">
              <a:cs typeface="Calibri"/>
            </a:endParaRPr>
          </a:p>
        </p:txBody>
      </p:sp>
    </p:spTree>
    <p:extLst>
      <p:ext uri="{BB962C8B-B14F-4D97-AF65-F5344CB8AC3E}">
        <p14:creationId xmlns:p14="http://schemas.microsoft.com/office/powerpoint/2010/main" val="1535385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u="non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76640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All Priority 1 incidents must be reported to the Commission within 24 hours of </a:t>
            </a:r>
            <a:r>
              <a:rPr lang="en-GB" dirty="0"/>
              <a:t>the provider becoming</a:t>
            </a:r>
            <a:r>
              <a:rPr lang="en-GB" sz="1200" kern="1200" dirty="0">
                <a:solidFill>
                  <a:schemeClr val="tx1"/>
                </a:solidFill>
                <a:effectLst/>
                <a:latin typeface="+mn-lt"/>
                <a:ea typeface="+mn-ea"/>
                <a:cs typeface="+mn-cs"/>
              </a:rPr>
              <a:t> aware of the incident. Incidents that are unlawful or considered to be of a criminal nature (for example sexual assault</a:t>
            </a:r>
            <a:r>
              <a:rPr lang="en-GB" dirty="0"/>
              <a:t>)</a:t>
            </a:r>
            <a:r>
              <a:rPr lang="en-GB" sz="1200" kern="1200" dirty="0">
                <a:solidFill>
                  <a:schemeClr val="tx1"/>
                </a:solidFill>
                <a:effectLst/>
                <a:latin typeface="+mn-lt"/>
                <a:ea typeface="+mn-ea"/>
                <a:cs typeface="+mn-cs"/>
              </a:rPr>
              <a:t> must also be reported to police within 24 hours of </a:t>
            </a:r>
            <a:r>
              <a:rPr lang="en-GB" dirty="0"/>
              <a:t>the provider becoming</a:t>
            </a:r>
            <a:r>
              <a:rPr lang="en-GB" sz="1200" kern="1200" dirty="0">
                <a:solidFill>
                  <a:schemeClr val="tx1"/>
                </a:solidFill>
                <a:effectLst/>
                <a:latin typeface="+mn-lt"/>
                <a:ea typeface="+mn-ea"/>
                <a:cs typeface="+mn-cs"/>
              </a:rPr>
              <a:t> aware of the incident. </a:t>
            </a:r>
            <a:r>
              <a:rPr lang="en-GB" sz="1200" b="1" kern="1200" dirty="0">
                <a:solidFill>
                  <a:schemeClr val="tx1"/>
                </a:solidFill>
                <a:effectLst/>
                <a:latin typeface="+mn-lt"/>
                <a:ea typeface="+mn-ea"/>
                <a:cs typeface="+mn-cs"/>
              </a:rPr>
              <a:t>In some </a:t>
            </a:r>
            <a:r>
              <a:rPr lang="en-GB" b="1" dirty="0"/>
              <a:t>instances you</a:t>
            </a:r>
            <a:r>
              <a:rPr lang="en-GB" sz="1200" b="1" kern="1200" dirty="0">
                <a:solidFill>
                  <a:schemeClr val="tx1"/>
                </a:solidFill>
                <a:effectLst/>
                <a:latin typeface="+mn-lt"/>
                <a:ea typeface="+mn-ea"/>
                <a:cs typeface="+mn-cs"/>
              </a:rPr>
              <a:t> may need to make further notifications to others depending on the nature of the incident, so you also need to be aware of your reporting requirements and responsibilities to other agencies such as AHPRA.</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Priority 2 incidents</a:t>
            </a:r>
            <a:r>
              <a:rPr lang="en-AU" sz="1200" kern="1200" dirty="0">
                <a:solidFill>
                  <a:schemeClr val="tx1"/>
                </a:solidFill>
                <a:effectLst/>
                <a:latin typeface="+mn-lt"/>
                <a:ea typeface="+mn-ea"/>
                <a:cs typeface="+mn-cs"/>
              </a:rPr>
              <a:t> are all </a:t>
            </a:r>
            <a:r>
              <a:rPr lang="en-AU" sz="1200" b="0" u="sng" kern="1200" dirty="0">
                <a:solidFill>
                  <a:schemeClr val="tx1"/>
                </a:solidFill>
                <a:effectLst/>
                <a:latin typeface="+mn-lt"/>
                <a:ea typeface="+mn-ea"/>
                <a:cs typeface="+mn-cs"/>
              </a:rPr>
              <a:t>reportable</a:t>
            </a:r>
            <a:r>
              <a:rPr lang="en-AU" sz="1200" kern="1200" dirty="0">
                <a:solidFill>
                  <a:schemeClr val="tx1"/>
                </a:solidFill>
                <a:effectLst/>
                <a:latin typeface="+mn-lt"/>
                <a:ea typeface="+mn-ea"/>
                <a:cs typeface="+mn-cs"/>
              </a:rPr>
              <a:t> incidents that don’t meet the requirements of a Priority 1. These incidents need to be reported to the Commission within 30 calendar days of </a:t>
            </a:r>
            <a:r>
              <a:rPr lang="en-AU" dirty="0"/>
              <a:t>the provider becoming</a:t>
            </a:r>
            <a:r>
              <a:rPr lang="en-AU" sz="1200" kern="1200" dirty="0">
                <a:solidFill>
                  <a:schemeClr val="tx1"/>
                </a:solidFill>
                <a:effectLst/>
                <a:latin typeface="+mn-lt"/>
                <a:ea typeface="+mn-ea"/>
                <a:cs typeface="+mn-cs"/>
              </a:rPr>
              <a:t> aware of the incident.</a:t>
            </a:r>
            <a:r>
              <a:rPr lang="en-AU" dirty="0"/>
              <a:t> </a:t>
            </a:r>
            <a:endParaRPr lang="en-AU" dirty="0">
              <a:cs typeface="Calibri"/>
            </a:endParaRPr>
          </a:p>
          <a:p>
            <a:r>
              <a:rPr lang="en-AU" dirty="0"/>
              <a:t> </a:t>
            </a:r>
            <a:endParaRPr lang="en-AU" dirty="0">
              <a:cs typeface="Calibri"/>
            </a:endParaRPr>
          </a:p>
          <a:p>
            <a:r>
              <a:rPr lang="en-AU" dirty="0"/>
              <a:t>Notifications of reportable incidents must be lodged electronically using the form available to providers through the </a:t>
            </a:r>
            <a:r>
              <a:rPr lang="en-AU" b="1" dirty="0"/>
              <a:t>My Aged Care Service and Support portal.</a:t>
            </a:r>
            <a:endParaRPr lang="en-AU" sz="1200" b="1" kern="1200" dirty="0">
              <a:solidFill>
                <a:schemeClr val="tx1"/>
              </a:solidFill>
              <a:effectLst/>
              <a:latin typeface="+mn-lt"/>
              <a:cs typeface="Calibri"/>
            </a:endParaRPr>
          </a:p>
          <a:p>
            <a:r>
              <a:rPr lang="en-AU" sz="1200" kern="1200" dirty="0">
                <a:solidFill>
                  <a:schemeClr val="tx1"/>
                </a:solidFill>
                <a:effectLst/>
                <a:latin typeface="+mn-lt"/>
                <a:ea typeface="+mn-ea"/>
                <a:cs typeface="+mn-cs"/>
              </a:rPr>
              <a:t>It is important that all staff who may need to report an incident (including out of hours</a:t>
            </a:r>
            <a:r>
              <a:rPr lang="en-AU" dirty="0"/>
              <a:t> and weekends</a:t>
            </a:r>
            <a:r>
              <a:rPr lang="en-AU" sz="1200" kern="1200" dirty="0">
                <a:solidFill>
                  <a:schemeClr val="tx1"/>
                </a:solidFill>
                <a:effectLst/>
                <a:latin typeface="+mn-lt"/>
                <a:ea typeface="+mn-ea"/>
                <a:cs typeface="+mn-cs"/>
              </a:rPr>
              <a:t>) have access to the </a:t>
            </a:r>
            <a:r>
              <a:rPr lang="en-AU" dirty="0"/>
              <a:t>My Aged Care </a:t>
            </a:r>
            <a:r>
              <a:rPr lang="en-AU" sz="1200" kern="1200" dirty="0">
                <a:solidFill>
                  <a:schemeClr val="tx1"/>
                </a:solidFill>
                <a:effectLst/>
                <a:latin typeface="+mn-lt"/>
                <a:ea typeface="+mn-ea"/>
                <a:cs typeface="+mn-cs"/>
              </a:rPr>
              <a:t>Service and Support portal</a:t>
            </a:r>
            <a:r>
              <a:rPr lang="en-AU" dirty="0"/>
              <a:t>.</a:t>
            </a:r>
            <a:endParaRPr lang="en-AU" sz="1200" kern="1200" dirty="0">
              <a:solidFill>
                <a:schemeClr val="tx1"/>
              </a:solidFill>
              <a:effectLst/>
              <a:latin typeface="+mn-lt"/>
              <a:cs typeface="Calibri"/>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cs typeface="Calibri"/>
            </a:endParaRPr>
          </a:p>
          <a:p>
            <a:endParaRPr lang="en-AU" dirty="0"/>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cs typeface="Calibri"/>
            </a:endParaRPr>
          </a:p>
        </p:txBody>
      </p:sp>
    </p:spTree>
    <p:extLst>
      <p:ext uri="{BB962C8B-B14F-4D97-AF65-F5344CB8AC3E}">
        <p14:creationId xmlns:p14="http://schemas.microsoft.com/office/powerpoint/2010/main" val="3267971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Fira Sans Light" panose="020B0403050000020004" pitchFamily="34" charset="0"/>
                <a:ea typeface="+mn-ea"/>
                <a:cs typeface="+mn-cs"/>
              </a:rPr>
              <a:t>Reporting to police:</a:t>
            </a:r>
            <a:endParaRPr lang="en-AU" sz="1200" b="1" kern="1200" dirty="0">
              <a:solidFill>
                <a:schemeClr val="tx1"/>
              </a:solidFill>
              <a:effectLst/>
              <a:latin typeface="Fira Sans Light" panose="020B0403050000020004" pitchFamily="34" charset="0"/>
              <a:cs typeface="Calibri"/>
            </a:endParaRPr>
          </a:p>
          <a:p>
            <a:pPr fontAlgn="base">
              <a:defRPr/>
            </a:pPr>
            <a:r>
              <a:rPr lang="en-AU" dirty="0">
                <a:latin typeface="Fira Sans Light" panose="020B0403050000020004" pitchFamily="34" charset="0"/>
              </a:rPr>
              <a:t>‘Reasonable grounds to report to police’ may include scenarios where a provider is aware of facts or circumstances (alleged or known) that lead to a belief that an incident is likely to be of a </a:t>
            </a:r>
            <a:r>
              <a:rPr lang="en-AU" b="1" dirty="0">
                <a:latin typeface="Fira Sans Light" panose="020B0403050000020004" pitchFamily="34" charset="0"/>
              </a:rPr>
              <a:t>criminal nature </a:t>
            </a:r>
            <a:r>
              <a:rPr lang="en-AU" dirty="0">
                <a:latin typeface="Fira Sans Light" panose="020B0403050000020004" pitchFamily="34" charset="0"/>
              </a:rPr>
              <a:t>(i.e., the incident would be considered a criminal offence under Commonwealth, State or Territory laws) and should therefore be reported to police). </a:t>
            </a:r>
            <a:endParaRPr lang="en-AU" dirty="0">
              <a:latin typeface="Fira Sans Light" panose="020B0403050000020004" pitchFamily="34" charset="0"/>
              <a:cs typeface="Calibri"/>
            </a:endParaRPr>
          </a:p>
          <a:p>
            <a:endParaRPr lang="en-AU" sz="12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9122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31333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cs typeface="Calibri"/>
              </a:rPr>
              <a:t>Incidents that occur in connection with the provision of care and services</a:t>
            </a:r>
          </a:p>
          <a:p>
            <a:endParaRPr lang="en-AU" sz="1200" b="1" kern="1200" dirty="0">
              <a:solidFill>
                <a:schemeClr val="tx1"/>
              </a:solidFill>
              <a:effectLst/>
              <a:latin typeface="+mn-lt"/>
              <a:cs typeface="Calibri"/>
            </a:endParaRPr>
          </a:p>
          <a:p>
            <a:r>
              <a:rPr lang="en-AU" sz="1200" dirty="0">
                <a:effectLst/>
                <a:latin typeface="Segoe UI"/>
                <a:cs typeface="Segoe UI"/>
              </a:rPr>
              <a:t>Incidents that occur in connection with the provision of care and services means any incidents that:</a:t>
            </a:r>
          </a:p>
          <a:p>
            <a:pPr marL="171450" indent="-171450">
              <a:buFont typeface="Arial,Sans-Serif"/>
              <a:buChar char="•"/>
            </a:pPr>
            <a:r>
              <a:rPr lang="en-AU" u="sng" dirty="0"/>
              <a:t>occurs while care and services are being provided</a:t>
            </a:r>
            <a:r>
              <a:rPr lang="en-AU" dirty="0"/>
              <a:t>, such as a consumer falling while a staff member is helping them into the shower; a consumer tripping over while being taken to an appointment</a:t>
            </a:r>
            <a:endParaRPr lang="en-AU" dirty="0">
              <a:cs typeface="Calibri"/>
            </a:endParaRPr>
          </a:p>
          <a:p>
            <a:pPr marL="171450" indent="-171450">
              <a:buFont typeface="Arial,Sans-Serif"/>
              <a:buChar char="•"/>
            </a:pPr>
            <a:r>
              <a:rPr lang="en-AU" u="sng" dirty="0"/>
              <a:t>arise out of the failure to provide care and services</a:t>
            </a:r>
            <a:r>
              <a:rPr lang="en-AU" dirty="0"/>
              <a:t>, such as a staff member not arriving to provide scheduled services where this has (or could reasonably have been expected to have) caused harm to the consumer</a:t>
            </a:r>
            <a:endParaRPr lang="en-AU" dirty="0">
              <a:cs typeface="Calibri"/>
            </a:endParaRPr>
          </a:p>
          <a:p>
            <a:pPr marL="171450" indent="-171450">
              <a:buFont typeface="Arial,Sans-Serif"/>
              <a:buChar char="•"/>
            </a:pPr>
            <a:r>
              <a:rPr lang="en-AU" u="sng" dirty="0"/>
              <a:t>may not have occurred while services were being provided but are connected because the harm (or potential harm) arose from the provision of services</a:t>
            </a:r>
            <a:r>
              <a:rPr lang="en-AU" dirty="0"/>
              <a:t>, such as where a grab rail has been installed in the consumer’s shower and, due to poor installation, it collapses, and the consumer is injured.</a:t>
            </a:r>
            <a:endParaRPr lang="en-US" dirty="0"/>
          </a:p>
          <a:p>
            <a:endParaRPr lang="en-AU" sz="1200" kern="1200" dirty="0">
              <a:solidFill>
                <a:schemeClr val="tx1"/>
              </a:solidFill>
              <a:effectLst/>
              <a:latin typeface="+mn-lt"/>
              <a:cs typeface="Calibri"/>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cs typeface="Calibri"/>
            </a:endParaRPr>
          </a:p>
          <a:p>
            <a:endParaRPr lang="en-AU" sz="1200" b="1" kern="1200" dirty="0">
              <a:solidFill>
                <a:schemeClr val="tx1"/>
              </a:solidFill>
              <a:effectLst/>
              <a:latin typeface="+mn-lt"/>
              <a:ea typeface="+mn-ea"/>
              <a:cs typeface="+mn-cs"/>
            </a:endParaRPr>
          </a:p>
          <a:p>
            <a:pPr marL="0" indent="0">
              <a:buFont typeface="Arial" panose="020B0604020202020204" pitchFamily="34" charset="0"/>
              <a:buNone/>
            </a:pPr>
            <a:endParaRPr lang="en-AU" sz="1200" b="1" kern="1200" dirty="0">
              <a:solidFill>
                <a:schemeClr val="tx1"/>
              </a:solidFill>
              <a:effectLst/>
              <a:latin typeface="+mn-lt"/>
              <a:ea typeface="+mn-ea"/>
              <a:cs typeface="+mn-cs"/>
            </a:endParaRPr>
          </a:p>
          <a:p>
            <a:pPr rtl="0" fontAlgn="base"/>
            <a:endParaRPr lang="en-US" sz="1200" b="1" i="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52621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AU" dirty="0"/>
              <a:t>These guidelines have been developed by the Commission and they outline your responsibilities regarding the SIRS, including details on each type of incident and notifying a reportable incident. These guidelines are available on the Commission’s website</a:t>
            </a:r>
            <a:r>
              <a:rPr lang="en-AU" dirty="0">
                <a:cs typeface="Calibri" panose="020F0502020204030204"/>
              </a:rPr>
              <a:t>: </a:t>
            </a:r>
            <a:r>
              <a:rPr lang="en-AU" dirty="0">
                <a:hlinkClick r:id="rId3"/>
              </a:rPr>
              <a:t>https://www.agedcarequality.gov.au/resources/serious-incident-response-scheme-guidelines-providers-home-services</a:t>
            </a:r>
            <a:endParaRPr lang="en-AU" dirty="0"/>
          </a:p>
          <a:p>
            <a:endParaRPr lang="en-AU" dirty="0">
              <a:cs typeface="Calibri" panose="020F0502020204030204"/>
            </a:endParaRPr>
          </a:p>
          <a:p>
            <a:pPr defTabSz="914305">
              <a:defRPr/>
            </a:pPr>
            <a:endParaRPr lang="en-AU" b="1" u="none" dirty="0"/>
          </a:p>
          <a:p>
            <a:pPr defTabSz="914305">
              <a:defRPr/>
            </a:pPr>
            <a:endParaRPr lang="en-AU" b="1" u="none" dirty="0"/>
          </a:p>
          <a:p>
            <a:pPr fontAlgn="base"/>
            <a:endParaRPr lang="en-AU" b="1" u="none" dirty="0"/>
          </a:p>
          <a:p>
            <a:pPr defTabSz="914305">
              <a:defRPr/>
            </a:pPr>
            <a:endParaRPr lang="en-AU" b="1" dirty="0"/>
          </a:p>
          <a:p>
            <a:endParaRPr lang="en-AU" dirty="0"/>
          </a:p>
        </p:txBody>
      </p:sp>
      <p:sp>
        <p:nvSpPr>
          <p:cNvPr id="4" name="Slide Number Placeholder 3"/>
          <p:cNvSpPr>
            <a:spLocks noGrp="1"/>
          </p:cNvSpPr>
          <p:nvPr>
            <p:ph type="sldNum" sz="quarter" idx="5"/>
          </p:nvPr>
        </p:nvSpPr>
        <p:spPr/>
        <p:txBody>
          <a:bodyPr/>
          <a:lstStyle/>
          <a:p>
            <a:fld id="{485676A5-1DC8-4201-97D2-09D6F1539183}" type="slidenum">
              <a:rPr lang="en-AU" smtClean="0"/>
              <a:t>21</a:t>
            </a:fld>
            <a:endParaRPr lang="en-AU"/>
          </a:p>
        </p:txBody>
      </p:sp>
    </p:spTree>
    <p:extLst>
      <p:ext uri="{BB962C8B-B14F-4D97-AF65-F5344CB8AC3E}">
        <p14:creationId xmlns:p14="http://schemas.microsoft.com/office/powerpoint/2010/main" val="397905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workshop has been designed for home </a:t>
            </a:r>
            <a:r>
              <a:rPr lang="en-AU" dirty="0"/>
              <a:t>services providers</a:t>
            </a:r>
            <a:r>
              <a:rPr lang="en-AU" sz="1200" kern="1200" dirty="0">
                <a:solidFill>
                  <a:schemeClr val="tx1"/>
                </a:solidFill>
                <a:effectLst/>
                <a:latin typeface="+mn-lt"/>
                <a:ea typeface="+mn-ea"/>
                <a:cs typeface="+mn-cs"/>
              </a:rPr>
              <a:t> and will help you to: </a:t>
            </a:r>
          </a:p>
          <a:p>
            <a:pPr marL="0" indent="-285750" algn="l" defTabSz="914400" rtl="0" eaLnBrk="1" fontAlgn="base" latinLnBrk="0" hangingPunct="1">
              <a:buFont typeface="Arial" panose="020B0604020202020204" pitchFamily="34" charset="0"/>
              <a:buChar char="•"/>
            </a:pPr>
            <a:r>
              <a:rPr lang="en-AU" sz="1800" b="0" i="0" kern="1200" dirty="0">
                <a:solidFill>
                  <a:srgbClr val="000000"/>
                </a:solidFill>
                <a:effectLst/>
                <a:latin typeface="Calibri" panose="020F0502020204030204" pitchFamily="34" charset="0"/>
                <a:ea typeface="+mn-ea"/>
                <a:cs typeface="+mn-cs"/>
              </a:rPr>
              <a:t>Understand and recognise the essential elements of an incident management system (IMS) and its role in the SIRS </a:t>
            </a:r>
          </a:p>
          <a:p>
            <a:pPr marL="0" indent="-285750" algn="l" defTabSz="914400" rtl="0" eaLnBrk="1" fontAlgn="base" latinLnBrk="0" hangingPunct="1">
              <a:buFont typeface="Arial" panose="020B0604020202020204" pitchFamily="34" charset="0"/>
              <a:buChar char="•"/>
            </a:pPr>
            <a:r>
              <a:rPr lang="en-AU" sz="1800" b="0" i="0" kern="1200" dirty="0">
                <a:solidFill>
                  <a:srgbClr val="000000"/>
                </a:solidFill>
                <a:effectLst/>
                <a:latin typeface="Calibri" panose="020F0502020204030204" pitchFamily="34" charset="0"/>
                <a:ea typeface="+mn-ea"/>
                <a:cs typeface="+mn-cs"/>
              </a:rPr>
              <a:t>Effectively respond to, document, and investigate </a:t>
            </a:r>
            <a:r>
              <a:rPr lang="en-AU" sz="1800" b="0" i="0" dirty="0">
                <a:solidFill>
                  <a:srgbClr val="000000"/>
                </a:solidFill>
                <a:effectLst/>
                <a:latin typeface="Calibri" panose="020F0502020204030204" pitchFamily="34" charset="0"/>
              </a:rPr>
              <a:t>incidents </a:t>
            </a:r>
          </a:p>
          <a:p>
            <a:pPr marL="0" indent="-285750" algn="l" defTabSz="914400" rtl="0" eaLnBrk="1" fontAlgn="base" latinLnBrk="0" hangingPunct="1">
              <a:buFont typeface="Arial" panose="020B0604020202020204" pitchFamily="34" charset="0"/>
              <a:buChar char="•"/>
            </a:pPr>
            <a:r>
              <a:rPr lang="en-AU" sz="1800" b="0" i="0" dirty="0">
                <a:solidFill>
                  <a:srgbClr val="000000"/>
                </a:solidFill>
                <a:effectLst/>
                <a:latin typeface="Calibri" panose="020F0502020204030204" pitchFamily="34" charset="0"/>
              </a:rPr>
              <a:t>Identify reportable incidents in a residential aged care context and </a:t>
            </a:r>
            <a:r>
              <a:rPr lang="en-AU" sz="1800" b="0" i="0" kern="1200" dirty="0">
                <a:solidFill>
                  <a:srgbClr val="000000"/>
                </a:solidFill>
                <a:effectLst/>
                <a:latin typeface="Calibri" panose="020F0502020204030204" pitchFamily="34" charset="0"/>
                <a:ea typeface="+mn-ea"/>
                <a:cs typeface="+mn-cs"/>
              </a:rPr>
              <a:t>whether they are Priority 1 or Priority 2 </a:t>
            </a:r>
          </a:p>
          <a:p>
            <a:pPr marL="0" indent="-285750" algn="l" defTabSz="914400" rtl="0" eaLnBrk="1" fontAlgn="base" latinLnBrk="0" hangingPunct="1">
              <a:buFont typeface="Arial" panose="020B0604020202020204" pitchFamily="34" charset="0"/>
              <a:buChar char="•"/>
            </a:pPr>
            <a:r>
              <a:rPr lang="en-AU" sz="1800" b="0" i="0" kern="1200" dirty="0">
                <a:solidFill>
                  <a:srgbClr val="000000"/>
                </a:solidFill>
                <a:effectLst/>
                <a:latin typeface="Calibri" panose="020F0502020204030204" pitchFamily="34" charset="0"/>
                <a:ea typeface="+mn-ea"/>
                <a:cs typeface="+mn-cs"/>
              </a:rPr>
              <a:t>Manage SIRS incidents with a focus on effective reporting and continuous improvement of processes and service delivery </a:t>
            </a: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cs typeface="Calibri"/>
            </a:endParaRPr>
          </a:p>
          <a:p>
            <a:r>
              <a:rPr lang="en-AU" sz="1200" kern="1200" dirty="0">
                <a:solidFill>
                  <a:schemeClr val="tx1"/>
                </a:solidFill>
                <a:effectLst/>
                <a:latin typeface="+mn-lt"/>
                <a:ea typeface="+mn-ea"/>
                <a:cs typeface="+mn-cs"/>
              </a:rPr>
              <a:t>Information in this workshop pack complements other existing </a:t>
            </a:r>
            <a:r>
              <a:rPr lang="en-AU" dirty="0"/>
              <a:t>SIRS resources</a:t>
            </a:r>
            <a:r>
              <a:rPr lang="en-AU" sz="1200" kern="1200" dirty="0">
                <a:solidFill>
                  <a:schemeClr val="tx1"/>
                </a:solidFill>
                <a:effectLst/>
                <a:latin typeface="+mn-lt"/>
                <a:ea typeface="+mn-ea"/>
                <a:cs typeface="+mn-cs"/>
              </a:rPr>
              <a:t> in ALIS (Aged care </a:t>
            </a:r>
            <a:r>
              <a:rPr lang="en-AU" dirty="0"/>
              <a:t>Learning</a:t>
            </a:r>
            <a:r>
              <a:rPr lang="en-AU" sz="1200" kern="1200" dirty="0">
                <a:solidFill>
                  <a:schemeClr val="tx1"/>
                </a:solidFill>
                <a:effectLst/>
                <a:latin typeface="+mn-lt"/>
                <a:ea typeface="+mn-ea"/>
                <a:cs typeface="+mn-cs"/>
              </a:rPr>
              <a:t> </a:t>
            </a:r>
            <a:r>
              <a:rPr lang="en-AU" dirty="0"/>
              <a:t>Information</a:t>
            </a:r>
            <a:r>
              <a:rPr lang="en-AU" sz="1200" kern="1200" dirty="0">
                <a:solidFill>
                  <a:schemeClr val="tx1"/>
                </a:solidFill>
                <a:effectLst/>
                <a:latin typeface="+mn-lt"/>
                <a:ea typeface="+mn-ea"/>
                <a:cs typeface="+mn-cs"/>
              </a:rPr>
              <a:t> </a:t>
            </a:r>
            <a:r>
              <a:rPr lang="en-AU" dirty="0"/>
              <a:t>Solution</a:t>
            </a:r>
            <a:r>
              <a:rPr lang="en-AU" sz="1200" kern="1200" dirty="0">
                <a:solidFill>
                  <a:schemeClr val="tx1"/>
                </a:solidFill>
                <a:effectLst/>
                <a:latin typeface="+mn-lt"/>
                <a:ea typeface="+mn-ea"/>
                <a:cs typeface="+mn-cs"/>
              </a:rPr>
              <a:t> – online learning platform) and on the </a:t>
            </a:r>
            <a:r>
              <a:rPr lang="en-AU" dirty="0"/>
              <a:t>Commission's</a:t>
            </a:r>
            <a:r>
              <a:rPr lang="en-AU" sz="1200" kern="1200" dirty="0">
                <a:solidFill>
                  <a:schemeClr val="tx1"/>
                </a:solidFill>
                <a:effectLst/>
                <a:latin typeface="+mn-lt"/>
                <a:ea typeface="+mn-ea"/>
                <a:cs typeface="+mn-cs"/>
              </a:rPr>
              <a:t> website.</a:t>
            </a:r>
            <a:endParaRPr lang="en-AU" sz="1200" kern="1200" dirty="0">
              <a:solidFill>
                <a:schemeClr val="tx1"/>
              </a:solidFill>
              <a:effectLst/>
              <a:latin typeface="+mn-lt"/>
              <a:cs typeface="Calibri"/>
            </a:endParaRPr>
          </a:p>
        </p:txBody>
      </p:sp>
    </p:spTree>
    <p:extLst>
      <p:ext uri="{BB962C8B-B14F-4D97-AF65-F5344CB8AC3E}">
        <p14:creationId xmlns:p14="http://schemas.microsoft.com/office/powerpoint/2010/main" val="543843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cs typeface="Calibri"/>
            </a:endParaRPr>
          </a:p>
        </p:txBody>
      </p:sp>
    </p:spTree>
    <p:extLst>
      <p:ext uri="{BB962C8B-B14F-4D97-AF65-F5344CB8AC3E}">
        <p14:creationId xmlns:p14="http://schemas.microsoft.com/office/powerpoint/2010/main" val="517143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Unreasonable</a:t>
            </a:r>
            <a:r>
              <a:rPr lang="en-AU" sz="1200" b="1" kern="1200" dirty="0">
                <a:solidFill>
                  <a:schemeClr val="tx1"/>
                </a:solidFill>
                <a:effectLst/>
                <a:latin typeface="+mn-lt"/>
                <a:ea typeface="+mn-ea"/>
                <a:cs typeface="+mn-cs"/>
              </a:rPr>
              <a:t> use of force </a:t>
            </a:r>
            <a:r>
              <a:rPr lang="en-AU" sz="1200" kern="1200" dirty="0">
                <a:solidFill>
                  <a:schemeClr val="tx1"/>
                </a:solidFill>
                <a:effectLst/>
                <a:latin typeface="+mn-lt"/>
                <a:ea typeface="+mn-ea"/>
                <a:cs typeface="+mn-cs"/>
              </a:rPr>
              <a:t>includes conduct </a:t>
            </a:r>
            <a:r>
              <a:rPr lang="en-AU" dirty="0"/>
              <a:t>with a consumer that ranges from the</a:t>
            </a:r>
            <a:r>
              <a:rPr lang="en-AU" sz="1200" kern="1200" dirty="0">
                <a:solidFill>
                  <a:schemeClr val="tx1"/>
                </a:solidFill>
                <a:effectLst/>
                <a:latin typeface="+mn-lt"/>
                <a:ea typeface="+mn-ea"/>
                <a:cs typeface="+mn-cs"/>
              </a:rPr>
              <a:t> use of unwarranted physical force</a:t>
            </a:r>
            <a:r>
              <a:rPr lang="en-AU" dirty="0"/>
              <a:t> to a deliberate and violent physical attack, including in cases where the subject of the allegation is another consumer.</a:t>
            </a:r>
            <a:r>
              <a:rPr lang="en-AU" sz="1200" kern="1200" dirty="0">
                <a:solidFill>
                  <a:schemeClr val="tx1"/>
                </a:solidFill>
                <a:effectLst/>
                <a:latin typeface="+mn-lt"/>
                <a:ea typeface="+mn-ea"/>
                <a:cs typeface="+mn-cs"/>
              </a:rPr>
              <a:t> </a:t>
            </a:r>
            <a:r>
              <a:rPr lang="en-AU" dirty="0"/>
              <a:t>It includes behaviour such as shoving</a:t>
            </a:r>
            <a:r>
              <a:rPr lang="en-AU" sz="1200" kern="1200" dirty="0">
                <a:solidFill>
                  <a:schemeClr val="tx1"/>
                </a:solidFill>
                <a:effectLst/>
                <a:latin typeface="+mn-lt"/>
                <a:ea typeface="+mn-ea"/>
                <a:cs typeface="+mn-cs"/>
              </a:rPr>
              <a:t>, pushing, hitting, punching, kicking or rough handling of a consumer.</a:t>
            </a:r>
            <a:r>
              <a:rPr lang="en-AU" dirty="0"/>
              <a:t> </a:t>
            </a:r>
            <a:endParaRPr lang="en-AU" sz="1200" kern="1200" dirty="0">
              <a:solidFill>
                <a:schemeClr val="tx1"/>
              </a:solidFill>
              <a:effectLst/>
              <a:latin typeface="+mn-lt"/>
              <a:cs typeface="Calibri"/>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cs typeface="Calibri"/>
            </a:endParaRPr>
          </a:p>
          <a:p>
            <a:r>
              <a:rPr lang="en-AU" dirty="0"/>
              <a:t>What is </a:t>
            </a:r>
            <a:r>
              <a:rPr lang="en-AU" b="1" dirty="0"/>
              <a:t>not</a:t>
            </a:r>
            <a:r>
              <a:rPr lang="en-AU" dirty="0"/>
              <a:t> </a:t>
            </a:r>
            <a:r>
              <a:rPr lang="en-AU" sz="1200" kern="1200" dirty="0">
                <a:solidFill>
                  <a:schemeClr val="tx1"/>
                </a:solidFill>
                <a:effectLst/>
                <a:latin typeface="+mn-lt"/>
                <a:ea typeface="+mn-ea"/>
                <a:cs typeface="+mn-cs"/>
              </a:rPr>
              <a:t>unreasonable use of </a:t>
            </a:r>
            <a:r>
              <a:rPr lang="en-AU" dirty="0"/>
              <a:t>force:</a:t>
            </a:r>
            <a:r>
              <a:rPr lang="en-AU" sz="1200" kern="1200" dirty="0">
                <a:solidFill>
                  <a:schemeClr val="tx1"/>
                </a:solidFill>
                <a:effectLst/>
                <a:latin typeface="+mn-lt"/>
                <a:ea typeface="+mn-ea"/>
                <a:cs typeface="+mn-cs"/>
              </a:rPr>
              <a:t> this is when physical contact has a lawful justification. For example, a staff member pushing a consumer out of harm’s way (such as out of the way of an oncoming car that would otherwise hit them or out of the way of a falling item to avoid death or serious injury to the consumer). </a:t>
            </a:r>
            <a:r>
              <a:rPr lang="en-AU" dirty="0">
                <a:cs typeface="Calibri" panose="020F0502020204030204"/>
              </a:rPr>
              <a:t>Unreasonable use of force also does not include gently touching the consumer for the purposes of providing care, to attract the consumer's attention, to guide the consumer, or to comfort the consumer when they are distressed</a:t>
            </a:r>
            <a:r>
              <a:rPr lang="en-AU" u="sng" dirty="0">
                <a:cs typeface="Calibri" panose="020F0502020204030204"/>
              </a:rPr>
              <a:t> in line with the consumer’s preferences</a:t>
            </a:r>
            <a:r>
              <a:rPr lang="en-AU" dirty="0">
                <a:cs typeface="Calibri" panose="020F0502020204030204"/>
              </a:rPr>
              <a:t>.</a:t>
            </a:r>
          </a:p>
          <a:p>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AU" dirty="0">
              <a:cs typeface="Calibri"/>
            </a:endParaRPr>
          </a:p>
        </p:txBody>
      </p:sp>
    </p:spTree>
    <p:extLst>
      <p:ext uri="{BB962C8B-B14F-4D97-AF65-F5344CB8AC3E}">
        <p14:creationId xmlns:p14="http://schemas.microsoft.com/office/powerpoint/2010/main" val="2978972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is unlawful</a:t>
            </a:r>
            <a:r>
              <a:rPr lang="en-AU" sz="1200" b="1" kern="1200" dirty="0">
                <a:solidFill>
                  <a:schemeClr val="tx1"/>
                </a:solidFill>
                <a:effectLst/>
                <a:latin typeface="+mn-lt"/>
                <a:ea typeface="+mn-ea"/>
                <a:cs typeface="+mn-cs"/>
              </a:rPr>
              <a:t> sexual contact or inappropriate sexual conduct? </a:t>
            </a:r>
            <a:r>
              <a:rPr lang="en-AU" sz="1200" b="0" kern="1200" dirty="0">
                <a:solidFill>
                  <a:schemeClr val="tx1"/>
                </a:solidFill>
                <a:effectLst/>
                <a:latin typeface="+mn-lt"/>
                <a:ea typeface="+mn-ea"/>
                <a:cs typeface="+mn-cs"/>
              </a:rPr>
              <a:t>It is:</a:t>
            </a:r>
            <a:endParaRPr lang="en-AU" sz="1200" b="0" kern="1200" dirty="0">
              <a:solidFill>
                <a:schemeClr val="tx1"/>
              </a:solidFill>
              <a:effectLst/>
              <a:latin typeface="+mn-lt"/>
              <a:cs typeface="Calibri"/>
            </a:endParaRPr>
          </a:p>
          <a:p>
            <a:pPr marL="171450" indent="-171450">
              <a:buFont typeface="Arial" panose="020B0604020202020204" pitchFamily="34" charset="0"/>
              <a:buChar char="•"/>
            </a:pPr>
            <a:r>
              <a:rPr lang="en-AU" dirty="0"/>
              <a:t>any</a:t>
            </a:r>
            <a:r>
              <a:rPr lang="en-AU" sz="1200" kern="1200" dirty="0">
                <a:solidFill>
                  <a:schemeClr val="tx1"/>
                </a:solidFill>
                <a:effectLst/>
                <a:latin typeface="+mn-lt"/>
                <a:ea typeface="+mn-ea"/>
                <a:cs typeface="+mn-cs"/>
              </a:rPr>
              <a:t> conduct or contact of a sexual nature inflicted on </a:t>
            </a:r>
            <a:r>
              <a:rPr lang="en-AU" dirty="0"/>
              <a:t>a consumer</a:t>
            </a:r>
            <a:r>
              <a:rPr lang="en-AU" sz="1200" kern="1200" dirty="0">
                <a:solidFill>
                  <a:schemeClr val="tx1"/>
                </a:solidFill>
                <a:effectLst/>
                <a:latin typeface="+mn-lt"/>
                <a:ea typeface="+mn-ea"/>
                <a:cs typeface="+mn-cs"/>
              </a:rPr>
              <a:t>.- e.g. sexual assault, an act of indecency or the taking and/or sharing of an intimate image of</a:t>
            </a:r>
            <a:r>
              <a:rPr lang="en-AU" dirty="0"/>
              <a:t> a consumer</a:t>
            </a:r>
            <a:endParaRPr lang="en-AU" sz="1200" kern="1200" dirty="0">
              <a:solidFill>
                <a:schemeClr val="tx1"/>
              </a:solidFill>
              <a:effectLst/>
              <a:latin typeface="+mn-lt"/>
              <a:cs typeface="Calibri"/>
            </a:endParaRPr>
          </a:p>
          <a:p>
            <a:pPr marL="171450" indent="-171450">
              <a:buFont typeface="Arial" panose="020B0604020202020204" pitchFamily="34" charset="0"/>
              <a:buChar char="•"/>
            </a:pPr>
            <a:r>
              <a:rPr lang="en-AU" dirty="0"/>
              <a:t>any</a:t>
            </a:r>
            <a:r>
              <a:rPr lang="en-AU" sz="1200" kern="1200" dirty="0">
                <a:solidFill>
                  <a:schemeClr val="tx1"/>
                </a:solidFill>
                <a:effectLst/>
                <a:latin typeface="+mn-lt"/>
                <a:ea typeface="+mn-ea"/>
                <a:cs typeface="+mn-cs"/>
              </a:rPr>
              <a:t> touching of </a:t>
            </a:r>
            <a:r>
              <a:rPr lang="en-AU" dirty="0"/>
              <a:t>a </a:t>
            </a:r>
            <a:r>
              <a:rPr lang="en-AU" sz="1200" kern="1200" dirty="0">
                <a:solidFill>
                  <a:schemeClr val="tx1"/>
                </a:solidFill>
                <a:effectLst/>
                <a:latin typeface="+mn-lt"/>
                <a:ea typeface="+mn-ea"/>
                <a:cs typeface="+mn-cs"/>
              </a:rPr>
              <a:t>consumer’s genital area, anal area or breast in circumstances where this is not necessary to provide care or services to the consumer</a:t>
            </a:r>
            <a:endParaRPr lang="en-AU" sz="1200" kern="1200" dirty="0">
              <a:solidFill>
                <a:schemeClr val="tx1"/>
              </a:solidFill>
              <a:effectLst/>
              <a:latin typeface="+mn-lt"/>
              <a:cs typeface="Calibri"/>
            </a:endParaRPr>
          </a:p>
          <a:p>
            <a:pPr marL="171450" indent="-171450">
              <a:buFont typeface="Arial" panose="020B0604020202020204" pitchFamily="34" charset="0"/>
              <a:buChar char="•"/>
            </a:pPr>
            <a:r>
              <a:rPr lang="en-AU" dirty="0"/>
              <a:t>any</a:t>
            </a:r>
            <a:r>
              <a:rPr lang="en-AU" sz="1200" kern="1200" dirty="0">
                <a:solidFill>
                  <a:schemeClr val="tx1"/>
                </a:solidFill>
                <a:effectLst/>
                <a:latin typeface="+mn-lt"/>
                <a:ea typeface="+mn-ea"/>
                <a:cs typeface="+mn-cs"/>
              </a:rPr>
              <a:t> non-consensual contact or conduct of a sexual nature</a:t>
            </a:r>
            <a:r>
              <a:rPr lang="en-AU" dirty="0"/>
              <a:t> </a:t>
            </a:r>
            <a:endParaRPr lang="en-AU" dirty="0">
              <a:cs typeface="Calibri"/>
            </a:endParaRPr>
          </a:p>
          <a:p>
            <a:pPr marL="171450" indent="-171450">
              <a:buFont typeface="Arial" panose="020B0604020202020204" pitchFamily="34" charset="0"/>
              <a:buChar char="•"/>
            </a:pPr>
            <a:r>
              <a:rPr lang="en-AU" dirty="0"/>
              <a:t>engaging</a:t>
            </a:r>
            <a:r>
              <a:rPr lang="en-AU" sz="1200" kern="1200" dirty="0">
                <a:solidFill>
                  <a:schemeClr val="tx1"/>
                </a:solidFill>
                <a:effectLst/>
                <a:latin typeface="+mn-lt"/>
                <a:ea typeface="+mn-ea"/>
                <a:cs typeface="+mn-cs"/>
              </a:rPr>
              <a:t> in conduct relating to </a:t>
            </a:r>
            <a:r>
              <a:rPr lang="en-AU" dirty="0"/>
              <a:t>a </a:t>
            </a:r>
            <a:r>
              <a:rPr lang="en-AU" sz="1200" kern="1200" dirty="0">
                <a:solidFill>
                  <a:schemeClr val="tx1"/>
                </a:solidFill>
                <a:effectLst/>
                <a:latin typeface="+mn-lt"/>
                <a:ea typeface="+mn-ea"/>
                <a:cs typeface="+mn-cs"/>
              </a:rPr>
              <a:t>consumer with the intention of making it easier to procure the consumer to engage in sexual contact or conduct.</a:t>
            </a:r>
            <a:endParaRPr lang="en-AU" sz="1200" kern="1200" dirty="0">
              <a:solidFill>
                <a:schemeClr val="tx1"/>
              </a:solidFill>
              <a:effectLst/>
              <a:latin typeface="+mn-lt"/>
              <a:cs typeface="Calibri"/>
            </a:endParaRPr>
          </a:p>
          <a:p>
            <a:pPr marL="0" indent="0">
              <a:buFont typeface="Arial" panose="020B0604020202020204" pitchFamily="34" charset="0"/>
              <a:buNone/>
            </a:pP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What is not reportable</a:t>
            </a:r>
            <a:r>
              <a:rPr lang="en-AU" sz="1200" kern="1200" dirty="0">
                <a:solidFill>
                  <a:schemeClr val="tx1"/>
                </a:solidFill>
                <a:effectLst/>
                <a:latin typeface="+mn-lt"/>
                <a:ea typeface="+mn-ea"/>
                <a:cs typeface="+mn-cs"/>
              </a:rPr>
              <a:t>: Where there is consensual contact or conduct of a sexual nature between the consumer and a person who is not a staff member or volunteer on duty</a:t>
            </a:r>
            <a:r>
              <a:rPr lang="en-AU" dirty="0"/>
              <a:t>,</a:t>
            </a:r>
            <a:r>
              <a:rPr lang="en-AU" sz="1200" kern="1200" dirty="0">
                <a:solidFill>
                  <a:schemeClr val="tx1"/>
                </a:solidFill>
                <a:effectLst/>
                <a:latin typeface="+mn-lt"/>
                <a:ea typeface="+mn-ea"/>
                <a:cs typeface="+mn-cs"/>
              </a:rPr>
              <a:t> this is not a reportable incident. This includes consensual sexual contact or conduct with consumers at the same or another service or with volunteers (other than when they are providing volunteer services).</a:t>
            </a:r>
            <a:r>
              <a:rPr lang="en-AU" dirty="0"/>
              <a:t> </a:t>
            </a:r>
            <a:r>
              <a:rPr lang="en-AU" sz="1200" kern="1200" dirty="0">
                <a:solidFill>
                  <a:schemeClr val="tx1"/>
                </a:solidFill>
                <a:effectLst/>
                <a:latin typeface="+mn-lt"/>
                <a:ea typeface="+mn-ea"/>
                <a:cs typeface="+mn-cs"/>
              </a:rPr>
              <a:t>Another example of where it is not a reportable incident is where gestures of comfort, such as a carer rubbing a consumer’s back or patting a consumer on the knee, are consensual and this aligns with the consumer’s personal preferences. You need to understand whether the consumer perceives the gesture to be comforting.</a:t>
            </a:r>
            <a:r>
              <a:rPr lang="en-AU" dirty="0"/>
              <a:t> </a:t>
            </a:r>
            <a:endParaRPr lang="en-AU" sz="1200" kern="1200" dirty="0">
              <a:solidFill>
                <a:schemeClr val="tx1"/>
              </a:solidFill>
              <a:effectLst/>
              <a:latin typeface="+mn-lt"/>
              <a:cs typeface="Calibri"/>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cs typeface="Calibri"/>
            </a:endParaRPr>
          </a:p>
          <a:p>
            <a:r>
              <a:rPr lang="en-AU" sz="1200" b="1" kern="1200" dirty="0">
                <a:solidFill>
                  <a:schemeClr val="tx1"/>
                </a:solidFill>
                <a:effectLst/>
                <a:latin typeface="+mn-lt"/>
                <a:ea typeface="+mn-ea"/>
                <a:cs typeface="+mn-cs"/>
              </a:rPr>
              <a:t>About giving consent</a:t>
            </a:r>
            <a:endParaRPr lang="en-AU" sz="1200" b="1" kern="1200" dirty="0">
              <a:solidFill>
                <a:schemeClr val="tx1"/>
              </a:solidFill>
              <a:effectLst/>
              <a:latin typeface="+mn-lt"/>
              <a:cs typeface="Calibri"/>
            </a:endParaRPr>
          </a:p>
          <a:p>
            <a:r>
              <a:rPr lang="en-AU" sz="1200" b="0" kern="1200" dirty="0">
                <a:solidFill>
                  <a:schemeClr val="tx1"/>
                </a:solidFill>
                <a:effectLst/>
                <a:latin typeface="+mn-lt"/>
                <a:ea typeface="+mn-ea"/>
                <a:cs typeface="+mn-cs"/>
              </a:rPr>
              <a:t>T</a:t>
            </a:r>
            <a:r>
              <a:rPr lang="en-AU" dirty="0"/>
              <a:t>he</a:t>
            </a:r>
            <a:r>
              <a:rPr lang="en-AU" sz="1200" kern="1200" dirty="0">
                <a:solidFill>
                  <a:schemeClr val="tx1"/>
                </a:solidFill>
                <a:effectLst/>
                <a:latin typeface="+mn-lt"/>
                <a:ea typeface="+mn-ea"/>
                <a:cs typeface="+mn-cs"/>
              </a:rPr>
              <a:t> SIRS notification requirements are designed to protect vulnerable consumers, not to restrict their sexual freedoms. Consumers have the right to make choices about their personal and social life, including the right to sexual freedom and to give and receive affection. Only the consumer themselves can give consent. A consumer's family/representatives can’t give consent on behalf of a consumer. A consumer who lacks the capacity to consent to an activity at the time the incident happens cannot consent.</a:t>
            </a:r>
            <a:r>
              <a:rPr lang="en-AU" dirty="0"/>
              <a:t> </a:t>
            </a:r>
            <a:endParaRPr lang="en-AU" sz="1200" kern="1200" dirty="0">
              <a:solidFill>
                <a:schemeClr val="tx1"/>
              </a:solidFill>
              <a:effectLst/>
              <a:latin typeface="+mn-lt"/>
              <a:cs typeface="Calibri"/>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cs typeface="Calibri"/>
            </a:endParaRPr>
          </a:p>
          <a:p>
            <a:endParaRPr lang="en-AU" dirty="0"/>
          </a:p>
        </p:txBody>
      </p:sp>
    </p:spTree>
    <p:extLst>
      <p:ext uri="{BB962C8B-B14F-4D97-AF65-F5344CB8AC3E}">
        <p14:creationId xmlns:p14="http://schemas.microsoft.com/office/powerpoint/2010/main" val="3926175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Psychological</a:t>
            </a:r>
            <a:r>
              <a:rPr lang="en-AU" sz="1200" b="1" kern="1200" dirty="0">
                <a:solidFill>
                  <a:schemeClr val="tx1"/>
                </a:solidFill>
                <a:effectLst/>
                <a:latin typeface="+mn-lt"/>
                <a:ea typeface="+mn-ea"/>
                <a:cs typeface="+mn-cs"/>
              </a:rPr>
              <a:t> or emotional abuse includes </a:t>
            </a:r>
            <a:r>
              <a:rPr lang="en-AU" sz="1200" kern="1200" dirty="0">
                <a:solidFill>
                  <a:schemeClr val="tx1"/>
                </a:solidFill>
                <a:effectLst/>
                <a:latin typeface="+mn-lt"/>
                <a:ea typeface="+mn-ea"/>
                <a:cs typeface="+mn-cs"/>
              </a:rPr>
              <a:t>behaviour that has caused, or that could reasonably have been expected to have caused, the consumer psychological </a:t>
            </a:r>
            <a:r>
              <a:rPr lang="en-AU" dirty="0"/>
              <a:t>or emotional</a:t>
            </a:r>
            <a:r>
              <a:rPr lang="en-AU" sz="1200" kern="1200" dirty="0">
                <a:solidFill>
                  <a:schemeClr val="tx1"/>
                </a:solidFill>
                <a:effectLst/>
                <a:latin typeface="+mn-lt"/>
                <a:ea typeface="+mn-ea"/>
                <a:cs typeface="+mn-cs"/>
              </a:rPr>
              <a:t> distress.</a:t>
            </a:r>
            <a:r>
              <a:rPr lang="en-AU" dirty="0"/>
              <a:t> </a:t>
            </a:r>
            <a:r>
              <a:rPr lang="en-AU" sz="1200" kern="1200" dirty="0">
                <a:solidFill>
                  <a:schemeClr val="tx1"/>
                </a:solidFill>
                <a:effectLst/>
                <a:latin typeface="+mn-lt"/>
                <a:ea typeface="+mn-ea"/>
                <a:cs typeface="+mn-cs"/>
              </a:rPr>
              <a:t>For example, taunting, bullying, harassment or intimidation, humiliation, unreasonable refusal to interact with the consumer or acknowledge the consumer’s presence, unreasonable restriction of the consumer’s ability to engage socially or otherwise interact with people.</a:t>
            </a:r>
            <a:endParaRPr lang="en-AU" sz="1200" kern="1200" dirty="0">
              <a:solidFill>
                <a:schemeClr val="tx1"/>
              </a:solidFill>
              <a:effectLst/>
              <a:latin typeface="+mn-lt"/>
              <a:cs typeface="Calibri"/>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cs typeface="Calibri"/>
            </a:endParaRPr>
          </a:p>
          <a:p>
            <a:r>
              <a:rPr lang="en-AU" sz="1200" kern="1200" dirty="0">
                <a:solidFill>
                  <a:schemeClr val="tx1"/>
                </a:solidFill>
                <a:effectLst/>
                <a:latin typeface="+mn-lt"/>
                <a:ea typeface="+mn-ea"/>
                <a:cs typeface="+mn-cs"/>
              </a:rPr>
              <a:t>This category includes incidents that are a single event </a:t>
            </a:r>
            <a:r>
              <a:rPr lang="en-AU" dirty="0"/>
              <a:t>(</a:t>
            </a:r>
            <a:r>
              <a:rPr lang="en-AU" sz="1200" kern="1200" dirty="0">
                <a:solidFill>
                  <a:schemeClr val="tx1"/>
                </a:solidFill>
                <a:effectLst/>
                <a:latin typeface="+mn-lt"/>
                <a:ea typeface="+mn-ea"/>
                <a:cs typeface="+mn-cs"/>
              </a:rPr>
              <a:t>such as a someone yelling at a consumer</a:t>
            </a:r>
            <a:r>
              <a:rPr lang="en-AU" dirty="0"/>
              <a:t>)</a:t>
            </a:r>
            <a:r>
              <a:rPr lang="en-AU" sz="1200" kern="1200" dirty="0">
                <a:solidFill>
                  <a:schemeClr val="tx1"/>
                </a:solidFill>
                <a:effectLst/>
                <a:latin typeface="+mn-lt"/>
                <a:ea typeface="+mn-ea"/>
                <a:cs typeface="+mn-cs"/>
              </a:rPr>
              <a:t> and also includes incidents that are part of a pattern of abuse. While the behaviour may not cause significant harm or suffering to the consumer in each instance, the repetitive nature of the behaviour over time has a cumulative effect which intensifies the level </a:t>
            </a:r>
            <a:r>
              <a:rPr lang="en-AU" dirty="0"/>
              <a:t>of</a:t>
            </a:r>
            <a:r>
              <a:rPr lang="en-AU" sz="1200" kern="1200" dirty="0">
                <a:solidFill>
                  <a:schemeClr val="tx1"/>
                </a:solidFill>
                <a:effectLst/>
                <a:latin typeface="+mn-lt"/>
                <a:ea typeface="+mn-ea"/>
                <a:cs typeface="+mn-cs"/>
              </a:rPr>
              <a:t> harm to the consumer. </a:t>
            </a:r>
            <a:endParaRPr lang="en-AU" sz="1200" kern="1200" dirty="0">
              <a:solidFill>
                <a:schemeClr val="tx1"/>
              </a:solidFill>
              <a:effectLst/>
              <a:latin typeface="+mn-lt"/>
              <a:cs typeface="Calibri"/>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cs typeface="Calibri"/>
            </a:endParaRPr>
          </a:p>
          <a:p>
            <a:r>
              <a:rPr lang="en-AU" dirty="0"/>
              <a:t>Where staff witness other staff interacting with consumers in a way they consider inappropriate or disrespectful, such as giving abrupt or terse orders to a consumer, or making inappropriate or cruel comments or jokes about a consumer, staff must be encouraged to raise it with the person directly or with service management and consider whether it should be reported to the Commission. </a:t>
            </a:r>
            <a:endParaRPr lang="en-AU" sz="1200" kern="1200" dirty="0">
              <a:solidFill>
                <a:schemeClr val="tx1"/>
              </a:solidFill>
              <a:effectLst/>
              <a:latin typeface="+mn-lt"/>
              <a:cs typeface="Calibri"/>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cs typeface="Calibri"/>
            </a:endParaRPr>
          </a:p>
          <a:p>
            <a:r>
              <a:rPr lang="en-AU" dirty="0"/>
              <a:t>Other examples of psychological or emotional abuse include making</a:t>
            </a:r>
            <a:r>
              <a:rPr lang="en-AU" sz="1200" kern="1200" dirty="0">
                <a:solidFill>
                  <a:schemeClr val="tx1"/>
                </a:solidFill>
                <a:effectLst/>
                <a:latin typeface="+mn-lt"/>
                <a:ea typeface="+mn-ea"/>
                <a:cs typeface="+mn-cs"/>
              </a:rPr>
              <a:t> repeated actions such as flicks, taps and bumps to a consumer, or actions like m</a:t>
            </a:r>
            <a:r>
              <a:rPr lang="en-AU" dirty="0"/>
              <a:t>oving</a:t>
            </a:r>
            <a:r>
              <a:rPr lang="en-AU" sz="1200" kern="1200" dirty="0">
                <a:solidFill>
                  <a:schemeClr val="tx1"/>
                </a:solidFill>
                <a:effectLst/>
                <a:latin typeface="+mn-lt"/>
                <a:ea typeface="+mn-ea"/>
                <a:cs typeface="+mn-cs"/>
              </a:rPr>
              <a:t> items around the consumer’s house or out of their reach without their permission or against their wishes to confuse or irritate them. </a:t>
            </a:r>
            <a:r>
              <a:rPr lang="en-AU" sz="1200" u="none" kern="1200" dirty="0">
                <a:solidFill>
                  <a:schemeClr val="tx1"/>
                </a:solidFill>
                <a:effectLst/>
                <a:latin typeface="+mn-lt"/>
                <a:cs typeface="Calibri"/>
              </a:rPr>
              <a:t>These incidents are reportable because there were intentions or potential </a:t>
            </a:r>
            <a:r>
              <a:rPr lang="en-AU" sz="1200" u="none" kern="1200" dirty="0">
                <a:solidFill>
                  <a:schemeClr val="tx1"/>
                </a:solidFill>
                <a:effectLst/>
                <a:latin typeface="+mn-lt"/>
                <a:ea typeface="+mn-ea"/>
                <a:cs typeface="+mn-cs"/>
              </a:rPr>
              <a:t>to cause psychological or emotional distress or discomfort.</a:t>
            </a:r>
            <a:endParaRPr lang="en-AU" sz="1200" u="none" kern="1200" dirty="0">
              <a:solidFill>
                <a:schemeClr val="tx1"/>
              </a:solidFill>
              <a:effectLst/>
              <a:latin typeface="+mn-lt"/>
              <a:cs typeface="Calibri"/>
            </a:endParaRPr>
          </a:p>
          <a:p>
            <a:endParaRPr lang="en-AU" sz="1200" u="sng" kern="1200" dirty="0">
              <a:solidFill>
                <a:schemeClr val="tx1"/>
              </a:solidFill>
              <a:effectLst/>
              <a:latin typeface="+mn-lt"/>
              <a:cs typeface="Calibri"/>
            </a:endParaRPr>
          </a:p>
          <a:p>
            <a:r>
              <a:rPr lang="en-AU" sz="1200" kern="1200" dirty="0">
                <a:solidFill>
                  <a:schemeClr val="tx1"/>
                </a:solidFill>
                <a:effectLst/>
                <a:latin typeface="+mn-lt"/>
                <a:ea typeface="+mn-ea"/>
                <a:cs typeface="+mn-cs"/>
              </a:rPr>
              <a:t>What is</a:t>
            </a:r>
            <a:r>
              <a:rPr lang="en-AU" sz="1200" b="1" kern="1200" dirty="0">
                <a:solidFill>
                  <a:schemeClr val="tx1"/>
                </a:solidFill>
                <a:effectLst/>
                <a:latin typeface="+mn-lt"/>
                <a:ea typeface="+mn-ea"/>
                <a:cs typeface="+mn-cs"/>
              </a:rPr>
              <a:t> </a:t>
            </a:r>
            <a:r>
              <a:rPr lang="en-AU" sz="1200" b="1" u="sng" kern="1200" dirty="0">
                <a:solidFill>
                  <a:schemeClr val="tx1"/>
                </a:solidFill>
                <a:effectLst/>
                <a:latin typeface="+mn-lt"/>
                <a:ea typeface="+mn-ea"/>
                <a:cs typeface="+mn-cs"/>
              </a:rPr>
              <a:t>not</a:t>
            </a:r>
            <a:r>
              <a:rPr lang="en-AU" sz="1200" b="1" kern="1200" dirty="0">
                <a:solidFill>
                  <a:schemeClr val="tx1"/>
                </a:solidFill>
                <a:effectLst/>
                <a:latin typeface="+mn-lt"/>
                <a:ea typeface="+mn-ea"/>
                <a:cs typeface="+mn-cs"/>
              </a:rPr>
              <a:t> psychological or emotional abuse: </a:t>
            </a:r>
            <a:endParaRPr lang="en-AU" sz="1200" b="1" kern="1200" dirty="0">
              <a:solidFill>
                <a:schemeClr val="tx1"/>
              </a:solidFill>
              <a:effectLst/>
              <a:latin typeface="+mn-lt"/>
              <a:cs typeface="Calibri"/>
            </a:endParaRPr>
          </a:p>
          <a:p>
            <a:r>
              <a:rPr lang="en-AU" sz="1200" kern="1200" dirty="0">
                <a:solidFill>
                  <a:schemeClr val="tx1"/>
                </a:solidFill>
                <a:effectLst/>
                <a:latin typeface="+mn-lt"/>
                <a:ea typeface="+mn-ea"/>
                <a:cs typeface="+mn-cs"/>
              </a:rPr>
              <a:t>Minor disagreements between consumers such as when participating in activities at a day respite centre or witnessing a consumer arguing with their spouse or family member; or a staff member </a:t>
            </a:r>
            <a:r>
              <a:rPr lang="en-AU" sz="1200" kern="1200" dirty="0" err="1">
                <a:solidFill>
                  <a:schemeClr val="tx1"/>
                </a:solidFill>
                <a:effectLst/>
                <a:latin typeface="+mn-lt"/>
                <a:ea typeface="+mn-ea"/>
                <a:cs typeface="+mn-cs"/>
              </a:rPr>
              <a:t>curtiously</a:t>
            </a:r>
            <a:r>
              <a:rPr lang="en-AU" sz="1200" kern="1200" dirty="0">
                <a:solidFill>
                  <a:schemeClr val="tx1"/>
                </a:solidFill>
                <a:effectLst/>
                <a:latin typeface="+mn-lt"/>
                <a:ea typeface="+mn-ea"/>
                <a:cs typeface="+mn-cs"/>
              </a:rPr>
              <a:t> asking a consumer to cooperate when delivering care and services.</a:t>
            </a:r>
            <a:r>
              <a:rPr lang="en-AU" dirty="0"/>
              <a:t>  </a:t>
            </a:r>
            <a:endParaRPr lang="en-AU" sz="1200" kern="1200" dirty="0">
              <a:solidFill>
                <a:schemeClr val="tx1"/>
              </a:solidFill>
              <a:effectLst/>
              <a:latin typeface="+mn-lt"/>
              <a:cs typeface="Calibri"/>
            </a:endParaRPr>
          </a:p>
          <a:p>
            <a:endParaRPr lang="en-AU"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38053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AU" sz="1200" dirty="0">
                <a:effectLst/>
                <a:latin typeface="Calibri"/>
                <a:ea typeface="Calibri" panose="020F0502020204030204" pitchFamily="34" charset="0"/>
                <a:cs typeface="Calibri"/>
              </a:rPr>
              <a:t>The unexpected death of a consumer is a </a:t>
            </a:r>
            <a:r>
              <a:rPr lang="en-AU" sz="1200" b="1" dirty="0">
                <a:effectLst/>
                <a:latin typeface="Calibri"/>
                <a:ea typeface="Calibri" panose="020F0502020204030204" pitchFamily="34" charset="0"/>
                <a:cs typeface="Calibri"/>
              </a:rPr>
              <a:t>reportable incident</a:t>
            </a:r>
            <a:r>
              <a:rPr lang="en-AU" sz="1200" dirty="0">
                <a:effectLst/>
                <a:latin typeface="Calibri"/>
                <a:ea typeface="Calibri" panose="020F0502020204030204" pitchFamily="34" charset="0"/>
                <a:cs typeface="Calibri"/>
              </a:rPr>
              <a:t> where the death is the result of care or services provided by the provider</a:t>
            </a:r>
            <a:r>
              <a:rPr lang="en-AU" dirty="0">
                <a:latin typeface="Calibri"/>
                <a:ea typeface="Calibri" panose="020F0502020204030204" pitchFamily="34" charset="0"/>
                <a:cs typeface="Calibri"/>
              </a:rPr>
              <a:t>,</a:t>
            </a:r>
            <a:r>
              <a:rPr lang="en-AU" sz="1200" dirty="0">
                <a:effectLst/>
                <a:latin typeface="Calibri"/>
                <a:ea typeface="Calibri" panose="020F0502020204030204" pitchFamily="34" charset="0"/>
                <a:cs typeface="Calibri"/>
              </a:rPr>
              <a:t> or a failure by the provider to provide care </a:t>
            </a:r>
            <a:r>
              <a:rPr lang="en-AU" dirty="0">
                <a:latin typeface="Calibri"/>
                <a:ea typeface="Calibri" panose="020F0502020204030204" pitchFamily="34" charset="0"/>
                <a:cs typeface="Calibri"/>
              </a:rPr>
              <a:t>or</a:t>
            </a:r>
            <a:r>
              <a:rPr lang="en-AU" sz="1200" dirty="0">
                <a:effectLst/>
                <a:latin typeface="Calibri"/>
                <a:ea typeface="Calibri" panose="020F0502020204030204" pitchFamily="34" charset="0"/>
                <a:cs typeface="Calibri"/>
              </a:rPr>
              <a:t> services.</a:t>
            </a:r>
            <a:endParaRPr lang="en-AU" sz="1100" dirty="0">
              <a:effectLst/>
              <a:latin typeface="Calibri"/>
              <a:ea typeface="Calibri" panose="020F0502020204030204" pitchFamily="34" charset="0"/>
              <a:cs typeface="Calibri"/>
            </a:endParaRPr>
          </a:p>
          <a:p>
            <a:pPr>
              <a:lnSpc>
                <a:spcPct val="115000"/>
              </a:lnSpc>
              <a:spcAft>
                <a:spcPts val="0"/>
              </a:spcAft>
            </a:pPr>
            <a:r>
              <a:rPr lang="en-AU" sz="1200" b="1" kern="1200" dirty="0">
                <a:solidFill>
                  <a:srgbClr val="000000"/>
                </a:solidFill>
                <a:effectLst/>
                <a:latin typeface="Calibri"/>
                <a:ea typeface="Times New Roman" panose="02020603050405020304" pitchFamily="18" charset="0"/>
                <a:cs typeface="Calibri"/>
              </a:rPr>
              <a:t> </a:t>
            </a:r>
            <a:endParaRPr lang="en-AU" sz="1100" dirty="0">
              <a:effectLst/>
              <a:latin typeface="Times New Roman"/>
              <a:ea typeface="Calibri" panose="020F0502020204030204" pitchFamily="34" charset="0"/>
              <a:cs typeface="Calibri"/>
            </a:endParaRPr>
          </a:p>
          <a:p>
            <a:pPr>
              <a:lnSpc>
                <a:spcPct val="115000"/>
              </a:lnSpc>
            </a:pPr>
            <a:r>
              <a:rPr lang="en-AU" sz="1200" dirty="0">
                <a:effectLst/>
                <a:latin typeface="Calibri"/>
                <a:ea typeface="Calibri" panose="020F0502020204030204" pitchFamily="34" charset="0"/>
                <a:cs typeface="Calibri"/>
              </a:rPr>
              <a:t>Providers must notify the Commission of any death where the provider, including staff and health professionals engaged by the provider:</a:t>
            </a:r>
            <a:r>
              <a:rPr lang="en-AU" dirty="0">
                <a:latin typeface="Calibri"/>
                <a:ea typeface="Calibri" panose="020F0502020204030204" pitchFamily="34" charset="0"/>
                <a:cs typeface="Calibri"/>
              </a:rPr>
              <a:t> </a:t>
            </a:r>
            <a:endParaRPr lang="en-AU" sz="1100" dirty="0">
              <a:effectLst/>
              <a:latin typeface="Calibri"/>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AU" sz="1200" dirty="0">
                <a:effectLst/>
                <a:latin typeface="Calibri"/>
                <a:ea typeface="Times New Roman" panose="02020603050405020304" pitchFamily="18" charset="0"/>
                <a:cs typeface="Calibri"/>
              </a:rPr>
              <a:t>made a mistake resulting in death</a:t>
            </a:r>
          </a:p>
          <a:p>
            <a:pPr marL="342900" indent="-342900">
              <a:buFont typeface="Arial" panose="020B0604020202020204" pitchFamily="34" charset="0"/>
              <a:buChar char="•"/>
            </a:pPr>
            <a:r>
              <a:rPr lang="en-AU" sz="1200" dirty="0">
                <a:effectLst/>
                <a:latin typeface="Calibri"/>
                <a:ea typeface="Times New Roman" panose="02020603050405020304" pitchFamily="18" charset="0"/>
                <a:cs typeface="Calibri"/>
              </a:rPr>
              <a:t>did not deliver care and services in line with a consumer’s assessed care needs, resulting in death</a:t>
            </a:r>
            <a:r>
              <a:rPr lang="en-AU" dirty="0">
                <a:latin typeface="Calibri"/>
                <a:ea typeface="Times New Roman" panose="02020603050405020304" pitchFamily="18" charset="0"/>
                <a:cs typeface="Calibri"/>
              </a:rPr>
              <a:t> </a:t>
            </a:r>
            <a:endParaRPr lang="en-AU" sz="1200" dirty="0">
              <a:effectLst/>
              <a:latin typeface="Times New Roman"/>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1200" dirty="0">
                <a:effectLst/>
                <a:latin typeface="Calibri"/>
                <a:ea typeface="Times New Roman" panose="02020603050405020304" pitchFamily="18" charset="0"/>
                <a:cs typeface="Calibri"/>
              </a:rPr>
              <a:t>provided care and services that were poorly managed or not in line with best practice, resulting in death.</a:t>
            </a:r>
            <a:r>
              <a:rPr lang="en-AU" dirty="0">
                <a:latin typeface="Calibri"/>
                <a:ea typeface="Times New Roman" panose="02020603050405020304" pitchFamily="18" charset="0"/>
                <a:cs typeface="Calibri"/>
              </a:rPr>
              <a:t> </a:t>
            </a:r>
            <a:endParaRPr lang="en-AU" sz="1200" dirty="0">
              <a:effectLst/>
              <a:latin typeface="Times New Roman"/>
              <a:ea typeface="Times New Roman" panose="02020603050405020304" pitchFamily="18" charset="0"/>
              <a:cs typeface="Times New Roman" panose="02020603050405020304" pitchFamily="18" charset="0"/>
            </a:endParaRPr>
          </a:p>
          <a:p>
            <a:pPr marL="228600">
              <a:spcAft>
                <a:spcPts val="0"/>
              </a:spcAft>
            </a:pPr>
            <a:r>
              <a:rPr lang="en-AU" sz="1200" dirty="0">
                <a:effectLst/>
                <a:latin typeface="Calibri"/>
                <a:ea typeface="Calibri" panose="020F0502020204030204" pitchFamily="34" charset="0"/>
                <a:cs typeface="Calibri"/>
              </a:rPr>
              <a:t> </a:t>
            </a:r>
            <a:endParaRPr lang="en-AU" sz="1200" dirty="0">
              <a:effectLst/>
              <a:latin typeface="Calibri"/>
              <a:ea typeface="Times New Roman" panose="02020603050405020304" pitchFamily="18" charset="0"/>
              <a:cs typeface="Calibri"/>
            </a:endParaRPr>
          </a:p>
          <a:p>
            <a:pPr>
              <a:lnSpc>
                <a:spcPct val="115000"/>
              </a:lnSpc>
              <a:spcAft>
                <a:spcPts val="1000"/>
              </a:spcAft>
            </a:pPr>
            <a:r>
              <a:rPr lang="en-AU" sz="1200" dirty="0">
                <a:effectLst/>
                <a:latin typeface="Calibri"/>
                <a:ea typeface="Calibri" panose="020F0502020204030204" pitchFamily="34" charset="0"/>
                <a:cs typeface="Calibri"/>
              </a:rPr>
              <a:t>Examples of </a:t>
            </a:r>
            <a:r>
              <a:rPr lang="en-AU" sz="1200" b="1" dirty="0">
                <a:effectLst/>
                <a:latin typeface="Calibri"/>
                <a:ea typeface="Calibri" panose="020F0502020204030204" pitchFamily="34" charset="0"/>
                <a:cs typeface="Calibri"/>
              </a:rPr>
              <a:t>reportable unexpected death</a:t>
            </a:r>
            <a:r>
              <a:rPr lang="en-AU" sz="1200" dirty="0">
                <a:effectLst/>
                <a:latin typeface="Calibri"/>
                <a:ea typeface="Calibri" panose="020F0502020204030204" pitchFamily="34" charset="0"/>
                <a:cs typeface="Calibri"/>
              </a:rPr>
              <a:t>:</a:t>
            </a:r>
            <a:endParaRPr lang="en-AU" sz="1100" dirty="0">
              <a:effectLst/>
              <a:latin typeface="Calibri"/>
              <a:ea typeface="Calibri" panose="020F0502020204030204" pitchFamily="34" charset="0"/>
              <a:cs typeface="Calibri"/>
            </a:endParaRPr>
          </a:p>
          <a:p>
            <a:pPr marL="342900" lvl="0" indent="-342900">
              <a:spcAft>
                <a:spcPts val="0"/>
              </a:spcAft>
              <a:buFont typeface="Arial" panose="020B0604020202020204" pitchFamily="34" charset="0"/>
              <a:buChar char="•"/>
            </a:pPr>
            <a:r>
              <a:rPr lang="en-AU" dirty="0">
                <a:latin typeface="Calibri"/>
                <a:ea typeface="Times New Roman" panose="02020603050405020304" pitchFamily="18" charset="0"/>
                <a:cs typeface="Calibri"/>
              </a:rPr>
              <a:t>where</a:t>
            </a:r>
            <a:r>
              <a:rPr lang="en-AU" sz="1200" dirty="0">
                <a:effectLst/>
                <a:latin typeface="Calibri"/>
                <a:ea typeface="Times New Roman" panose="02020603050405020304" pitchFamily="18" charset="0"/>
                <a:cs typeface="Calibri"/>
              </a:rPr>
              <a:t> a consumer falls while being moved or assisted by a staff member, with the injuries sustained resulting in the consumer’s death.</a:t>
            </a:r>
          </a:p>
          <a:p>
            <a:pPr marL="342900" lvl="0" indent="-342900">
              <a:spcAft>
                <a:spcPts val="0"/>
              </a:spcAft>
              <a:buFont typeface="Arial" panose="020B0604020202020204" pitchFamily="34" charset="0"/>
              <a:buChar char="•"/>
            </a:pPr>
            <a:r>
              <a:rPr lang="en-AU" dirty="0">
                <a:latin typeface="Calibri"/>
                <a:ea typeface="Times New Roman" panose="02020603050405020304" pitchFamily="18" charset="0"/>
                <a:cs typeface="Calibri"/>
              </a:rPr>
              <a:t>where</a:t>
            </a:r>
            <a:r>
              <a:rPr lang="en-AU" sz="1200" dirty="0">
                <a:effectLst/>
                <a:latin typeface="Calibri"/>
                <a:ea typeface="Times New Roman" panose="02020603050405020304" pitchFamily="18" charset="0"/>
                <a:cs typeface="Calibri"/>
              </a:rPr>
              <a:t> a provider is responsible for treating a consumer’s wound and this is not appropriately treated and becomes infected resulting in the consumer’s death.</a:t>
            </a:r>
          </a:p>
          <a:p>
            <a:pPr marL="342900" lvl="0" indent="-342900">
              <a:spcAft>
                <a:spcPts val="0"/>
              </a:spcAft>
              <a:buFont typeface="Arial" panose="020B0604020202020204" pitchFamily="34" charset="0"/>
              <a:buChar char="•"/>
            </a:pPr>
            <a:r>
              <a:rPr lang="en-AU" dirty="0">
                <a:latin typeface="Calibri"/>
                <a:ea typeface="Times New Roman" panose="02020603050405020304" pitchFamily="18" charset="0"/>
                <a:cs typeface="Calibri"/>
              </a:rPr>
              <a:t>where</a:t>
            </a:r>
            <a:r>
              <a:rPr lang="en-AU" sz="1200" dirty="0">
                <a:effectLst/>
                <a:latin typeface="Calibri"/>
                <a:ea typeface="Times New Roman" panose="02020603050405020304" pitchFamily="18" charset="0"/>
                <a:cs typeface="Calibri"/>
              </a:rPr>
              <a:t> a consumer is reliant on regular care and services and dies as a result of lack of services where a staff member repeatedly fails to attend (noting this would also be considered ‘neglect’).</a:t>
            </a:r>
          </a:p>
          <a:p>
            <a:pPr>
              <a:lnSpc>
                <a:spcPct val="115000"/>
              </a:lnSpc>
              <a:spcAft>
                <a:spcPts val="0"/>
              </a:spcAft>
            </a:pPr>
            <a:r>
              <a:rPr lang="en-AU" sz="1200" dirty="0">
                <a:effectLst/>
                <a:latin typeface="Calibri"/>
                <a:ea typeface="Calibri" panose="020F0502020204030204" pitchFamily="34" charset="0"/>
                <a:cs typeface="Calibri"/>
              </a:rPr>
              <a:t> </a:t>
            </a:r>
            <a:endParaRPr lang="en-AU" sz="1100" dirty="0">
              <a:effectLst/>
              <a:latin typeface="Calibri"/>
              <a:ea typeface="Calibri" panose="020F0502020204030204" pitchFamily="34" charset="0"/>
              <a:cs typeface="Calibri"/>
            </a:endParaRPr>
          </a:p>
          <a:p>
            <a:pPr>
              <a:lnSpc>
                <a:spcPct val="115000"/>
              </a:lnSpc>
            </a:pPr>
            <a:r>
              <a:rPr lang="en-AU" dirty="0"/>
              <a:t>As a home service provider, you may not become aware of a consumer dying until some time later and you may never be aware of the circumstances of their death. </a:t>
            </a:r>
            <a:r>
              <a:rPr lang="en-AU" sz="1200" dirty="0">
                <a:effectLst/>
                <a:latin typeface="Calibri"/>
                <a:ea typeface="Calibri" panose="020F0502020204030204" pitchFamily="34" charset="0"/>
                <a:cs typeface="Calibri"/>
              </a:rPr>
              <a:t>The reporting responsibility only exists where the provider is aware of the death and where the provider has reasonable grounds to believe the unexpected death has occurred, or is alleged or suspected to have occurred, as a result of the provider’s action or inaction.</a:t>
            </a:r>
            <a:r>
              <a:rPr lang="en-AU" sz="1100" dirty="0">
                <a:effectLst/>
                <a:latin typeface="Calibri"/>
                <a:ea typeface="Calibri" panose="020F0502020204030204" pitchFamily="34" charset="0"/>
                <a:cs typeface="Calibri"/>
              </a:rPr>
              <a:t> </a:t>
            </a:r>
            <a:r>
              <a:rPr lang="en-AU" sz="1200" dirty="0">
                <a:effectLst/>
                <a:latin typeface="Calibri"/>
                <a:ea typeface="Calibri" panose="020F0502020204030204" pitchFamily="34" charset="0"/>
                <a:cs typeface="Calibri"/>
              </a:rPr>
              <a:t>A reportable unexpected death may occur immediately or some time after the care and services were provided or failed to be provided. All reportable unexpected deaths must be reported as a </a:t>
            </a:r>
            <a:r>
              <a:rPr lang="en-AU" sz="1200" b="1" dirty="0">
                <a:effectLst/>
                <a:latin typeface="Calibri"/>
                <a:ea typeface="Calibri" panose="020F0502020204030204" pitchFamily="34" charset="0"/>
                <a:cs typeface="Calibri"/>
              </a:rPr>
              <a:t>Priority 1 reportable incident </a:t>
            </a:r>
            <a:r>
              <a:rPr lang="en-AU" sz="1200" dirty="0">
                <a:effectLst/>
                <a:latin typeface="Calibri"/>
                <a:ea typeface="Calibri" panose="020F0502020204030204" pitchFamily="34" charset="0"/>
                <a:cs typeface="Calibri"/>
              </a:rPr>
              <a:t>to the Commission </a:t>
            </a:r>
            <a:r>
              <a:rPr lang="en-AU" sz="1200" b="1" dirty="0">
                <a:effectLst/>
                <a:latin typeface="Calibri"/>
                <a:ea typeface="Calibri" panose="020F0502020204030204" pitchFamily="34" charset="0"/>
                <a:cs typeface="Calibri"/>
              </a:rPr>
              <a:t>within 24 hours of the provider becoming aware of the incident. </a:t>
            </a:r>
            <a:endParaRPr lang="en-AU" sz="1100" b="1" dirty="0">
              <a:effectLst/>
              <a:latin typeface="Calibri"/>
              <a:ea typeface="Calibri" panose="020F0502020204030204" pitchFamily="34" charset="0"/>
              <a:cs typeface="Calibri"/>
            </a:endParaRPr>
          </a:p>
          <a:p>
            <a:pPr>
              <a:lnSpc>
                <a:spcPct val="115000"/>
              </a:lnSpc>
              <a:spcAft>
                <a:spcPts val="0"/>
              </a:spcAft>
            </a:pPr>
            <a:r>
              <a:rPr lang="en-AU" sz="1200" dirty="0">
                <a:effectLst/>
                <a:latin typeface="Calibri"/>
                <a:ea typeface="Calibri" panose="020F0502020204030204" pitchFamily="34" charset="0"/>
                <a:cs typeface="Calibri"/>
              </a:rPr>
              <a:t> </a:t>
            </a:r>
            <a:endParaRPr lang="en-AU" sz="1100" dirty="0">
              <a:effectLst/>
              <a:latin typeface="Calibri"/>
              <a:ea typeface="Calibri" panose="020F0502020204030204" pitchFamily="34" charset="0"/>
              <a:cs typeface="Calibri"/>
            </a:endParaRPr>
          </a:p>
          <a:p>
            <a:pPr>
              <a:lnSpc>
                <a:spcPct val="115000"/>
              </a:lnSpc>
              <a:spcAft>
                <a:spcPts val="0"/>
              </a:spcAft>
            </a:pPr>
            <a:r>
              <a:rPr lang="en-AU" sz="1200" dirty="0">
                <a:effectLst/>
                <a:latin typeface="Calibri"/>
                <a:ea typeface="Calibri" panose="020F0502020204030204" pitchFamily="34" charset="0"/>
                <a:cs typeface="Calibri"/>
              </a:rPr>
              <a:t>While you may not be able to ascertain whether the death is related to the provider’s action or inaction until a Coroner has assessed the death, any time you reasonably suspect that a death may be related to the care and services you provided or failed to provide, you must report it to the Commission.</a:t>
            </a:r>
            <a:r>
              <a:rPr lang="en-AU" sz="1100" kern="1200" dirty="0">
                <a:effectLst/>
                <a:latin typeface="Calibri"/>
                <a:ea typeface="Calibri" panose="020F0502020204030204" pitchFamily="34" charset="0"/>
                <a:cs typeface="Calibri"/>
              </a:rPr>
              <a:t> </a:t>
            </a:r>
            <a:r>
              <a:rPr lang="en-AU" sz="1200" kern="1200" dirty="0">
                <a:effectLst/>
                <a:latin typeface="Calibri"/>
                <a:ea typeface="Times New Roman" panose="02020603050405020304" pitchFamily="18" charset="0"/>
                <a:cs typeface="Calibri"/>
              </a:rPr>
              <a:t>The Commission understands this process can take some time, you are expected to notify the Commission as new information becomes available.</a:t>
            </a:r>
            <a:endParaRPr lang="en-AU" sz="1100" dirty="0">
              <a:effectLst/>
              <a:latin typeface="Times New Roman"/>
              <a:ea typeface="Calibri" panose="020F0502020204030204" pitchFamily="34" charset="0"/>
              <a:cs typeface="Calibri"/>
            </a:endParaRPr>
          </a:p>
          <a:p>
            <a:pPr>
              <a:lnSpc>
                <a:spcPct val="115000"/>
              </a:lnSpc>
              <a:spcAft>
                <a:spcPts val="0"/>
              </a:spcAft>
            </a:pPr>
            <a:r>
              <a:rPr lang="en-AU" sz="1200" b="1" kern="1200" dirty="0">
                <a:effectLst/>
                <a:latin typeface="Calibri"/>
                <a:ea typeface="Times New Roman" panose="02020603050405020304" pitchFamily="18" charset="0"/>
                <a:cs typeface="Calibri"/>
              </a:rPr>
              <a:t> </a:t>
            </a:r>
            <a:endParaRPr lang="en-AU" sz="1100" dirty="0">
              <a:effectLst/>
              <a:latin typeface="Times New Roman"/>
              <a:ea typeface="Calibri" panose="020F0502020204030204" pitchFamily="34" charset="0"/>
              <a:cs typeface="Calibri"/>
            </a:endParaRPr>
          </a:p>
          <a:p>
            <a:pPr>
              <a:lnSpc>
                <a:spcPct val="115000"/>
              </a:lnSpc>
              <a:spcAft>
                <a:spcPts val="1000"/>
              </a:spcAft>
            </a:pPr>
            <a:r>
              <a:rPr lang="en-AU" sz="1200" b="1" dirty="0">
                <a:effectLst/>
                <a:latin typeface="Calibri"/>
                <a:ea typeface="Calibri" panose="020F0502020204030204" pitchFamily="34" charset="0"/>
                <a:cs typeface="Calibri"/>
              </a:rPr>
              <a:t>Let’s look at what is not a reportable unexpected death: </a:t>
            </a:r>
            <a:r>
              <a:rPr lang="en-AU" sz="1200" dirty="0">
                <a:effectLst/>
                <a:latin typeface="Calibri"/>
                <a:ea typeface="Calibri" panose="020F0502020204030204" pitchFamily="34" charset="0"/>
                <a:cs typeface="Calibri"/>
              </a:rPr>
              <a:t>Providers are not required to notify the Commission of a consumer’s death if the cause was unrelated to </a:t>
            </a:r>
            <a:r>
              <a:rPr lang="en-AU" sz="1200" b="1" u="sng" dirty="0">
                <a:effectLst/>
                <a:latin typeface="Calibri"/>
                <a:ea typeface="Calibri" panose="020F0502020204030204" pitchFamily="34" charset="0"/>
                <a:cs typeface="Calibri"/>
              </a:rPr>
              <a:t>either</a:t>
            </a:r>
            <a:r>
              <a:rPr lang="en-AU" sz="1200" dirty="0">
                <a:effectLst/>
                <a:latin typeface="Calibri"/>
                <a:ea typeface="Calibri" panose="020F0502020204030204" pitchFamily="34" charset="0"/>
                <a:cs typeface="Calibri"/>
              </a:rPr>
              <a:t> the care or services provided by the provider, or a failure by the provider to provide care and services. Providers are also not required to report deaths where the cause of the death is yet to be confirmed. Providers should only report those where there are reasonable grounds to believe that the death may have occurred as a result of the provider’s action or inaction.</a:t>
            </a:r>
            <a:endParaRPr lang="en-AU" sz="1100" dirty="0">
              <a:effectLst/>
              <a:latin typeface="Calibri"/>
              <a:ea typeface="Calibri" panose="020F0502020204030204" pitchFamily="34" charset="0"/>
              <a:cs typeface="Calibri"/>
            </a:endParaRPr>
          </a:p>
          <a:p>
            <a:pPr>
              <a:lnSpc>
                <a:spcPct val="115000"/>
              </a:lnSpc>
              <a:spcAft>
                <a:spcPts val="1000"/>
              </a:spcAft>
            </a:pPr>
            <a:r>
              <a:rPr lang="en-AU" sz="1200" dirty="0">
                <a:effectLst/>
                <a:latin typeface="Calibri"/>
                <a:ea typeface="Calibri" panose="020F0502020204030204" pitchFamily="34" charset="0"/>
                <a:cs typeface="Calibri"/>
              </a:rPr>
              <a:t>Example of what is </a:t>
            </a:r>
            <a:r>
              <a:rPr lang="en-AU" sz="1200" b="1" dirty="0">
                <a:effectLst/>
                <a:latin typeface="Calibri"/>
                <a:ea typeface="Calibri" panose="020F0502020204030204" pitchFamily="34" charset="0"/>
                <a:cs typeface="Calibri"/>
              </a:rPr>
              <a:t>not</a:t>
            </a:r>
            <a:r>
              <a:rPr lang="en-AU" sz="1200" dirty="0">
                <a:effectLst/>
                <a:latin typeface="Calibri"/>
                <a:ea typeface="Calibri" panose="020F0502020204030204" pitchFamily="34" charset="0"/>
                <a:cs typeface="Calibri"/>
              </a:rPr>
              <a:t> </a:t>
            </a:r>
            <a:r>
              <a:rPr lang="en-AU" sz="1200" b="1" dirty="0">
                <a:effectLst/>
                <a:latin typeface="Calibri"/>
                <a:ea typeface="Calibri" panose="020F0502020204030204" pitchFamily="34" charset="0"/>
                <a:cs typeface="Calibri"/>
              </a:rPr>
              <a:t>a reportable unexpected death</a:t>
            </a:r>
            <a:r>
              <a:rPr lang="en-AU" sz="1200" dirty="0">
                <a:effectLst/>
                <a:latin typeface="Calibri"/>
                <a:ea typeface="Calibri" panose="020F0502020204030204" pitchFamily="34" charset="0"/>
                <a:cs typeface="Calibri"/>
              </a:rPr>
              <a:t> include:</a:t>
            </a:r>
            <a:endParaRPr lang="en-AU" sz="1100" dirty="0">
              <a:effectLst/>
              <a:latin typeface="Calibri"/>
              <a:ea typeface="Calibri" panose="020F0502020204030204" pitchFamily="34" charset="0"/>
              <a:cs typeface="Calibri"/>
            </a:endParaRPr>
          </a:p>
          <a:p>
            <a:pPr marL="342900" indent="-342900">
              <a:buFont typeface="Arial" panose="020B0604020202020204" pitchFamily="34" charset="0"/>
              <a:buChar char="•"/>
            </a:pPr>
            <a:r>
              <a:rPr lang="en-AU" dirty="0">
                <a:latin typeface="Calibri"/>
                <a:ea typeface="Times New Roman" panose="02020603050405020304" pitchFamily="18" charset="0"/>
                <a:cs typeface="Calibri"/>
              </a:rPr>
              <a:t>where</a:t>
            </a:r>
            <a:r>
              <a:rPr lang="en-AU" sz="1200" dirty="0">
                <a:effectLst/>
                <a:latin typeface="Calibri"/>
                <a:ea typeface="Times New Roman" panose="02020603050405020304" pitchFamily="18" charset="0"/>
                <a:cs typeface="Calibri"/>
              </a:rPr>
              <a:t> a consumer dies as part of an accident that was not connected to the care and services.</a:t>
            </a:r>
            <a:r>
              <a:rPr lang="en-AU" dirty="0">
                <a:latin typeface="Calibri"/>
                <a:ea typeface="Times New Roman" panose="02020603050405020304" pitchFamily="18" charset="0"/>
                <a:cs typeface="Calibri"/>
              </a:rPr>
              <a:t> </a:t>
            </a:r>
            <a:endParaRPr lang="en-AU" sz="1200" dirty="0">
              <a:effectLst/>
              <a:latin typeface="Times New Roman"/>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dirty="0">
                <a:latin typeface="Calibri"/>
                <a:ea typeface="Times New Roman" panose="02020603050405020304" pitchFamily="18" charset="0"/>
                <a:cs typeface="Calibri"/>
              </a:rPr>
              <a:t>where</a:t>
            </a:r>
            <a:r>
              <a:rPr lang="en-AU" sz="1200" dirty="0">
                <a:effectLst/>
                <a:latin typeface="Calibri"/>
                <a:ea typeface="Times New Roman" panose="02020603050405020304" pitchFamily="18" charset="0"/>
                <a:cs typeface="Calibri"/>
              </a:rPr>
              <a:t> a consumer is involved in an incident and later dies as a result of an unrelated condition or illness.</a:t>
            </a:r>
            <a:r>
              <a:rPr lang="en-AU" dirty="0">
                <a:latin typeface="Calibri"/>
                <a:ea typeface="Times New Roman" panose="02020603050405020304" pitchFamily="18" charset="0"/>
                <a:cs typeface="Calibri"/>
              </a:rPr>
              <a:t> </a:t>
            </a:r>
            <a:endParaRPr lang="en-AU" sz="1200" dirty="0">
              <a:effectLst/>
              <a:latin typeface="Times New Roman"/>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pPr>
            <a:r>
              <a:rPr lang="en-AU" dirty="0">
                <a:latin typeface="Calibri"/>
                <a:ea typeface="Times New Roman" panose="02020603050405020304" pitchFamily="18" charset="0"/>
                <a:cs typeface="Calibri"/>
              </a:rPr>
              <a:t>where</a:t>
            </a:r>
            <a:r>
              <a:rPr lang="en-AU" sz="1200" dirty="0">
                <a:effectLst/>
                <a:latin typeface="Calibri"/>
                <a:ea typeface="Times New Roman" panose="02020603050405020304" pitchFamily="18" charset="0"/>
                <a:cs typeface="Calibri"/>
              </a:rPr>
              <a:t> a provider is responsible for providing clinical or palliative care, a consumer dies as a result of an ongoing illness, disease or condition that was appropriately assessed, monitored and managed.</a:t>
            </a:r>
          </a:p>
        </p:txBody>
      </p:sp>
    </p:spTree>
    <p:extLst>
      <p:ext uri="{BB962C8B-B14F-4D97-AF65-F5344CB8AC3E}">
        <p14:creationId xmlns:p14="http://schemas.microsoft.com/office/powerpoint/2010/main" val="4026833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AU" sz="1200" b="1" kern="1200" dirty="0">
                <a:solidFill>
                  <a:srgbClr val="000000"/>
                </a:solidFill>
                <a:effectLst/>
                <a:latin typeface="Calibri"/>
                <a:ea typeface="Times New Roman" panose="02020603050405020304" pitchFamily="18" charset="0"/>
                <a:cs typeface="Calibri"/>
              </a:rPr>
              <a:t>Reportable </a:t>
            </a:r>
            <a:r>
              <a:rPr lang="en-AU" b="1" dirty="0">
                <a:solidFill>
                  <a:srgbClr val="000000"/>
                </a:solidFill>
                <a:latin typeface="Calibri"/>
                <a:ea typeface="Times New Roman" panose="02020603050405020304" pitchFamily="18" charset="0"/>
                <a:cs typeface="Calibri"/>
              </a:rPr>
              <a:t>stealing</a:t>
            </a:r>
            <a:r>
              <a:rPr lang="en-AU" sz="1200" b="1" kern="1200" dirty="0">
                <a:solidFill>
                  <a:srgbClr val="000000"/>
                </a:solidFill>
                <a:effectLst/>
                <a:latin typeface="Calibri"/>
                <a:ea typeface="Times New Roman" panose="02020603050405020304" pitchFamily="18" charset="0"/>
                <a:cs typeface="Calibri"/>
              </a:rPr>
              <a:t> or financial coercion of a consumer by a staff member includes:</a:t>
            </a:r>
            <a:endParaRPr lang="en-AU" sz="1100" dirty="0">
              <a:effectLst/>
              <a:latin typeface="Times New Roman"/>
              <a:ea typeface="Calibri" panose="020F0502020204030204" pitchFamily="34" charset="0"/>
              <a:cs typeface="Calibri"/>
            </a:endParaRPr>
          </a:p>
          <a:p>
            <a:pPr marL="342900" lvl="0" indent="-342900">
              <a:spcAft>
                <a:spcPts val="0"/>
              </a:spcAft>
              <a:buFont typeface="Arial" panose="020B0604020202020204" pitchFamily="34" charset="0"/>
              <a:buChar char="•"/>
            </a:pPr>
            <a:r>
              <a:rPr lang="en-AU" dirty="0">
                <a:solidFill>
                  <a:srgbClr val="000000"/>
                </a:solidFill>
                <a:latin typeface="Calibri"/>
                <a:ea typeface="Times New Roman" panose="02020603050405020304" pitchFamily="18" charset="0"/>
                <a:cs typeface="Calibri"/>
              </a:rPr>
              <a:t>stealing</a:t>
            </a:r>
            <a:r>
              <a:rPr lang="en-AU" sz="1200" kern="1200" dirty="0">
                <a:solidFill>
                  <a:srgbClr val="000000"/>
                </a:solidFill>
                <a:effectLst/>
                <a:latin typeface="Calibri"/>
                <a:ea typeface="Times New Roman" panose="02020603050405020304" pitchFamily="18" charset="0"/>
                <a:cs typeface="Calibri"/>
              </a:rPr>
              <a:t> from a consumer by a staff member of the provider. </a:t>
            </a:r>
            <a:endParaRPr lang="en-AU" sz="1200" dirty="0">
              <a:effectLst/>
              <a:latin typeface="Calibri"/>
              <a:ea typeface="Times New Roman" panose="02020603050405020304" pitchFamily="18" charset="0"/>
              <a:cs typeface="Calibri"/>
            </a:endParaRPr>
          </a:p>
          <a:p>
            <a:pPr marL="342900" lvl="0" indent="-342900">
              <a:spcAft>
                <a:spcPts val="0"/>
              </a:spcAft>
              <a:buFont typeface="Arial" panose="020B0604020202020204" pitchFamily="34" charset="0"/>
              <a:buChar char="•"/>
            </a:pPr>
            <a:r>
              <a:rPr lang="en-AU" dirty="0">
                <a:solidFill>
                  <a:srgbClr val="000000"/>
                </a:solidFill>
                <a:latin typeface="Calibri"/>
                <a:ea typeface="Times New Roman" panose="02020603050405020304" pitchFamily="18" charset="0"/>
                <a:cs typeface="Calibri"/>
              </a:rPr>
              <a:t>conduct</a:t>
            </a:r>
            <a:r>
              <a:rPr lang="en-AU" sz="1200" kern="1200" dirty="0">
                <a:solidFill>
                  <a:srgbClr val="000000"/>
                </a:solidFill>
                <a:effectLst/>
                <a:latin typeface="Calibri"/>
                <a:ea typeface="Times New Roman" panose="02020603050405020304" pitchFamily="18" charset="0"/>
                <a:cs typeface="Calibri"/>
              </a:rPr>
              <a:t> by a staff member of the provider that:</a:t>
            </a:r>
            <a:endParaRPr lang="en-AU" sz="1200" dirty="0">
              <a:effectLst/>
              <a:latin typeface="Calibri"/>
              <a:ea typeface="Times New Roman" panose="02020603050405020304" pitchFamily="18" charset="0"/>
              <a:cs typeface="Calibri"/>
            </a:endParaRPr>
          </a:p>
          <a:p>
            <a:pPr marL="800100" lvl="1" indent="-342900">
              <a:buFont typeface="Arial" panose="020B0604020202020204" pitchFamily="34" charset="0"/>
              <a:buChar char="•"/>
              <a:tabLst>
                <a:tab pos="457200" algn="l"/>
              </a:tabLst>
            </a:pPr>
            <a:r>
              <a:rPr lang="en-AU" dirty="0">
                <a:solidFill>
                  <a:srgbClr val="000000"/>
                </a:solidFill>
                <a:latin typeface="Calibri"/>
                <a:ea typeface="Times New Roman" panose="02020603050405020304" pitchFamily="18" charset="0"/>
                <a:cs typeface="Calibri"/>
              </a:rPr>
              <a:t>is</a:t>
            </a:r>
            <a:r>
              <a:rPr lang="en-AU" sz="1200" kern="1200" dirty="0">
                <a:solidFill>
                  <a:srgbClr val="000000"/>
                </a:solidFill>
                <a:effectLst/>
                <a:latin typeface="Calibri"/>
                <a:ea typeface="Times New Roman" panose="02020603050405020304" pitchFamily="18" charset="0"/>
                <a:cs typeface="Calibri"/>
              </a:rPr>
              <a:t> coercive or deceptive in relation to the consumers financial affairs</a:t>
            </a:r>
            <a:r>
              <a:rPr lang="en-AU" dirty="0">
                <a:solidFill>
                  <a:srgbClr val="000000"/>
                </a:solidFill>
                <a:latin typeface="Calibri"/>
                <a:ea typeface="Times New Roman" panose="02020603050405020304" pitchFamily="18" charset="0"/>
                <a:cs typeface="Calibri"/>
              </a:rPr>
              <a:t>, or</a:t>
            </a:r>
            <a:endParaRPr lang="en-AU" sz="1200" dirty="0">
              <a:effectLst/>
              <a:latin typeface="Calibri"/>
              <a:ea typeface="Times New Roman" panose="02020603050405020304" pitchFamily="18" charset="0"/>
              <a:cs typeface="Calibri"/>
            </a:endParaRPr>
          </a:p>
          <a:p>
            <a:pPr marL="800100" lvl="1" indent="-342900">
              <a:spcAft>
                <a:spcPts val="0"/>
              </a:spcAft>
              <a:buFont typeface="Arial" panose="020B0604020202020204" pitchFamily="34" charset="0"/>
              <a:buChar char="•"/>
              <a:tabLst>
                <a:tab pos="457200" algn="l"/>
              </a:tabLst>
            </a:pPr>
            <a:r>
              <a:rPr lang="en-AU" dirty="0">
                <a:solidFill>
                  <a:srgbClr val="000000"/>
                </a:solidFill>
                <a:latin typeface="Calibri"/>
                <a:ea typeface="Times New Roman" panose="02020603050405020304" pitchFamily="18" charset="0"/>
                <a:cs typeface="Calibri"/>
              </a:rPr>
              <a:t>unreasonably</a:t>
            </a:r>
            <a:r>
              <a:rPr lang="en-AU" sz="1200" kern="1200" dirty="0">
                <a:solidFill>
                  <a:srgbClr val="000000"/>
                </a:solidFill>
                <a:effectLst/>
                <a:latin typeface="Calibri"/>
                <a:ea typeface="Times New Roman" panose="02020603050405020304" pitchFamily="18" charset="0"/>
                <a:cs typeface="Calibri"/>
              </a:rPr>
              <a:t> controls the financial affairs of the consumer. </a:t>
            </a:r>
            <a:endParaRPr lang="en-AU" sz="1200" dirty="0">
              <a:effectLst/>
              <a:latin typeface="Calibri"/>
              <a:ea typeface="Times New Roman" panose="02020603050405020304" pitchFamily="18" charset="0"/>
              <a:cs typeface="Calibri"/>
            </a:endParaRPr>
          </a:p>
          <a:p>
            <a:pPr>
              <a:lnSpc>
                <a:spcPct val="115000"/>
              </a:lnSpc>
              <a:spcAft>
                <a:spcPts val="0"/>
              </a:spcAft>
            </a:pPr>
            <a:r>
              <a:rPr lang="en-AU" sz="1200" dirty="0">
                <a:effectLst/>
                <a:latin typeface="Calibri"/>
                <a:ea typeface="Calibri" panose="020F0502020204030204" pitchFamily="34" charset="0"/>
                <a:cs typeface="Calibri"/>
              </a:rPr>
              <a:t> </a:t>
            </a:r>
            <a:endParaRPr lang="en-AU" sz="1100" dirty="0">
              <a:effectLst/>
              <a:latin typeface="Calibri"/>
              <a:ea typeface="Calibri" panose="020F0502020204030204" pitchFamily="34" charset="0"/>
              <a:cs typeface="Calibri"/>
            </a:endParaRPr>
          </a:p>
          <a:p>
            <a:pPr>
              <a:lnSpc>
                <a:spcPct val="115000"/>
              </a:lnSpc>
              <a:spcAft>
                <a:spcPts val="0"/>
              </a:spcAft>
            </a:pPr>
            <a:r>
              <a:rPr lang="en-AU" sz="1200" dirty="0">
                <a:effectLst/>
                <a:latin typeface="Calibri"/>
                <a:ea typeface="Calibri" panose="020F0502020204030204" pitchFamily="34" charset="0"/>
                <a:cs typeface="Calibri"/>
              </a:rPr>
              <a:t>Note that reportable incidents of stealing or financial coercion notifiable under the SIRS are limited to the actions of a staff member of the provider.</a:t>
            </a:r>
            <a:endParaRPr lang="en-AU" sz="1100" dirty="0">
              <a:effectLst/>
              <a:latin typeface="Calibri"/>
              <a:ea typeface="Calibri" panose="020F0502020204030204" pitchFamily="34" charset="0"/>
              <a:cs typeface="Calibri"/>
            </a:endParaRPr>
          </a:p>
          <a:p>
            <a:pPr>
              <a:lnSpc>
                <a:spcPct val="115000"/>
              </a:lnSpc>
              <a:spcAft>
                <a:spcPts val="0"/>
              </a:spcAft>
            </a:pPr>
            <a:r>
              <a:rPr lang="en-AU" sz="1200" kern="1200" dirty="0">
                <a:solidFill>
                  <a:srgbClr val="000000"/>
                </a:solidFill>
                <a:effectLst/>
                <a:latin typeface="Calibri"/>
                <a:ea typeface="Times New Roman" panose="02020603050405020304" pitchFamily="18" charset="0"/>
                <a:cs typeface="Calibri"/>
              </a:rPr>
              <a:t> </a:t>
            </a:r>
            <a:endParaRPr lang="en-AU" sz="1100" dirty="0">
              <a:effectLst/>
              <a:latin typeface="Times New Roman"/>
              <a:ea typeface="Calibri" panose="020F0502020204030204" pitchFamily="34" charset="0"/>
              <a:cs typeface="Calibri"/>
            </a:endParaRPr>
          </a:p>
          <a:p>
            <a:pPr>
              <a:lnSpc>
                <a:spcPct val="115000"/>
              </a:lnSpc>
              <a:spcAft>
                <a:spcPts val="0"/>
              </a:spcAft>
            </a:pPr>
            <a:r>
              <a:rPr lang="en-AU" sz="1200" b="1" kern="1200" dirty="0">
                <a:solidFill>
                  <a:srgbClr val="000000"/>
                </a:solidFill>
                <a:effectLst/>
                <a:latin typeface="Calibri"/>
                <a:ea typeface="Times New Roman" panose="02020603050405020304" pitchFamily="18" charset="0"/>
                <a:cs typeface="Calibri"/>
              </a:rPr>
              <a:t>Some examples of</a:t>
            </a:r>
            <a:r>
              <a:rPr lang="en-AU" sz="1200" kern="1200" dirty="0">
                <a:solidFill>
                  <a:srgbClr val="000000"/>
                </a:solidFill>
                <a:effectLst/>
                <a:latin typeface="Calibri"/>
                <a:ea typeface="Times New Roman" panose="02020603050405020304" pitchFamily="18" charset="0"/>
                <a:cs typeface="Calibri"/>
              </a:rPr>
              <a:t> </a:t>
            </a:r>
            <a:r>
              <a:rPr lang="en-AU" sz="1200" b="1" kern="1200" dirty="0">
                <a:solidFill>
                  <a:srgbClr val="000000"/>
                </a:solidFill>
                <a:effectLst/>
                <a:latin typeface="Calibri"/>
                <a:ea typeface="Times New Roman" panose="02020603050405020304" pitchFamily="18" charset="0"/>
                <a:cs typeface="Calibri"/>
              </a:rPr>
              <a:t>what is stealing or financial coercion</a:t>
            </a:r>
            <a:r>
              <a:rPr lang="en-AU" sz="1200" kern="1200" dirty="0">
                <a:solidFill>
                  <a:srgbClr val="000000"/>
                </a:solidFill>
                <a:effectLst/>
                <a:latin typeface="Calibri"/>
                <a:ea typeface="Times New Roman" panose="02020603050405020304" pitchFamily="18" charset="0"/>
                <a:cs typeface="Calibri"/>
              </a:rPr>
              <a:t>:</a:t>
            </a:r>
            <a:endParaRPr lang="en-AU" sz="1100" dirty="0">
              <a:effectLst/>
              <a:latin typeface="Times New Roman"/>
              <a:ea typeface="Calibri" panose="020F0502020204030204" pitchFamily="34" charset="0"/>
              <a:cs typeface="Calibri"/>
            </a:endParaRPr>
          </a:p>
          <a:p>
            <a:pPr marL="342900" indent="-342900">
              <a:buFont typeface="Arial" panose="020B0604020202020204" pitchFamily="34" charset="0"/>
              <a:buChar char="•"/>
            </a:pPr>
            <a:r>
              <a:rPr lang="en-AU" dirty="0">
                <a:latin typeface="Calibri"/>
                <a:ea typeface="Times New Roman" panose="02020603050405020304" pitchFamily="18" charset="0"/>
                <a:cs typeface="Calibri"/>
              </a:rPr>
              <a:t>where</a:t>
            </a:r>
            <a:r>
              <a:rPr lang="en-AU" sz="1200" dirty="0">
                <a:effectLst/>
                <a:latin typeface="Calibri"/>
                <a:ea typeface="Times New Roman" panose="02020603050405020304" pitchFamily="18" charset="0"/>
                <a:cs typeface="Calibri"/>
              </a:rPr>
              <a:t> a staff member coerces a consumer to change their will in favour of the staff member or any other person.</a:t>
            </a:r>
            <a:r>
              <a:rPr lang="en-AU" dirty="0">
                <a:latin typeface="Calibri"/>
                <a:ea typeface="Times New Roman" panose="02020603050405020304" pitchFamily="18" charset="0"/>
                <a:cs typeface="Calibri"/>
              </a:rPr>
              <a:t> </a:t>
            </a:r>
            <a:endParaRPr lang="en-AU" dirty="0">
              <a:latin typeface="Times New Roman"/>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pPr>
            <a:r>
              <a:rPr lang="en-AU" dirty="0">
                <a:latin typeface="Calibri"/>
                <a:ea typeface="Times New Roman" panose="02020603050405020304" pitchFamily="18" charset="0"/>
                <a:cs typeface="Calibri"/>
              </a:rPr>
              <a:t>where</a:t>
            </a:r>
            <a:r>
              <a:rPr lang="en-AU" sz="1200" dirty="0">
                <a:effectLst/>
                <a:latin typeface="Calibri"/>
                <a:ea typeface="Times New Roman" panose="02020603050405020304" pitchFamily="18" charset="0"/>
                <a:cs typeface="Calibri"/>
              </a:rPr>
              <a:t> a staff member steals money or valuables from a consumer.</a:t>
            </a:r>
            <a:r>
              <a:rPr lang="en-AU" dirty="0">
                <a:latin typeface="Calibri"/>
                <a:ea typeface="Times New Roman" panose="02020603050405020304" pitchFamily="18" charset="0"/>
                <a:cs typeface="Calibri"/>
              </a:rPr>
              <a:t> </a:t>
            </a:r>
            <a:endParaRPr lang="en-AU" sz="1200" dirty="0">
              <a:effectLst/>
              <a:latin typeface="Times New Roman"/>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pPr>
            <a:r>
              <a:rPr lang="en-AU" dirty="0">
                <a:latin typeface="Calibri"/>
                <a:ea typeface="Times New Roman" panose="02020603050405020304" pitchFamily="18" charset="0"/>
                <a:cs typeface="Calibri"/>
              </a:rPr>
              <a:t>where</a:t>
            </a:r>
            <a:r>
              <a:rPr lang="en-AU" sz="1200" dirty="0">
                <a:effectLst/>
                <a:latin typeface="Calibri"/>
                <a:ea typeface="Times New Roman" panose="02020603050405020304" pitchFamily="18" charset="0"/>
                <a:cs typeface="Calibri"/>
              </a:rPr>
              <a:t> a staff member uses a consumer’s personal property for their own purposes (e.g. where a staff member borrows an item of furniture from a consumer’s home without asking their permission or without their consent).</a:t>
            </a:r>
          </a:p>
          <a:p>
            <a:pPr marL="342900" indent="-342900">
              <a:buFont typeface="Arial" panose="020B0604020202020204" pitchFamily="34" charset="0"/>
              <a:buChar char="•"/>
            </a:pPr>
            <a:r>
              <a:rPr lang="en-AU" dirty="0">
                <a:latin typeface="Calibri"/>
                <a:ea typeface="Times New Roman" panose="02020603050405020304" pitchFamily="18" charset="0"/>
                <a:cs typeface="Calibri"/>
              </a:rPr>
              <a:t>where</a:t>
            </a:r>
            <a:r>
              <a:rPr lang="en-AU" sz="1200" dirty="0">
                <a:effectLst/>
                <a:latin typeface="Calibri"/>
                <a:ea typeface="Times New Roman" panose="02020603050405020304" pitchFamily="18" charset="0"/>
                <a:cs typeface="Calibri"/>
              </a:rPr>
              <a:t> a staff member asks or coerces a consumer to buy something for them or another person (doesn’t matter how big or small the value of this is </a:t>
            </a:r>
            <a:r>
              <a:rPr lang="en-AU" dirty="0">
                <a:latin typeface="Calibri"/>
                <a:ea typeface="Times New Roman" panose="02020603050405020304" pitchFamily="18" charset="0"/>
                <a:cs typeface="Calibri"/>
              </a:rPr>
              <a:t>– e.g., </a:t>
            </a:r>
            <a:r>
              <a:rPr lang="en-AU" sz="1200" dirty="0">
                <a:effectLst/>
                <a:latin typeface="Calibri"/>
                <a:ea typeface="Times New Roman" panose="02020603050405020304" pitchFamily="18" charset="0"/>
                <a:cs typeface="Calibri"/>
              </a:rPr>
              <a:t>could be coercing them to buy lunch when out).</a:t>
            </a:r>
            <a:r>
              <a:rPr lang="en-AU" dirty="0">
                <a:latin typeface="Calibri"/>
                <a:ea typeface="Times New Roman" panose="02020603050405020304" pitchFamily="18" charset="0"/>
                <a:cs typeface="Calibri"/>
              </a:rPr>
              <a:t> </a:t>
            </a:r>
            <a:endParaRPr lang="en-AU" sz="1200" dirty="0">
              <a:effectLst/>
              <a:latin typeface="Times New Roman"/>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pPr>
            <a:r>
              <a:rPr lang="en-AU" dirty="0">
                <a:latin typeface="Calibri"/>
                <a:ea typeface="Times New Roman" panose="02020603050405020304" pitchFamily="18" charset="0"/>
                <a:cs typeface="Calibri"/>
              </a:rPr>
              <a:t>where</a:t>
            </a:r>
            <a:r>
              <a:rPr lang="en-AU" sz="1200" dirty="0">
                <a:effectLst/>
                <a:latin typeface="Calibri"/>
                <a:ea typeface="Times New Roman" panose="02020603050405020304" pitchFamily="18" charset="0"/>
                <a:cs typeface="Calibri"/>
              </a:rPr>
              <a:t> an item goes missing from the consumer’s home and the consumer (or their family) have alleged or suspect that a staff member is involved.</a:t>
            </a:r>
          </a:p>
          <a:p>
            <a:pPr>
              <a:lnSpc>
                <a:spcPct val="115000"/>
              </a:lnSpc>
              <a:spcAft>
                <a:spcPts val="0"/>
              </a:spcAft>
            </a:pPr>
            <a:r>
              <a:rPr lang="en-AU" sz="1200" dirty="0">
                <a:effectLst/>
                <a:latin typeface="Calibri"/>
                <a:ea typeface="Times New Roman" panose="02020603050405020304" pitchFamily="18" charset="0"/>
                <a:cs typeface="Calibri"/>
              </a:rPr>
              <a:t> </a:t>
            </a:r>
            <a:endParaRPr lang="en-AU" sz="1100" dirty="0">
              <a:effectLst/>
              <a:latin typeface="Times New Roman"/>
              <a:ea typeface="Calibri" panose="020F0502020204030204" pitchFamily="34" charset="0"/>
              <a:cs typeface="Calibri"/>
            </a:endParaRPr>
          </a:p>
          <a:p>
            <a:pPr>
              <a:lnSpc>
                <a:spcPct val="115000"/>
              </a:lnSpc>
            </a:pPr>
            <a:r>
              <a:rPr lang="en-AU" sz="1200" kern="1200" dirty="0">
                <a:solidFill>
                  <a:srgbClr val="000000"/>
                </a:solidFill>
                <a:effectLst/>
                <a:latin typeface="Calibri"/>
                <a:ea typeface="Times New Roman" panose="02020603050405020304" pitchFamily="18" charset="0"/>
                <a:cs typeface="Calibri"/>
              </a:rPr>
              <a:t>Where a consumer’s money or valuables go missing without explanation, you should try to help the consumer to locate the item(s). </a:t>
            </a:r>
            <a:r>
              <a:rPr lang="en-AU" dirty="0">
                <a:solidFill>
                  <a:srgbClr val="000000"/>
                </a:solidFill>
                <a:latin typeface="Calibri"/>
                <a:ea typeface="Times New Roman" panose="02020603050405020304" pitchFamily="18" charset="0"/>
                <a:cs typeface="Calibri"/>
              </a:rPr>
              <a:t>Suppose </a:t>
            </a:r>
            <a:r>
              <a:rPr lang="en-AU" sz="1200" kern="1200" dirty="0">
                <a:solidFill>
                  <a:srgbClr val="000000"/>
                </a:solidFill>
                <a:effectLst/>
                <a:latin typeface="Calibri"/>
                <a:ea typeface="Times New Roman" panose="02020603050405020304" pitchFamily="18" charset="0"/>
                <a:cs typeface="Calibri"/>
              </a:rPr>
              <a:t>they can’t be found and events or circumstances support a suspicion that a staff member is responsible (for example a consumer has told you that a staff member is responsible), you should </a:t>
            </a:r>
            <a:r>
              <a:rPr lang="en-AU" dirty="0">
                <a:solidFill>
                  <a:srgbClr val="000000"/>
                </a:solidFill>
                <a:latin typeface="Calibri"/>
                <a:ea typeface="Times New Roman" panose="02020603050405020304" pitchFamily="18" charset="0"/>
                <a:cs typeface="Calibri"/>
              </a:rPr>
              <a:t>report</a:t>
            </a:r>
            <a:r>
              <a:rPr lang="en-AU" sz="1200" kern="1200" dirty="0">
                <a:solidFill>
                  <a:srgbClr val="000000"/>
                </a:solidFill>
                <a:effectLst/>
                <a:latin typeface="Calibri"/>
                <a:ea typeface="Times New Roman" panose="02020603050405020304" pitchFamily="18" charset="0"/>
                <a:cs typeface="Calibri"/>
              </a:rPr>
              <a:t> </a:t>
            </a:r>
            <a:r>
              <a:rPr lang="en-AU" dirty="0">
                <a:solidFill>
                  <a:srgbClr val="000000"/>
                </a:solidFill>
                <a:latin typeface="Calibri"/>
                <a:ea typeface="Times New Roman" panose="02020603050405020304" pitchFamily="18" charset="0"/>
                <a:cs typeface="Calibri"/>
              </a:rPr>
              <a:t>the incident</a:t>
            </a:r>
            <a:r>
              <a:rPr lang="en-AU" sz="1200" kern="1200" dirty="0">
                <a:solidFill>
                  <a:srgbClr val="000000"/>
                </a:solidFill>
                <a:effectLst/>
                <a:latin typeface="Calibri"/>
                <a:ea typeface="Times New Roman" panose="02020603050405020304" pitchFamily="18" charset="0"/>
                <a:cs typeface="Calibri"/>
              </a:rPr>
              <a:t> to the Commission. If the item is subsequently located, you should provide an update to the Commission.</a:t>
            </a:r>
            <a:r>
              <a:rPr lang="en-AU" sz="1200" b="1" kern="1200" dirty="0">
                <a:solidFill>
                  <a:srgbClr val="000000"/>
                </a:solidFill>
                <a:effectLst/>
                <a:latin typeface="Calibri"/>
                <a:ea typeface="Times New Roman" panose="02020603050405020304" pitchFamily="18" charset="0"/>
                <a:cs typeface="Calibri"/>
              </a:rPr>
              <a:t> </a:t>
            </a:r>
            <a:endParaRPr lang="en-AU" sz="1200" dirty="0">
              <a:effectLst/>
              <a:latin typeface="Calibri"/>
              <a:ea typeface="Times New Roman" panose="02020603050405020304" pitchFamily="18" charset="0"/>
              <a:cs typeface="Calibri"/>
            </a:endParaRPr>
          </a:p>
          <a:p>
            <a:endParaRPr lang="en-AU" u="none" dirty="0"/>
          </a:p>
        </p:txBody>
      </p:sp>
    </p:spTree>
    <p:extLst>
      <p:ext uri="{BB962C8B-B14F-4D97-AF65-F5344CB8AC3E}">
        <p14:creationId xmlns:p14="http://schemas.microsoft.com/office/powerpoint/2010/main" val="1871296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AU" sz="1200" b="1" kern="1200" dirty="0">
                <a:solidFill>
                  <a:srgbClr val="000000"/>
                </a:solidFill>
                <a:effectLst/>
                <a:latin typeface="Calibri"/>
                <a:ea typeface="Times New Roman" panose="02020603050405020304" pitchFamily="18" charset="0"/>
                <a:cs typeface="Calibri"/>
              </a:rPr>
              <a:t>Neglect is defined as:</a:t>
            </a:r>
            <a:endParaRPr lang="en-AU" sz="1100" dirty="0">
              <a:effectLst/>
              <a:latin typeface="Times New Roman"/>
              <a:ea typeface="Calibri" panose="020F0502020204030204" pitchFamily="34" charset="0"/>
              <a:cs typeface="Calibri"/>
            </a:endParaRPr>
          </a:p>
          <a:p>
            <a:pPr marL="342900" lvl="0" indent="-342900">
              <a:spcAft>
                <a:spcPts val="0"/>
              </a:spcAft>
              <a:buFont typeface="Arial" panose="020B0604020202020204" pitchFamily="34" charset="0"/>
              <a:buChar char="•"/>
            </a:pPr>
            <a:r>
              <a:rPr lang="en-AU" sz="1200" dirty="0">
                <a:effectLst/>
                <a:latin typeface="Calibri"/>
                <a:ea typeface="Times New Roman" panose="02020603050405020304" pitchFamily="18" charset="0"/>
                <a:cs typeface="Calibri"/>
              </a:rPr>
              <a:t>a breach of the duty of care owed by the provider, or a staff member, to the consumer</a:t>
            </a:r>
            <a:r>
              <a:rPr lang="en-AU" dirty="0">
                <a:latin typeface="Calibri"/>
                <a:ea typeface="Times New Roman" panose="02020603050405020304" pitchFamily="18" charset="0"/>
                <a:cs typeface="Calibri"/>
              </a:rPr>
              <a:t>,</a:t>
            </a:r>
            <a:r>
              <a:rPr lang="en-AU" sz="1200" dirty="0">
                <a:effectLst/>
                <a:latin typeface="Calibri"/>
                <a:ea typeface="Times New Roman" panose="02020603050405020304" pitchFamily="18" charset="0"/>
                <a:cs typeface="Calibri"/>
              </a:rPr>
              <a:t> or</a:t>
            </a:r>
          </a:p>
          <a:p>
            <a:pPr marL="342900" indent="-342900">
              <a:buFont typeface="Arial" panose="020B0604020202020204" pitchFamily="34" charset="0"/>
              <a:buChar char="•"/>
            </a:pPr>
            <a:r>
              <a:rPr lang="en-AU" sz="1200" dirty="0">
                <a:effectLst/>
                <a:latin typeface="Calibri"/>
                <a:ea typeface="Times New Roman" panose="02020603050405020304" pitchFamily="18" charset="0"/>
                <a:cs typeface="Calibri"/>
              </a:rPr>
              <a:t>a gross breach of professional standards by a staff member of the provider in providing care or services to the consumer.</a:t>
            </a:r>
            <a:r>
              <a:rPr lang="en-AU" dirty="0">
                <a:latin typeface="Calibri"/>
                <a:ea typeface="Times New Roman" panose="02020603050405020304" pitchFamily="18" charset="0"/>
                <a:cs typeface="Calibri"/>
              </a:rPr>
              <a:t> </a:t>
            </a:r>
            <a:endParaRPr lang="en-AU" dirty="0">
              <a:latin typeface="Times New Roman"/>
              <a:ea typeface="Times New Roman" panose="02020603050405020304" pitchFamily="18" charset="0"/>
              <a:cs typeface="Times New Roman" panose="02020603050405020304" pitchFamily="18" charset="0"/>
            </a:endParaRPr>
          </a:p>
          <a:p>
            <a:pPr>
              <a:lnSpc>
                <a:spcPct val="115000"/>
              </a:lnSpc>
            </a:pPr>
            <a:r>
              <a:rPr lang="en-AU" dirty="0">
                <a:solidFill>
                  <a:srgbClr val="000000"/>
                </a:solidFill>
                <a:latin typeface="Calibri"/>
                <a:ea typeface="Times New Roman" panose="02020603050405020304" pitchFamily="18" charset="0"/>
                <a:cs typeface="Calibri"/>
              </a:rPr>
              <a:t> </a:t>
            </a:r>
            <a:endParaRPr lang="en-AU" sz="1100" dirty="0">
              <a:effectLst/>
              <a:latin typeface="Times New Roman"/>
              <a:ea typeface="Calibri" panose="020F0502020204030204" pitchFamily="34" charset="0"/>
              <a:cs typeface="Times New Roman" panose="02020603050405020304" pitchFamily="18" charset="0"/>
            </a:endParaRPr>
          </a:p>
          <a:p>
            <a:pPr>
              <a:lnSpc>
                <a:spcPct val="115000"/>
              </a:lnSpc>
              <a:spcAft>
                <a:spcPts val="0"/>
              </a:spcAft>
            </a:pPr>
            <a:r>
              <a:rPr lang="en-AU" sz="1200" dirty="0">
                <a:effectLst/>
                <a:latin typeface="Calibri"/>
                <a:ea typeface="Calibri" panose="020F0502020204030204" pitchFamily="34" charset="0"/>
                <a:cs typeface="Calibri"/>
              </a:rPr>
              <a:t>Neglect includes an action, or a failure to act, by the provider or a staff member towards a consumer that has resulted in or contributed to (or could reasonably have been expected to have resulted in) harm and/or discomfort, injury, poor health outcomes, emotional distress or the death of a consumer. It can be a single incident where, for example, a carer fails to fulfil a duty, resulting in actual harm to a consumer or where there is the potential for harm to a consumer. Neglect can also be ongoing, repeated failures by a provider to meet a consumer’s physical or psychological needs.</a:t>
            </a:r>
            <a:endParaRPr lang="en-AU" sz="1100" dirty="0">
              <a:effectLst/>
              <a:latin typeface="Calibri"/>
              <a:ea typeface="Calibri" panose="020F0502020204030204" pitchFamily="34" charset="0"/>
              <a:cs typeface="Calibri"/>
            </a:endParaRPr>
          </a:p>
          <a:p>
            <a:pPr>
              <a:lnSpc>
                <a:spcPct val="115000"/>
              </a:lnSpc>
              <a:spcAft>
                <a:spcPts val="0"/>
              </a:spcAft>
            </a:pPr>
            <a:r>
              <a:rPr lang="en-AU" sz="1200" kern="1200" dirty="0">
                <a:solidFill>
                  <a:srgbClr val="FF0000"/>
                </a:solidFill>
                <a:effectLst/>
                <a:latin typeface="Calibri"/>
                <a:ea typeface="Times New Roman" panose="02020603050405020304" pitchFamily="18" charset="0"/>
                <a:cs typeface="Calibri"/>
              </a:rPr>
              <a:t> </a:t>
            </a:r>
            <a:endParaRPr lang="en-AU" sz="1100" dirty="0">
              <a:effectLst/>
              <a:latin typeface="Times New Roman"/>
              <a:ea typeface="Calibri" panose="020F0502020204030204" pitchFamily="34" charset="0"/>
              <a:cs typeface="Calibri"/>
            </a:endParaRPr>
          </a:p>
          <a:p>
            <a:pPr>
              <a:lnSpc>
                <a:spcPct val="115000"/>
              </a:lnSpc>
              <a:spcAft>
                <a:spcPts val="0"/>
              </a:spcAft>
            </a:pPr>
            <a:r>
              <a:rPr lang="en-AU" sz="1200" kern="1200" dirty="0">
                <a:effectLst/>
                <a:latin typeface="Calibri"/>
                <a:ea typeface="Times New Roman" panose="02020603050405020304" pitchFamily="18" charset="0"/>
                <a:cs typeface="Calibri"/>
              </a:rPr>
              <a:t>Some examples of neglect include: </a:t>
            </a:r>
            <a:endParaRPr lang="en-AU" sz="1100" dirty="0">
              <a:effectLst/>
              <a:latin typeface="Times New Roman"/>
              <a:ea typeface="Calibri" panose="020F0502020204030204" pitchFamily="34" charset="0"/>
              <a:cs typeface="Calibri"/>
            </a:endParaRPr>
          </a:p>
          <a:p>
            <a:pPr marL="342900" lvl="0" indent="-342900">
              <a:spcAft>
                <a:spcPts val="0"/>
              </a:spcAft>
              <a:buFont typeface="Arial" panose="020B0604020202020204" pitchFamily="34" charset="0"/>
              <a:buChar char="•"/>
            </a:pPr>
            <a:r>
              <a:rPr lang="en-AU" sz="1200" dirty="0">
                <a:effectLst/>
                <a:latin typeface="Calibri"/>
                <a:ea typeface="Times New Roman" panose="02020603050405020304" pitchFamily="18" charset="0"/>
                <a:cs typeface="Calibri"/>
              </a:rPr>
              <a:t>a staff member does not arrive to assist a consumer into bed, so the consumer remains in their wheelchair all night</a:t>
            </a:r>
          </a:p>
          <a:p>
            <a:pPr marL="342900" lvl="0" indent="-342900">
              <a:spcAft>
                <a:spcPts val="0"/>
              </a:spcAft>
              <a:buFont typeface="Arial" panose="020B0604020202020204" pitchFamily="34" charset="0"/>
              <a:buChar char="•"/>
            </a:pPr>
            <a:r>
              <a:rPr lang="en-AU" sz="1200" dirty="0">
                <a:effectLst/>
                <a:latin typeface="Calibri"/>
                <a:ea typeface="Times New Roman" panose="02020603050405020304" pitchFamily="18" charset="0"/>
                <a:cs typeface="Calibri"/>
              </a:rPr>
              <a:t>failure to deliver meals to the consumer, resulting in the consumer going hungry</a:t>
            </a:r>
          </a:p>
          <a:p>
            <a:pPr marL="342900" indent="-342900">
              <a:buFont typeface="Arial" panose="020B0604020202020204" pitchFamily="34" charset="0"/>
              <a:buChar char="•"/>
            </a:pPr>
            <a:r>
              <a:rPr lang="en-AU" sz="1200" dirty="0">
                <a:effectLst/>
                <a:latin typeface="Calibri"/>
                <a:ea typeface="Times New Roman" panose="02020603050405020304" pitchFamily="18" charset="0"/>
                <a:cs typeface="Calibri"/>
              </a:rPr>
              <a:t>failure to appropriately modify a consumer’s prepared meals to account for specific directions from an assessment and as recorded in their care plan, resulting in the consumer </a:t>
            </a:r>
            <a:r>
              <a:rPr lang="en-AU" dirty="0">
                <a:latin typeface="Calibri"/>
                <a:ea typeface="Times New Roman" panose="02020603050405020304" pitchFamily="18" charset="0"/>
                <a:cs typeface="Calibri"/>
              </a:rPr>
              <a:t>choking or not</a:t>
            </a:r>
            <a:r>
              <a:rPr lang="en-AU" sz="1200" dirty="0">
                <a:effectLst/>
                <a:latin typeface="Calibri"/>
                <a:ea typeface="Times New Roman" panose="02020603050405020304" pitchFamily="18" charset="0"/>
                <a:cs typeface="Calibri"/>
              </a:rPr>
              <a:t> being able to eat meals</a:t>
            </a:r>
            <a:r>
              <a:rPr lang="en-AU" dirty="0">
                <a:latin typeface="Calibri"/>
                <a:ea typeface="Times New Roman" panose="02020603050405020304" pitchFamily="18" charset="0"/>
                <a:cs typeface="Calibri"/>
              </a:rPr>
              <a:t> </a:t>
            </a:r>
            <a:endParaRPr lang="en-AU" sz="1200" dirty="0">
              <a:effectLst/>
              <a:latin typeface="Calibri"/>
              <a:ea typeface="Times New Roman" panose="02020603050405020304" pitchFamily="18" charset="0"/>
              <a:cs typeface="Calibri"/>
            </a:endParaRPr>
          </a:p>
          <a:p>
            <a:pPr marL="342900" lvl="0" indent="-342900">
              <a:spcAft>
                <a:spcPts val="0"/>
              </a:spcAft>
              <a:buFont typeface="Arial" panose="020B0604020202020204" pitchFamily="34" charset="0"/>
              <a:buChar char="•"/>
            </a:pPr>
            <a:r>
              <a:rPr lang="en-AU" sz="1200" dirty="0">
                <a:effectLst/>
                <a:latin typeface="Calibri"/>
                <a:ea typeface="Times New Roman" panose="02020603050405020304" pitchFamily="18" charset="0"/>
                <a:cs typeface="Calibri"/>
              </a:rPr>
              <a:t>a staff member does not arrive to change a consumer’s dressing and their wound worsens as a result</a:t>
            </a:r>
          </a:p>
          <a:p>
            <a:pPr marL="342900" lvl="0" indent="-342900">
              <a:spcAft>
                <a:spcPts val="0"/>
              </a:spcAft>
              <a:buFont typeface="Arial" panose="020B0604020202020204" pitchFamily="34" charset="0"/>
              <a:buChar char="•"/>
            </a:pPr>
            <a:r>
              <a:rPr lang="en-AU" sz="1200" dirty="0">
                <a:effectLst/>
                <a:latin typeface="Calibri"/>
                <a:ea typeface="Times New Roman" panose="02020603050405020304" pitchFamily="18" charset="0"/>
                <a:cs typeface="Calibri"/>
              </a:rPr>
              <a:t>frequent or regular late or missed assistance with administration of medications, or failure to assist a consumer to administer correct or </a:t>
            </a:r>
            <a:r>
              <a:rPr lang="en-AU" dirty="0">
                <a:latin typeface="Calibri"/>
                <a:ea typeface="Times New Roman" panose="02020603050405020304" pitchFamily="18" charset="0"/>
                <a:cs typeface="Calibri"/>
              </a:rPr>
              <a:t>time-critical</a:t>
            </a:r>
            <a:r>
              <a:rPr lang="en-AU" sz="1200" dirty="0">
                <a:effectLst/>
                <a:latin typeface="Calibri"/>
                <a:ea typeface="Times New Roman" panose="02020603050405020304" pitchFamily="18" charset="0"/>
                <a:cs typeface="Calibri"/>
              </a:rPr>
              <a:t> medications (where this is the responsibility of the staff member)</a:t>
            </a:r>
          </a:p>
          <a:p>
            <a:pPr marL="342900" lvl="0" indent="-342900">
              <a:spcAft>
                <a:spcPts val="0"/>
              </a:spcAft>
              <a:buFont typeface="Arial" panose="020B0604020202020204" pitchFamily="34" charset="0"/>
              <a:buChar char="•"/>
            </a:pPr>
            <a:r>
              <a:rPr lang="en-AU" sz="1200" dirty="0">
                <a:effectLst/>
                <a:latin typeface="Calibri"/>
                <a:ea typeface="Times New Roman" panose="02020603050405020304" pitchFamily="18" charset="0"/>
                <a:cs typeface="Calibri"/>
              </a:rPr>
              <a:t>failure to recognise and respond appropriately when a consumer experiences acute deterioration while services are being delivered.</a:t>
            </a:r>
          </a:p>
          <a:p>
            <a:pPr>
              <a:lnSpc>
                <a:spcPct val="115000"/>
              </a:lnSpc>
              <a:spcAft>
                <a:spcPts val="0"/>
              </a:spcAft>
            </a:pPr>
            <a:r>
              <a:rPr lang="en-AU" sz="1200" dirty="0">
                <a:effectLst/>
                <a:latin typeface="Calibri"/>
                <a:ea typeface="Calibri" panose="020F0502020204030204" pitchFamily="34" charset="0"/>
                <a:cs typeface="Calibri"/>
              </a:rPr>
              <a:t> </a:t>
            </a:r>
            <a:endParaRPr lang="en-AU" sz="1100" dirty="0">
              <a:effectLst/>
              <a:latin typeface="Calibri"/>
              <a:ea typeface="Calibri" panose="020F0502020204030204" pitchFamily="34" charset="0"/>
              <a:cs typeface="Calibri"/>
            </a:endParaRPr>
          </a:p>
          <a:p>
            <a:pPr>
              <a:lnSpc>
                <a:spcPct val="115000"/>
              </a:lnSpc>
            </a:pPr>
            <a:r>
              <a:rPr lang="en-AU" sz="1200" dirty="0">
                <a:effectLst/>
                <a:latin typeface="Calibri"/>
                <a:ea typeface="Calibri" panose="020F0502020204030204" pitchFamily="34" charset="0"/>
                <a:cs typeface="Calibri"/>
              </a:rPr>
              <a:t>However, for home services providers, </a:t>
            </a:r>
            <a:r>
              <a:rPr lang="en-AU" sz="1200" b="1" dirty="0">
                <a:effectLst/>
                <a:latin typeface="Calibri"/>
                <a:ea typeface="Calibri" panose="020F0502020204030204" pitchFamily="34" charset="0"/>
                <a:cs typeface="Calibri"/>
              </a:rPr>
              <a:t>neglect is </a:t>
            </a:r>
            <a:r>
              <a:rPr lang="en-AU" sz="1200" b="1" u="sng" dirty="0">
                <a:effectLst/>
                <a:latin typeface="Calibri"/>
                <a:ea typeface="Calibri" panose="020F0502020204030204" pitchFamily="34" charset="0"/>
                <a:cs typeface="Calibri"/>
              </a:rPr>
              <a:t>not</a:t>
            </a:r>
            <a:r>
              <a:rPr lang="en-AU" sz="1200" b="1" dirty="0">
                <a:effectLst/>
                <a:latin typeface="Calibri"/>
                <a:ea typeface="Calibri" panose="020F0502020204030204" pitchFamily="34" charset="0"/>
                <a:cs typeface="Calibri"/>
              </a:rPr>
              <a:t> a reportable incident</a:t>
            </a:r>
            <a:r>
              <a:rPr lang="en-AU" sz="1200" dirty="0">
                <a:effectLst/>
                <a:latin typeface="Calibri"/>
                <a:ea typeface="Calibri" panose="020F0502020204030204" pitchFamily="34" charset="0"/>
                <a:cs typeface="Calibri"/>
              </a:rPr>
              <a:t> where:</a:t>
            </a:r>
            <a:r>
              <a:rPr lang="en-AU" dirty="0">
                <a:latin typeface="Calibri"/>
                <a:ea typeface="Calibri" panose="020F0502020204030204" pitchFamily="34" charset="0"/>
                <a:cs typeface="Calibri"/>
              </a:rPr>
              <a:t> </a:t>
            </a:r>
            <a:endParaRPr lang="en-AU" sz="1100" dirty="0">
              <a:effectLst/>
              <a:latin typeface="Calibri"/>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AU" sz="1200" dirty="0">
                <a:effectLst/>
                <a:latin typeface="Calibri"/>
                <a:ea typeface="Times New Roman" panose="02020603050405020304" pitchFamily="18" charset="0"/>
                <a:cs typeface="Calibri"/>
              </a:rPr>
              <a:t>the incident results from a choice made by the consumer about the care or services provided to them, or how the care or services are to be provided, and</a:t>
            </a:r>
            <a:r>
              <a:rPr lang="en-AU" dirty="0">
                <a:latin typeface="Calibri"/>
                <a:ea typeface="Times New Roman" panose="02020603050405020304" pitchFamily="18" charset="0"/>
                <a:cs typeface="Calibri"/>
              </a:rPr>
              <a:t> </a:t>
            </a:r>
            <a:endParaRPr lang="en-AU" sz="1200" dirty="0">
              <a:effectLst/>
              <a:latin typeface="Times New Roman"/>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pPr>
            <a:r>
              <a:rPr lang="en-AU" sz="1200" dirty="0">
                <a:effectLst/>
                <a:latin typeface="Calibri"/>
                <a:ea typeface="Times New Roman" panose="02020603050405020304" pitchFamily="18" charset="0"/>
                <a:cs typeface="Calibri"/>
              </a:rPr>
              <a:t>before the incident occurred, is alleged to have occurred, or is suspected of having occurred, the choice had been communicated by the consumer to the provider, the provider had communicated any risks associated with that choice to ensure the consumer was informed, and the provider had recorded the discussion and the choice in writing. </a:t>
            </a:r>
          </a:p>
          <a:p>
            <a:pPr marL="457200">
              <a:spcAft>
                <a:spcPts val="0"/>
              </a:spcAft>
            </a:pPr>
            <a:r>
              <a:rPr lang="en-AU" sz="1200" kern="1200" dirty="0">
                <a:effectLst/>
                <a:latin typeface="Calibri"/>
                <a:ea typeface="Times New Roman" panose="02020603050405020304" pitchFamily="18" charset="0"/>
                <a:cs typeface="Calibri"/>
              </a:rPr>
              <a:t> </a:t>
            </a:r>
            <a:endParaRPr lang="en-AU" sz="1200" dirty="0">
              <a:effectLst/>
              <a:latin typeface="Calibri"/>
              <a:ea typeface="Times New Roman" panose="02020603050405020304" pitchFamily="18" charset="0"/>
              <a:cs typeface="Calibri"/>
            </a:endParaRPr>
          </a:p>
          <a:p>
            <a:pPr>
              <a:lnSpc>
                <a:spcPct val="115000"/>
              </a:lnSpc>
              <a:spcAft>
                <a:spcPts val="0"/>
              </a:spcAft>
            </a:pPr>
            <a:r>
              <a:rPr lang="en-AU" sz="1200" kern="1200" dirty="0">
                <a:effectLst/>
                <a:latin typeface="Calibri"/>
                <a:ea typeface="Times New Roman" panose="02020603050405020304" pitchFamily="18" charset="0"/>
                <a:cs typeface="Calibri"/>
              </a:rPr>
              <a:t>Some examples of </a:t>
            </a:r>
            <a:r>
              <a:rPr lang="en-AU" sz="1200" b="1" kern="1200" dirty="0">
                <a:effectLst/>
                <a:latin typeface="Calibri"/>
                <a:ea typeface="Times New Roman" panose="02020603050405020304" pitchFamily="18" charset="0"/>
                <a:cs typeface="Calibri"/>
              </a:rPr>
              <a:t>what is </a:t>
            </a:r>
            <a:r>
              <a:rPr lang="en-AU" sz="1200" b="1" u="sng" kern="1200" dirty="0">
                <a:effectLst/>
                <a:latin typeface="Calibri"/>
                <a:ea typeface="Times New Roman" panose="02020603050405020304" pitchFamily="18" charset="0"/>
                <a:cs typeface="Calibri"/>
              </a:rPr>
              <a:t>not</a:t>
            </a:r>
            <a:r>
              <a:rPr lang="en-AU" sz="1200" b="1" kern="1200" dirty="0">
                <a:effectLst/>
                <a:latin typeface="Calibri"/>
                <a:ea typeface="Times New Roman" panose="02020603050405020304" pitchFamily="18" charset="0"/>
                <a:cs typeface="Calibri"/>
              </a:rPr>
              <a:t> neglect:</a:t>
            </a:r>
            <a:endParaRPr lang="en-AU" sz="1100" dirty="0">
              <a:effectLst/>
              <a:latin typeface="Times New Roman"/>
              <a:ea typeface="Calibri" panose="020F0502020204030204" pitchFamily="34" charset="0"/>
              <a:cs typeface="Calibri"/>
            </a:endParaRPr>
          </a:p>
          <a:p>
            <a:pPr marL="342900" indent="-342900">
              <a:buFont typeface="Arial" panose="020B0604020202020204" pitchFamily="34" charset="0"/>
              <a:buChar char="•"/>
            </a:pPr>
            <a:r>
              <a:rPr lang="en-AU" dirty="0">
                <a:latin typeface="Calibri"/>
                <a:ea typeface="Times New Roman" panose="02020603050405020304" pitchFamily="18" charset="0"/>
                <a:cs typeface="Calibri"/>
              </a:rPr>
              <a:t>an</a:t>
            </a:r>
            <a:r>
              <a:rPr lang="en-AU" sz="1200" dirty="0">
                <a:effectLst/>
                <a:latin typeface="Calibri"/>
                <a:ea typeface="Times New Roman" panose="02020603050405020304" pitchFamily="18" charset="0"/>
                <a:cs typeface="Calibri"/>
              </a:rPr>
              <a:t> isolated incident of late or missed medications, where the provider is responsible for assisting the consumer to administer medications and there is no harm and/or discomfort caused (or could reasonably have been expected to have been caused) to the consumer.</a:t>
            </a:r>
            <a:r>
              <a:rPr lang="en-AU" sz="1200" i="1" kern="1200" dirty="0">
                <a:solidFill>
                  <a:srgbClr val="FF0000"/>
                </a:solidFill>
                <a:effectLst/>
                <a:latin typeface="Calibri"/>
                <a:ea typeface="Times New Roman" panose="02020603050405020304" pitchFamily="18" charset="0"/>
                <a:cs typeface="Calibri"/>
              </a:rPr>
              <a:t> </a:t>
            </a:r>
            <a:r>
              <a:rPr lang="en-AU" sz="1200" kern="1200" dirty="0">
                <a:effectLst/>
                <a:latin typeface="Calibri"/>
                <a:ea typeface="Times New Roman" panose="02020603050405020304" pitchFamily="18" charset="0"/>
                <a:cs typeface="Calibri"/>
              </a:rPr>
              <a:t>However, if the missed or late medication for example resulted in blood pressure being affected, was insulin for a diabetic or</a:t>
            </a:r>
            <a:r>
              <a:rPr lang="en-AU" dirty="0">
                <a:latin typeface="Calibri"/>
                <a:ea typeface="Times New Roman" panose="02020603050405020304" pitchFamily="18" charset="0"/>
                <a:cs typeface="Calibri"/>
              </a:rPr>
              <a:t> </a:t>
            </a:r>
            <a:r>
              <a:rPr lang="en-AU" sz="1200" strike="sngStrike" kern="1200" dirty="0">
                <a:effectLst/>
                <a:latin typeface="Calibri"/>
                <a:ea typeface="Times New Roman" panose="02020603050405020304" pitchFamily="18" charset="0"/>
                <a:cs typeface="Calibri"/>
              </a:rPr>
              <a:t> </a:t>
            </a:r>
            <a:r>
              <a:rPr lang="en-AU" sz="1200" kern="1200" dirty="0">
                <a:effectLst/>
                <a:latin typeface="Calibri"/>
                <a:ea typeface="Times New Roman" panose="02020603050405020304" pitchFamily="18" charset="0"/>
                <a:cs typeface="Calibri"/>
              </a:rPr>
              <a:t>meant </a:t>
            </a:r>
            <a:r>
              <a:rPr lang="en-AU" dirty="0">
                <a:latin typeface="Calibri"/>
                <a:ea typeface="Times New Roman" panose="02020603050405020304" pitchFamily="18" charset="0"/>
                <a:cs typeface="Calibri"/>
              </a:rPr>
              <a:t>a consumer's </a:t>
            </a:r>
            <a:r>
              <a:rPr lang="en-AU" sz="1200" kern="1200" dirty="0">
                <a:effectLst/>
                <a:latin typeface="Calibri"/>
                <a:ea typeface="Times New Roman" panose="02020603050405020304" pitchFamily="18" charset="0"/>
                <a:cs typeface="Calibri"/>
              </a:rPr>
              <a:t>pain wasn’t managed, it would be a reportable incident of neglect (consider the impact on the consumer)</a:t>
            </a:r>
            <a:r>
              <a:rPr lang="en-AU" dirty="0">
                <a:latin typeface="Calibri"/>
                <a:ea typeface="Times New Roman" panose="02020603050405020304" pitchFamily="18" charset="0"/>
                <a:cs typeface="Calibri"/>
              </a:rPr>
              <a:t> </a:t>
            </a:r>
            <a:endParaRPr lang="en-AU" sz="1200" dirty="0">
              <a:effectLst/>
              <a:latin typeface="Times New Roman"/>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pPr>
            <a:r>
              <a:rPr lang="en-AU" dirty="0">
                <a:latin typeface="Calibri"/>
                <a:ea typeface="Times New Roman" panose="02020603050405020304" pitchFamily="18" charset="0"/>
                <a:cs typeface="Calibri"/>
              </a:rPr>
              <a:t>where</a:t>
            </a:r>
            <a:r>
              <a:rPr lang="en-AU" sz="1200" dirty="0">
                <a:effectLst/>
                <a:latin typeface="Calibri"/>
                <a:ea typeface="Times New Roman" panose="02020603050405020304" pitchFamily="18" charset="0"/>
                <a:cs typeface="Calibri"/>
              </a:rPr>
              <a:t> the provider is responsible for delivering meals and a consumer with diabetes chooses not to eat a diabetic diet. It would be expected that the provider has had a discussion with the consumer about the risks and consequences in order for the consumer to make an informed decision and these discussions and outcomes are documented.</a:t>
            </a:r>
          </a:p>
          <a:p>
            <a:pPr marL="342900" lvl="0" indent="-342900">
              <a:spcAft>
                <a:spcPts val="0"/>
              </a:spcAft>
              <a:buFont typeface="Arial" panose="020B0604020202020204" pitchFamily="34" charset="0"/>
              <a:buChar char="•"/>
            </a:pPr>
            <a:r>
              <a:rPr lang="en-AU" dirty="0">
                <a:latin typeface="Calibri"/>
                <a:ea typeface="Times New Roman" panose="02020603050405020304" pitchFamily="18" charset="0"/>
                <a:cs typeface="Calibri"/>
              </a:rPr>
              <a:t>where</a:t>
            </a:r>
            <a:r>
              <a:rPr lang="en-AU" sz="1200" dirty="0">
                <a:effectLst/>
                <a:latin typeface="Calibri"/>
                <a:ea typeface="Times New Roman" panose="02020603050405020304" pitchFamily="18" charset="0"/>
                <a:cs typeface="Calibri"/>
              </a:rPr>
              <a:t> the provider is responsible for delivering clinical care and a consumer chooses not to have their wound cleaned and dressed.</a:t>
            </a:r>
          </a:p>
          <a:p>
            <a:pPr marL="342900" lvl="0" indent="-342900">
              <a:spcAft>
                <a:spcPts val="0"/>
              </a:spcAft>
              <a:buFont typeface="Arial" panose="020B0604020202020204" pitchFamily="34" charset="0"/>
              <a:buChar char="•"/>
            </a:pPr>
            <a:r>
              <a:rPr lang="en-AU" dirty="0">
                <a:latin typeface="Calibri"/>
                <a:ea typeface="Times New Roman" panose="02020603050405020304" pitchFamily="18" charset="0"/>
                <a:cs typeface="Calibri"/>
              </a:rPr>
              <a:t>where</a:t>
            </a:r>
            <a:r>
              <a:rPr lang="en-AU" sz="1200" dirty="0">
                <a:effectLst/>
                <a:latin typeface="Calibri"/>
                <a:ea typeface="Times New Roman" panose="02020603050405020304" pitchFamily="18" charset="0"/>
                <a:cs typeface="Calibri"/>
              </a:rPr>
              <a:t> the provider is funded to deliver gardening services, but the consumer has wounds that require medical attention, the provider is not responsible for providing wound care. However, in line with their IMS responsibilities and duty to support the health, wellbeing and safety of consumers, the provider should consider how they might support or encourage the consumer to get medical treatment where this is needed.</a:t>
            </a:r>
          </a:p>
          <a:p>
            <a:pPr>
              <a:lnSpc>
                <a:spcPct val="115000"/>
              </a:lnSpc>
              <a:spcAft>
                <a:spcPts val="0"/>
              </a:spcAft>
            </a:pPr>
            <a:r>
              <a:rPr lang="en-AU" sz="1200" dirty="0">
                <a:effectLst/>
                <a:latin typeface="Calibri"/>
                <a:ea typeface="Calibri" panose="020F0502020204030204" pitchFamily="34" charset="0"/>
                <a:cs typeface="Calibri"/>
              </a:rPr>
              <a:t> </a:t>
            </a:r>
            <a:endParaRPr lang="en-AU" sz="1100" dirty="0">
              <a:effectLst/>
              <a:latin typeface="Calibri"/>
              <a:ea typeface="Calibri" panose="020F0502020204030204" pitchFamily="34" charset="0"/>
              <a:cs typeface="Calibri"/>
            </a:endParaRPr>
          </a:p>
          <a:p>
            <a:pPr>
              <a:lnSpc>
                <a:spcPct val="115000"/>
              </a:lnSpc>
              <a:spcAft>
                <a:spcPts val="1000"/>
              </a:spcAft>
            </a:pPr>
            <a:r>
              <a:rPr lang="en-AU" sz="1200" dirty="0">
                <a:effectLst/>
                <a:latin typeface="Calibri"/>
                <a:ea typeface="Calibri" panose="020F0502020204030204" pitchFamily="34" charset="0"/>
                <a:cs typeface="Calibri"/>
              </a:rPr>
              <a:t>There may be incidents that are minor and do not necessarily need to be reported to the Commission (for example, a single instance of a staff member failing to show up to provide care and services, where this does not cause harm to the consumer). In these instances, the incident should be addressed through the service’s IMS and continuous improvement processes.</a:t>
            </a:r>
            <a:endParaRPr lang="en-AU" sz="1100" dirty="0">
              <a:effectLst/>
              <a:latin typeface="Calibri"/>
              <a:ea typeface="Calibri" panose="020F0502020204030204" pitchFamily="34" charset="0"/>
              <a:cs typeface="Calibri"/>
            </a:endParaRPr>
          </a:p>
          <a:p>
            <a:endParaRPr lang="en-AU" dirty="0"/>
          </a:p>
        </p:txBody>
      </p:sp>
    </p:spTree>
    <p:extLst>
      <p:ext uri="{BB962C8B-B14F-4D97-AF65-F5344CB8AC3E}">
        <p14:creationId xmlns:p14="http://schemas.microsoft.com/office/powerpoint/2010/main" val="2891852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AU" sz="1200" dirty="0">
                <a:effectLst/>
                <a:latin typeface="Calibri"/>
                <a:ea typeface="Times New Roman" panose="02020603050405020304" pitchFamily="18" charset="0"/>
                <a:cs typeface="Calibri"/>
              </a:rPr>
              <a:t>The </a:t>
            </a:r>
            <a:r>
              <a:rPr lang="en-AU" sz="1200" b="1" dirty="0">
                <a:effectLst/>
                <a:latin typeface="Calibri"/>
                <a:ea typeface="Times New Roman" panose="02020603050405020304" pitchFamily="18" charset="0"/>
                <a:cs typeface="Calibri"/>
              </a:rPr>
              <a:t>inappropriate use of restrictive practices </a:t>
            </a:r>
            <a:r>
              <a:rPr lang="en-AU" sz="1200" dirty="0">
                <a:effectLst/>
                <a:latin typeface="Calibri"/>
                <a:ea typeface="Times New Roman" panose="02020603050405020304" pitchFamily="18" charset="0"/>
                <a:cs typeface="Calibri"/>
              </a:rPr>
              <a:t>in relation to a consumer </a:t>
            </a:r>
            <a:r>
              <a:rPr lang="en-AU" sz="1200" b="1" dirty="0">
                <a:effectLst/>
                <a:latin typeface="Calibri"/>
                <a:ea typeface="Times New Roman" panose="02020603050405020304" pitchFamily="18" charset="0"/>
                <a:cs typeface="Calibri"/>
              </a:rPr>
              <a:t>is a reportable incident</a:t>
            </a:r>
            <a:r>
              <a:rPr lang="en-AU" sz="1200" dirty="0">
                <a:effectLst/>
                <a:latin typeface="Calibri"/>
                <a:ea typeface="Times New Roman" panose="02020603050405020304" pitchFamily="18" charset="0"/>
                <a:cs typeface="Calibri"/>
              </a:rPr>
              <a:t>.</a:t>
            </a:r>
          </a:p>
          <a:p>
            <a:pPr>
              <a:spcAft>
                <a:spcPts val="0"/>
              </a:spcAft>
            </a:pPr>
            <a:r>
              <a:rPr lang="en-AU" sz="1200" dirty="0">
                <a:effectLst/>
                <a:latin typeface="Calibri"/>
                <a:ea typeface="Times New Roman" panose="02020603050405020304" pitchFamily="18" charset="0"/>
                <a:cs typeface="Calibri"/>
              </a:rPr>
              <a:t>What are restrictive practices?</a:t>
            </a:r>
          </a:p>
          <a:p>
            <a:r>
              <a:rPr lang="en-AU" sz="1200" dirty="0">
                <a:effectLst/>
                <a:latin typeface="Calibri"/>
                <a:ea typeface="Times New Roman" panose="02020603050405020304" pitchFamily="18" charset="0"/>
                <a:cs typeface="Calibri"/>
              </a:rPr>
              <a:t>Restrictive practices include any practice or intervention that has the effect of restricting the rights or freedom of movement of a consumer. Whether the use of a restrictive practice is a reportable incident,</a:t>
            </a:r>
            <a:r>
              <a:rPr lang="en-AU" dirty="0">
                <a:latin typeface="Calibri"/>
                <a:ea typeface="Times New Roman" panose="02020603050405020304" pitchFamily="18" charset="0"/>
                <a:cs typeface="Calibri"/>
              </a:rPr>
              <a:t> </a:t>
            </a:r>
            <a:r>
              <a:rPr lang="en-AU" sz="1200" dirty="0">
                <a:effectLst/>
                <a:latin typeface="Calibri"/>
                <a:ea typeface="Times New Roman" panose="02020603050405020304" pitchFamily="18" charset="0"/>
                <a:cs typeface="Calibri"/>
              </a:rPr>
              <a:t> depends on the circumstances in which it is used, and whether these are consistent with requirements as described in Part 4A of the </a:t>
            </a:r>
            <a:r>
              <a:rPr lang="en-AU" sz="1200" i="1" dirty="0">
                <a:effectLst/>
                <a:latin typeface="Calibri"/>
                <a:ea typeface="Times New Roman" panose="02020603050405020304" pitchFamily="18" charset="0"/>
                <a:cs typeface="Calibri"/>
              </a:rPr>
              <a:t>Quality of Care Principles</a:t>
            </a:r>
            <a:r>
              <a:rPr lang="en-AU" sz="1200" dirty="0">
                <a:effectLst/>
                <a:latin typeface="Calibri"/>
                <a:ea typeface="Times New Roman" panose="02020603050405020304" pitchFamily="18" charset="0"/>
                <a:cs typeface="Calibri"/>
              </a:rPr>
              <a:t>.</a:t>
            </a:r>
          </a:p>
          <a:p>
            <a:pPr>
              <a:lnSpc>
                <a:spcPct val="115000"/>
              </a:lnSpc>
              <a:spcAft>
                <a:spcPts val="0"/>
              </a:spcAft>
            </a:pPr>
            <a:r>
              <a:rPr lang="en-AU" sz="1200" b="1" kern="1200" dirty="0">
                <a:solidFill>
                  <a:srgbClr val="FF0000"/>
                </a:solidFill>
                <a:effectLst/>
                <a:latin typeface="Calibri"/>
                <a:ea typeface="Times New Roman" panose="02020603050405020304" pitchFamily="18" charset="0"/>
                <a:cs typeface="Calibri"/>
              </a:rPr>
              <a:t> </a:t>
            </a:r>
            <a:endParaRPr lang="en-AU" sz="1100" dirty="0">
              <a:effectLst/>
              <a:latin typeface="Times New Roman"/>
              <a:ea typeface="Calibri" panose="020F0502020204030204" pitchFamily="34" charset="0"/>
              <a:cs typeface="Calibri"/>
            </a:endParaRPr>
          </a:p>
          <a:p>
            <a:pPr>
              <a:lnSpc>
                <a:spcPct val="115000"/>
              </a:lnSpc>
              <a:spcAft>
                <a:spcPts val="0"/>
              </a:spcAft>
            </a:pPr>
            <a:r>
              <a:rPr lang="en-AU" sz="1200" dirty="0">
                <a:effectLst/>
                <a:latin typeface="Calibri"/>
                <a:ea typeface="Calibri" panose="020F0502020204030204" pitchFamily="34" charset="0"/>
                <a:cs typeface="Calibri"/>
              </a:rPr>
              <a:t>Examples of inappropriate use of restrictive practices include:</a:t>
            </a:r>
            <a:endParaRPr lang="en-AU" sz="1100" dirty="0">
              <a:effectLst/>
              <a:latin typeface="Calibri"/>
              <a:ea typeface="Calibri" panose="020F0502020204030204" pitchFamily="34" charset="0"/>
              <a:cs typeface="Calibri"/>
            </a:endParaRPr>
          </a:p>
          <a:p>
            <a:pPr marL="342900" indent="-342900">
              <a:buFont typeface="Arial" panose="020B0604020202020204" pitchFamily="34" charset="0"/>
              <a:buChar char="•"/>
            </a:pPr>
            <a:r>
              <a:rPr lang="en-AU" dirty="0">
                <a:latin typeface="Calibri"/>
                <a:ea typeface="Times New Roman" panose="02020603050405020304" pitchFamily="18" charset="0"/>
                <a:cs typeface="Calibri"/>
              </a:rPr>
              <a:t>restricting</a:t>
            </a:r>
            <a:r>
              <a:rPr lang="en-AU" sz="1200" dirty="0">
                <a:effectLst/>
                <a:latin typeface="Calibri"/>
                <a:ea typeface="Times New Roman" panose="02020603050405020304" pitchFamily="18" charset="0"/>
                <a:cs typeface="Calibri"/>
              </a:rPr>
              <a:t> a consumer’s movement where this is not in line with their documented care and services plan. For example, depending on what is documented in the consumer’s care plan, this may include: installing bed rails that makes it difficult for a consumer to get out of bed, placing a table or something in front of a consumer to limit their ability to move; locking a consumer’s door so they can’t exit a certain room or their house; use of a bed belt or lap-sash restraint.</a:t>
            </a:r>
            <a:r>
              <a:rPr lang="en-AU" dirty="0">
                <a:latin typeface="Calibri"/>
                <a:ea typeface="Times New Roman" panose="02020603050405020304" pitchFamily="18" charset="0"/>
                <a:cs typeface="Calibri"/>
              </a:rPr>
              <a:t> </a:t>
            </a:r>
            <a:endParaRPr lang="en-AU" dirty="0">
              <a:latin typeface="Times New Roman"/>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dirty="0">
                <a:latin typeface="Calibri"/>
                <a:ea typeface="Times New Roman" panose="02020603050405020304" pitchFamily="18" charset="0"/>
                <a:cs typeface="Calibri"/>
              </a:rPr>
              <a:t>physically</a:t>
            </a:r>
            <a:r>
              <a:rPr lang="en-AU" sz="1200" dirty="0">
                <a:effectLst/>
                <a:latin typeface="Calibri"/>
                <a:ea typeface="Times New Roman" panose="02020603050405020304" pitchFamily="18" charset="0"/>
                <a:cs typeface="Calibri"/>
              </a:rPr>
              <a:t> blocking a consumer’s path, holding onto a consumer </a:t>
            </a:r>
            <a:r>
              <a:rPr lang="en-AU" dirty="0">
                <a:latin typeface="Calibri"/>
                <a:ea typeface="Times New Roman" panose="02020603050405020304" pitchFamily="18" charset="0"/>
                <a:cs typeface="Calibri"/>
              </a:rPr>
              <a:t>preventing</a:t>
            </a:r>
            <a:r>
              <a:rPr lang="en-AU" sz="1200" dirty="0">
                <a:effectLst/>
                <a:latin typeface="Calibri"/>
                <a:ea typeface="Times New Roman" panose="02020603050405020304" pitchFamily="18" charset="0"/>
                <a:cs typeface="Calibri"/>
              </a:rPr>
              <a:t> their movement or holding a consumer down.</a:t>
            </a:r>
            <a:r>
              <a:rPr lang="en-AU" dirty="0">
                <a:latin typeface="Calibri"/>
                <a:ea typeface="Times New Roman" panose="02020603050405020304" pitchFamily="18" charset="0"/>
                <a:cs typeface="Calibri"/>
              </a:rPr>
              <a:t> </a:t>
            </a:r>
            <a:endParaRPr lang="en-AU" sz="1200" dirty="0">
              <a:effectLst/>
              <a:latin typeface="Times New Roman"/>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dirty="0">
                <a:latin typeface="Calibri"/>
                <a:ea typeface="Times New Roman" panose="02020603050405020304" pitchFamily="18" charset="0"/>
                <a:cs typeface="Calibri"/>
              </a:rPr>
              <a:t>removing</a:t>
            </a:r>
            <a:r>
              <a:rPr lang="en-AU" sz="1200" dirty="0">
                <a:effectLst/>
                <a:latin typeface="Calibri"/>
                <a:ea typeface="Times New Roman" panose="02020603050405020304" pitchFamily="18" charset="0"/>
                <a:cs typeface="Calibri"/>
              </a:rPr>
              <a:t> the battery out of consumer’s electric wheelchair or putting mobility aids out of a consumer’s reach, to limit their movement.</a:t>
            </a:r>
            <a:r>
              <a:rPr lang="en-AU" dirty="0">
                <a:latin typeface="Calibri"/>
                <a:ea typeface="Times New Roman" panose="02020603050405020304" pitchFamily="18" charset="0"/>
                <a:cs typeface="Calibri"/>
              </a:rPr>
              <a:t> </a:t>
            </a:r>
            <a:endParaRPr lang="en-AU" sz="1200" dirty="0">
              <a:effectLst/>
              <a:latin typeface="Times New Roman"/>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pPr>
            <a:r>
              <a:rPr lang="en-AU" dirty="0">
                <a:latin typeface="Calibri"/>
                <a:ea typeface="Times New Roman" panose="02020603050405020304" pitchFamily="18" charset="0"/>
                <a:cs typeface="Calibri"/>
              </a:rPr>
              <a:t>any</a:t>
            </a:r>
            <a:r>
              <a:rPr lang="en-AU" sz="1200" dirty="0">
                <a:effectLst/>
                <a:latin typeface="Calibri"/>
                <a:ea typeface="Times New Roman" panose="02020603050405020304" pitchFamily="18" charset="0"/>
                <a:cs typeface="Calibri"/>
              </a:rPr>
              <a:t> drug that is used to control, sedate or restrict the movement or </a:t>
            </a:r>
            <a:r>
              <a:rPr lang="en-AU" dirty="0">
                <a:latin typeface="Calibri"/>
                <a:ea typeface="Times New Roman" panose="02020603050405020304" pitchFamily="18" charset="0"/>
                <a:cs typeface="Calibri"/>
              </a:rPr>
              <a:t>behaviour</a:t>
            </a:r>
            <a:r>
              <a:rPr lang="en-AU" sz="1200" dirty="0">
                <a:effectLst/>
                <a:latin typeface="Calibri"/>
                <a:ea typeface="Times New Roman" panose="02020603050405020304" pitchFamily="18" charset="0"/>
                <a:cs typeface="Calibri"/>
              </a:rPr>
              <a:t> of a consumer instead of for the treatment of a diagnosed health condition (in line with their documented care and services plan).</a:t>
            </a:r>
          </a:p>
          <a:p>
            <a:pPr>
              <a:lnSpc>
                <a:spcPct val="115000"/>
              </a:lnSpc>
              <a:spcAft>
                <a:spcPts val="0"/>
              </a:spcAft>
            </a:pPr>
            <a:r>
              <a:rPr lang="en-AU" sz="1200" b="1" kern="1200" dirty="0">
                <a:solidFill>
                  <a:srgbClr val="FF0000"/>
                </a:solidFill>
                <a:effectLst/>
                <a:latin typeface="Calibri"/>
                <a:ea typeface="Times New Roman" panose="02020603050405020304" pitchFamily="18" charset="0"/>
                <a:cs typeface="Calibri"/>
              </a:rPr>
              <a:t> </a:t>
            </a:r>
            <a:endParaRPr lang="en-AU" sz="1100" dirty="0">
              <a:effectLst/>
              <a:latin typeface="Times New Roman"/>
              <a:ea typeface="Calibri" panose="020F0502020204030204" pitchFamily="34" charset="0"/>
              <a:cs typeface="Calibri"/>
            </a:endParaRPr>
          </a:p>
          <a:p>
            <a:pPr>
              <a:lnSpc>
                <a:spcPct val="115000"/>
              </a:lnSpc>
            </a:pPr>
            <a:r>
              <a:rPr lang="en-AU" sz="1200" dirty="0">
                <a:effectLst/>
                <a:latin typeface="Calibri"/>
                <a:ea typeface="Calibri" panose="020F0502020204030204" pitchFamily="34" charset="0"/>
                <a:cs typeface="Calibri"/>
              </a:rPr>
              <a:t>For home services providers, the </a:t>
            </a:r>
            <a:r>
              <a:rPr lang="en-AU" sz="1200" i="1" dirty="0">
                <a:effectLst/>
                <a:latin typeface="Calibri"/>
                <a:ea typeface="Calibri" panose="020F0502020204030204" pitchFamily="34" charset="0"/>
                <a:cs typeface="Calibri"/>
              </a:rPr>
              <a:t>Quality of Care Principles</a:t>
            </a:r>
            <a:r>
              <a:rPr lang="en-AU" sz="1200" dirty="0">
                <a:effectLst/>
                <a:latin typeface="Calibri"/>
                <a:ea typeface="Calibri" panose="020F0502020204030204" pitchFamily="34" charset="0"/>
                <a:cs typeface="Calibri"/>
              </a:rPr>
              <a:t> set out that the use of a </a:t>
            </a:r>
            <a:r>
              <a:rPr lang="en-AU" sz="1200" b="1" dirty="0">
                <a:effectLst/>
                <a:latin typeface="Calibri"/>
                <a:ea typeface="Calibri" panose="020F0502020204030204" pitchFamily="34" charset="0"/>
                <a:cs typeface="Calibri"/>
              </a:rPr>
              <a:t>restrictive practice is not a reportable incident </a:t>
            </a:r>
            <a:r>
              <a:rPr lang="en-AU" sz="1200" dirty="0">
                <a:effectLst/>
                <a:latin typeface="Calibri"/>
                <a:ea typeface="Calibri" panose="020F0502020204030204" pitchFamily="34" charset="0"/>
                <a:cs typeface="Calibri"/>
              </a:rPr>
              <a:t>where a provider:</a:t>
            </a:r>
          </a:p>
          <a:p>
            <a:pPr marL="228600" indent="-228600">
              <a:lnSpc>
                <a:spcPct val="115000"/>
              </a:lnSpc>
              <a:buAutoNum type="arabicPeriod"/>
            </a:pPr>
            <a:r>
              <a:rPr lang="en-AU" sz="1200" dirty="0">
                <a:effectLst/>
                <a:latin typeface="Calibri"/>
                <a:ea typeface="Calibri" panose="020F0502020204030204" pitchFamily="34" charset="0"/>
                <a:cs typeface="Calibri"/>
              </a:rPr>
              <a:t>uses the restrictive practice in line with the consumer’s documented care and services plan, </a:t>
            </a:r>
          </a:p>
          <a:p>
            <a:pPr marL="228600" indent="-228600">
              <a:lnSpc>
                <a:spcPct val="115000"/>
              </a:lnSpc>
              <a:buAutoNum type="arabicPeriod"/>
            </a:pPr>
            <a:r>
              <a:rPr lang="en-AU" sz="1200" dirty="0">
                <a:effectLst/>
                <a:latin typeface="Calibri"/>
                <a:ea typeface="Calibri" panose="020F0502020204030204" pitchFamily="34" charset="0"/>
                <a:cs typeface="Calibri"/>
              </a:rPr>
              <a:t>uses the restrictive practice in the course of providing aged care in a home or community setting, </a:t>
            </a:r>
            <a:r>
              <a:rPr lang="en-AU" sz="1200" b="1" dirty="0">
                <a:effectLst/>
                <a:latin typeface="Calibri"/>
                <a:ea typeface="Calibri" panose="020F0502020204030204" pitchFamily="34" charset="0"/>
                <a:cs typeface="Calibri"/>
              </a:rPr>
              <a:t>and</a:t>
            </a:r>
            <a:r>
              <a:rPr lang="en-AU" sz="1200" dirty="0">
                <a:effectLst/>
                <a:latin typeface="Calibri"/>
                <a:ea typeface="Calibri" panose="020F0502020204030204" pitchFamily="34" charset="0"/>
                <a:cs typeface="Calibri"/>
              </a:rPr>
              <a:t> </a:t>
            </a:r>
          </a:p>
          <a:p>
            <a:pPr marL="228600" indent="-228600">
              <a:lnSpc>
                <a:spcPct val="115000"/>
              </a:lnSpc>
              <a:buAutoNum type="arabicPeriod"/>
            </a:pPr>
            <a:r>
              <a:rPr lang="en-AU" sz="1200" dirty="0">
                <a:effectLst/>
                <a:latin typeface="Calibri"/>
                <a:ea typeface="Calibri" panose="020F0502020204030204" pitchFamily="34" charset="0"/>
                <a:cs typeface="Calibri"/>
              </a:rPr>
              <a:t>records the use of the restrictive practice as soon as possible following the use.</a:t>
            </a:r>
            <a:r>
              <a:rPr lang="en-AU" dirty="0">
                <a:latin typeface="Calibri"/>
                <a:ea typeface="Calibri" panose="020F0502020204030204" pitchFamily="34" charset="0"/>
                <a:cs typeface="Calibri"/>
              </a:rPr>
              <a:t> </a:t>
            </a:r>
            <a:endParaRPr lang="en-AU" sz="1100" dirty="0">
              <a:effectLst/>
              <a:latin typeface="Calibri"/>
              <a:ea typeface="Calibri" panose="020F0502020204030204" pitchFamily="34" charset="0"/>
              <a:cs typeface="Times New Roman" panose="02020603050405020304" pitchFamily="18" charset="0"/>
            </a:endParaRPr>
          </a:p>
          <a:p>
            <a:pPr>
              <a:lnSpc>
                <a:spcPct val="115000"/>
              </a:lnSpc>
              <a:spcAft>
                <a:spcPts val="0"/>
              </a:spcAft>
            </a:pPr>
            <a:r>
              <a:rPr lang="en-AU" sz="1200" dirty="0">
                <a:effectLst/>
                <a:latin typeface="Calibri"/>
                <a:ea typeface="Calibri" panose="020F0502020204030204" pitchFamily="34" charset="0"/>
                <a:cs typeface="Calibri"/>
              </a:rPr>
              <a:t> </a:t>
            </a:r>
            <a:endParaRPr lang="en-AU" sz="1100" dirty="0">
              <a:effectLst/>
              <a:latin typeface="Calibri"/>
              <a:ea typeface="Calibri" panose="020F0502020204030204" pitchFamily="34" charset="0"/>
              <a:cs typeface="Calibri"/>
            </a:endParaRPr>
          </a:p>
          <a:p>
            <a:pPr>
              <a:lnSpc>
                <a:spcPct val="115000"/>
              </a:lnSpc>
              <a:spcAft>
                <a:spcPts val="1000"/>
              </a:spcAft>
            </a:pPr>
            <a:r>
              <a:rPr lang="en-AU" sz="1200" dirty="0">
                <a:effectLst/>
                <a:latin typeface="Calibri"/>
                <a:ea typeface="Calibri" panose="020F0502020204030204" pitchFamily="34" charset="0"/>
                <a:cs typeface="Calibri"/>
              </a:rPr>
              <a:t>However, use of a restrictive practice in an emergency situation </a:t>
            </a:r>
            <a:r>
              <a:rPr lang="en-AU" sz="1200" b="1" dirty="0">
                <a:effectLst/>
                <a:latin typeface="Calibri"/>
                <a:ea typeface="Calibri" panose="020F0502020204030204" pitchFamily="34" charset="0"/>
                <a:cs typeface="Calibri"/>
              </a:rPr>
              <a:t>will </a:t>
            </a:r>
            <a:r>
              <a:rPr lang="en-AU" sz="1200" dirty="0">
                <a:effectLst/>
                <a:latin typeface="Calibri"/>
                <a:ea typeface="Calibri" panose="020F0502020204030204" pitchFamily="34" charset="0"/>
                <a:cs typeface="Calibri"/>
              </a:rPr>
              <a:t>be a reportable incident in home services, as emergency use will not meet all the requirements including matters that need be detailed in the consumer’s care and services plan prior to its use.</a:t>
            </a:r>
            <a:endParaRPr lang="en-AU" sz="1100" dirty="0">
              <a:effectLst/>
              <a:latin typeface="Calibri"/>
              <a:ea typeface="Calibri" panose="020F0502020204030204" pitchFamily="34" charset="0"/>
              <a:cs typeface="Calibri"/>
            </a:endParaRPr>
          </a:p>
          <a:p>
            <a:pPr>
              <a:lnSpc>
                <a:spcPct val="115000"/>
              </a:lnSpc>
            </a:pPr>
            <a:r>
              <a:rPr lang="en-AU" sz="1200" dirty="0">
                <a:effectLst/>
                <a:latin typeface="Calibri"/>
                <a:ea typeface="Calibri" panose="020F0502020204030204" pitchFamily="34" charset="0"/>
                <a:cs typeface="Calibri"/>
              </a:rPr>
              <a:t>The guidance material has a lot more detail about </a:t>
            </a:r>
            <a:r>
              <a:rPr lang="en-AU" dirty="0">
                <a:latin typeface="Calibri"/>
                <a:ea typeface="Calibri" panose="020F0502020204030204" pitchFamily="34" charset="0"/>
                <a:cs typeface="Calibri"/>
              </a:rPr>
              <a:t>the </a:t>
            </a:r>
            <a:r>
              <a:rPr lang="en-AU" sz="1200" dirty="0">
                <a:effectLst/>
                <a:latin typeface="Calibri"/>
                <a:ea typeface="Calibri" panose="020F0502020204030204" pitchFamily="34" charset="0"/>
                <a:cs typeface="Calibri"/>
              </a:rPr>
              <a:t>requirements for what needs to happen and be documented before the use of the restrictive practice.</a:t>
            </a:r>
            <a:r>
              <a:rPr lang="en-AU" dirty="0">
                <a:latin typeface="Calibri"/>
                <a:ea typeface="Calibri" panose="020F0502020204030204" pitchFamily="34" charset="0"/>
                <a:cs typeface="Calibri"/>
              </a:rPr>
              <a:t> </a:t>
            </a:r>
            <a:endParaRPr lang="en-AU" sz="1100" dirty="0">
              <a:effectLst/>
              <a:latin typeface="Calibri"/>
              <a:ea typeface="Calibri" panose="020F0502020204030204" pitchFamily="34" charset="0"/>
              <a:cs typeface="Times New Roman" panose="02020603050405020304" pitchFamily="18" charset="0"/>
            </a:endParaRPr>
          </a:p>
          <a:p>
            <a:pPr>
              <a:lnSpc>
                <a:spcPct val="115000"/>
              </a:lnSpc>
              <a:spcAft>
                <a:spcPts val="0"/>
              </a:spcAft>
            </a:pPr>
            <a:r>
              <a:rPr lang="en-AU" sz="1200" b="1" kern="1200" dirty="0">
                <a:solidFill>
                  <a:srgbClr val="FF0000"/>
                </a:solidFill>
                <a:effectLst/>
                <a:latin typeface="Calibri"/>
                <a:ea typeface="Times New Roman" panose="02020603050405020304" pitchFamily="18" charset="0"/>
                <a:cs typeface="Calibri"/>
              </a:rPr>
              <a:t> </a:t>
            </a:r>
            <a:endParaRPr lang="en-AU" i="0" dirty="0">
              <a:ea typeface="Calibri"/>
              <a:cs typeface="Calibri"/>
            </a:endParaRPr>
          </a:p>
        </p:txBody>
      </p:sp>
    </p:spTree>
    <p:extLst>
      <p:ext uri="{BB962C8B-B14F-4D97-AF65-F5344CB8AC3E}">
        <p14:creationId xmlns:p14="http://schemas.microsoft.com/office/powerpoint/2010/main" val="4313045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Calibri"/>
                <a:ea typeface="Times New Roman" panose="02020603050405020304" pitchFamily="18" charset="0"/>
                <a:cs typeface="Calibri"/>
              </a:rPr>
              <a:t>Where a consumer goes missing in the course of </a:t>
            </a:r>
            <a:r>
              <a:rPr lang="en-AU" dirty="0">
                <a:latin typeface="Calibri"/>
                <a:ea typeface="Times New Roman" panose="02020603050405020304" pitchFamily="18" charset="0"/>
                <a:cs typeface="Calibri"/>
              </a:rPr>
              <a:t>delivering</a:t>
            </a:r>
            <a:r>
              <a:rPr lang="en-AU" sz="1200" dirty="0">
                <a:effectLst/>
                <a:latin typeface="Calibri"/>
                <a:ea typeface="Times New Roman" panose="02020603050405020304" pitchFamily="18" charset="0"/>
                <a:cs typeface="Calibri"/>
              </a:rPr>
              <a:t> care and services and there are reasonable grounds to report that fact to police, this is a reportable incident</a:t>
            </a:r>
            <a:r>
              <a:rPr lang="en-AU" dirty="0">
                <a:latin typeface="Calibri"/>
                <a:ea typeface="Times New Roman" panose="02020603050405020304" pitchFamily="18" charset="0"/>
                <a:cs typeface="Calibri"/>
              </a:rPr>
              <a:t> under the SIRS</a:t>
            </a:r>
            <a:r>
              <a:rPr lang="en-AU" sz="1200" dirty="0">
                <a:effectLst/>
                <a:latin typeface="Calibri"/>
                <a:ea typeface="Times New Roman" panose="02020603050405020304" pitchFamily="18" charset="0"/>
                <a:cs typeface="Calibri"/>
              </a:rPr>
              <a:t>.</a:t>
            </a:r>
            <a:r>
              <a:rPr lang="en-AU" dirty="0">
                <a:latin typeface="Calibri"/>
                <a:ea typeface="Times New Roman" panose="02020603050405020304" pitchFamily="18" charset="0"/>
                <a:cs typeface="Calibri"/>
              </a:rPr>
              <a:t> </a:t>
            </a:r>
            <a:endParaRPr lang="en-AU" sz="1200" dirty="0">
              <a:effectLst/>
              <a:latin typeface="Times New Roman"/>
              <a:ea typeface="Times New Roman" panose="02020603050405020304" pitchFamily="18" charset="0"/>
            </a:endParaRPr>
          </a:p>
          <a:p>
            <a:pPr>
              <a:spcAft>
                <a:spcPts val="0"/>
              </a:spcAft>
            </a:pPr>
            <a:r>
              <a:rPr lang="en-AU" sz="1200" dirty="0">
                <a:effectLst/>
                <a:latin typeface="Calibri"/>
                <a:ea typeface="Times New Roman" panose="02020603050405020304" pitchFamily="18" charset="0"/>
                <a:cs typeface="Calibri"/>
              </a:rPr>
              <a:t> </a:t>
            </a:r>
          </a:p>
          <a:p>
            <a:pPr>
              <a:spcAft>
                <a:spcPts val="0"/>
              </a:spcAft>
            </a:pPr>
            <a:r>
              <a:rPr lang="en-AU" sz="1200" dirty="0">
                <a:effectLst/>
                <a:latin typeface="Calibri"/>
                <a:ea typeface="Times New Roman" panose="02020603050405020304" pitchFamily="18" charset="0"/>
                <a:cs typeface="Calibri"/>
              </a:rPr>
              <a:t>This definition is intended to capture situations where a provider has the consumer in their physical care immediately prior to their absence. For example:</a:t>
            </a:r>
          </a:p>
          <a:p>
            <a:pPr marL="342900" indent="-342900">
              <a:buFont typeface="Arial" panose="020B0604020202020204" pitchFamily="34" charset="0"/>
              <a:buChar char="•"/>
            </a:pPr>
            <a:r>
              <a:rPr lang="en-AU" sz="1200" dirty="0">
                <a:effectLst/>
                <a:latin typeface="Calibri"/>
                <a:ea typeface="Times New Roman" panose="02020603050405020304" pitchFamily="18" charset="0"/>
                <a:cs typeface="Calibri"/>
              </a:rPr>
              <a:t>a staff member has taken a consumer to the shops, and the consumer has gone missing during the outing</a:t>
            </a:r>
            <a:r>
              <a:rPr lang="en-AU" dirty="0">
                <a:latin typeface="Calibri"/>
                <a:ea typeface="Times New Roman" panose="02020603050405020304" pitchFamily="18" charset="0"/>
                <a:cs typeface="Calibri"/>
              </a:rPr>
              <a:t> </a:t>
            </a:r>
            <a:endParaRPr lang="en-AU" sz="1200" dirty="0">
              <a:effectLst/>
              <a:latin typeface="Times New Roman"/>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1200" dirty="0">
                <a:effectLst/>
                <a:latin typeface="Calibri"/>
                <a:ea typeface="Times New Roman" panose="02020603050405020304" pitchFamily="18" charset="0"/>
                <a:cs typeface="Calibri"/>
              </a:rPr>
              <a:t>a consumer goes missing while in overnight respite, receiving care at a day therapy cen</a:t>
            </a:r>
            <a:r>
              <a:rPr lang="en-AU" sz="1200" u="none" dirty="0">
                <a:effectLst/>
                <a:latin typeface="Calibri"/>
                <a:ea typeface="Times New Roman" panose="02020603050405020304" pitchFamily="18" charset="0"/>
                <a:cs typeface="Calibri"/>
              </a:rPr>
              <a:t>t</a:t>
            </a:r>
            <a:r>
              <a:rPr lang="en-AU" sz="1200" u="none" strike="noStrike" dirty="0">
                <a:effectLst/>
                <a:latin typeface="Calibri"/>
                <a:ea typeface="Times New Roman" panose="02020603050405020304" pitchFamily="18" charset="0"/>
                <a:cs typeface="Calibri"/>
              </a:rPr>
              <a:t>re</a:t>
            </a:r>
            <a:r>
              <a:rPr lang="en-AU" sz="1200" dirty="0">
                <a:effectLst/>
                <a:latin typeface="Calibri"/>
                <a:ea typeface="Times New Roman" panose="02020603050405020304" pitchFamily="18" charset="0"/>
                <a:cs typeface="Calibri"/>
              </a:rPr>
              <a:t>, receiving transport services or on a scheduled outing with the provider</a:t>
            </a:r>
            <a:r>
              <a:rPr lang="en-AU" dirty="0">
                <a:latin typeface="Calibri"/>
                <a:ea typeface="Times New Roman" panose="02020603050405020304" pitchFamily="18" charset="0"/>
                <a:cs typeface="Calibri"/>
              </a:rPr>
              <a:t> </a:t>
            </a:r>
            <a:endParaRPr lang="en-AU" sz="1200" dirty="0">
              <a:effectLst/>
              <a:latin typeface="Times New Roman"/>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pPr>
            <a:r>
              <a:rPr lang="en-AU" sz="1200" dirty="0">
                <a:effectLst/>
                <a:latin typeface="Calibri"/>
                <a:ea typeface="Times New Roman" panose="02020603050405020304" pitchFamily="18" charset="0"/>
                <a:cs typeface="Calibri"/>
              </a:rPr>
              <a:t>a consumer goes missing while a staff member is delivering care and services in the consumer’s home, and there is </a:t>
            </a:r>
            <a:r>
              <a:rPr lang="en-AU" dirty="0">
                <a:latin typeface="Calibri"/>
                <a:ea typeface="Times New Roman" panose="02020603050405020304" pitchFamily="18" charset="0"/>
                <a:cs typeface="Calibri"/>
              </a:rPr>
              <a:t>reason</a:t>
            </a:r>
            <a:r>
              <a:rPr lang="en-AU" sz="1200" dirty="0">
                <a:effectLst/>
                <a:latin typeface="Calibri"/>
                <a:ea typeface="Times New Roman" panose="02020603050405020304" pitchFamily="18" charset="0"/>
                <a:cs typeface="Calibri"/>
              </a:rPr>
              <a:t> for concern (e.g. the consumer could be harmed if they were wandering alone) and</a:t>
            </a:r>
          </a:p>
          <a:p>
            <a:pPr marL="342900" indent="-342900">
              <a:buFont typeface="Arial" panose="020B0604020202020204" pitchFamily="34" charset="0"/>
              <a:buChar char="•"/>
            </a:pPr>
            <a:r>
              <a:rPr lang="en-AU" dirty="0">
                <a:latin typeface="Calibri"/>
                <a:ea typeface="Times New Roman" panose="02020603050405020304" pitchFamily="18" charset="0"/>
                <a:cs typeface="Calibri"/>
              </a:rPr>
              <a:t>any time</a:t>
            </a:r>
            <a:r>
              <a:rPr lang="en-AU" sz="1200" dirty="0">
                <a:effectLst/>
                <a:latin typeface="Calibri"/>
                <a:ea typeface="Times New Roman" panose="02020603050405020304" pitchFamily="18" charset="0"/>
                <a:cs typeface="Calibri"/>
              </a:rPr>
              <a:t> a consumer goes missing in the course of delivering care and services</a:t>
            </a:r>
            <a:r>
              <a:rPr lang="en-AU" sz="1200" strike="sngStrike" dirty="0">
                <a:effectLst/>
                <a:latin typeface="Calibri"/>
                <a:ea typeface="Times New Roman" panose="02020603050405020304" pitchFamily="18" charset="0"/>
                <a:cs typeface="Calibri"/>
              </a:rPr>
              <a:t>,</a:t>
            </a:r>
            <a:r>
              <a:rPr lang="en-AU" sz="1200" dirty="0">
                <a:effectLst/>
                <a:latin typeface="Calibri"/>
                <a:ea typeface="Times New Roman" panose="02020603050405020304" pitchFamily="18" charset="0"/>
                <a:cs typeface="Calibri"/>
              </a:rPr>
              <a:t> and there are reasonable grounds to contact the police.</a:t>
            </a:r>
            <a:endParaRPr lang="en-AU" sz="1200" dirty="0">
              <a:effectLst/>
              <a:latin typeface="Times New Roman"/>
              <a:ea typeface="Times New Roman" panose="02020603050405020304" pitchFamily="18" charset="0"/>
              <a:cs typeface="Times New Roman" panose="02020603050405020304" pitchFamily="18" charset="0"/>
            </a:endParaRPr>
          </a:p>
          <a:p>
            <a:pPr marL="228600">
              <a:spcAft>
                <a:spcPts val="0"/>
              </a:spcAft>
            </a:pPr>
            <a:r>
              <a:rPr lang="en-AU" sz="1200" dirty="0">
                <a:effectLst/>
                <a:latin typeface="Calibri"/>
                <a:ea typeface="Times New Roman" panose="02020603050405020304" pitchFamily="18" charset="0"/>
                <a:cs typeface="Calibri"/>
              </a:rPr>
              <a:t> </a:t>
            </a:r>
          </a:p>
          <a:p>
            <a:r>
              <a:rPr lang="en-AU" sz="1200" dirty="0">
                <a:effectLst/>
                <a:latin typeface="Calibri"/>
                <a:ea typeface="Times New Roman" panose="02020603050405020304" pitchFamily="18" charset="0"/>
                <a:cs typeface="Calibri"/>
              </a:rPr>
              <a:t>This </a:t>
            </a:r>
            <a:r>
              <a:rPr lang="en-AU" sz="1200" u="none" dirty="0">
                <a:effectLst/>
                <a:latin typeface="Calibri"/>
                <a:ea typeface="Times New Roman" panose="02020603050405020304" pitchFamily="18" charset="0"/>
                <a:cs typeface="Calibri"/>
              </a:rPr>
              <a:t>definition </a:t>
            </a:r>
            <a:r>
              <a:rPr lang="en-AU" sz="1200" u="none" strike="noStrike" dirty="0">
                <a:effectLst/>
                <a:latin typeface="Calibri"/>
                <a:ea typeface="Times New Roman" panose="02020603050405020304" pitchFamily="18" charset="0"/>
                <a:cs typeface="Calibri"/>
              </a:rPr>
              <a:t>does not </a:t>
            </a:r>
            <a:r>
              <a:rPr lang="en-AU" sz="1200" dirty="0">
                <a:effectLst/>
                <a:latin typeface="Calibri"/>
                <a:ea typeface="Times New Roman" panose="02020603050405020304" pitchFamily="18" charset="0"/>
                <a:cs typeface="Calibri"/>
              </a:rPr>
              <a:t>require you to notify the Commission of incidents where a staff member arrives for a scheduled visit and the consumer is not present or where a consumer leaves their home while, for example, home maintenance services are being provided (and there are no reasonable grounds to contact the police).</a:t>
            </a:r>
            <a:r>
              <a:rPr lang="en-AU" dirty="0">
                <a:latin typeface="Calibri"/>
                <a:ea typeface="Times New Roman" panose="02020603050405020304" pitchFamily="18" charset="0"/>
                <a:cs typeface="Calibri"/>
              </a:rPr>
              <a:t> </a:t>
            </a:r>
            <a:endParaRPr lang="en-AU" sz="1200" dirty="0">
              <a:effectLst/>
              <a:latin typeface="Times New Roman"/>
              <a:ea typeface="Times New Roman" panose="02020603050405020304" pitchFamily="18" charset="0"/>
            </a:endParaRPr>
          </a:p>
          <a:p>
            <a:pPr>
              <a:spcAft>
                <a:spcPts val="0"/>
              </a:spcAft>
            </a:pPr>
            <a:r>
              <a:rPr lang="en-AU" sz="1200" dirty="0">
                <a:effectLst/>
                <a:latin typeface="Calibri"/>
                <a:ea typeface="Times New Roman" panose="02020603050405020304" pitchFamily="18" charset="0"/>
                <a:cs typeface="Calibri"/>
              </a:rPr>
              <a:t> </a:t>
            </a:r>
          </a:p>
          <a:p>
            <a:pPr>
              <a:spcAft>
                <a:spcPts val="0"/>
              </a:spcAft>
            </a:pPr>
            <a:r>
              <a:rPr lang="en-AU" sz="1200" dirty="0">
                <a:effectLst/>
                <a:latin typeface="Calibri"/>
                <a:ea typeface="Times New Roman" panose="02020603050405020304" pitchFamily="18" charset="0"/>
                <a:cs typeface="Calibri"/>
              </a:rPr>
              <a:t>However, if a consumer is not present when service delivery has been scheduled and there is reason for concern (or no reasonable explanation for their absence), staff members would be responsible for alerting the provider to the consumer’s unexpected absence, and the provider would be expected to follow this up (as per existing procedures agreed with each consumer). All unexpected absences of a home services consumer should be recorded in your IMS and the consumer’s care plan so that consumer behaviours (including wandering patterns in community settings) can be understood and appropriately managed</a:t>
            </a:r>
            <a:r>
              <a:rPr lang="en-AU" sz="1200" dirty="0">
                <a:effectLst/>
                <a:latin typeface="Times New Roman"/>
                <a:ea typeface="Times New Roman" panose="02020603050405020304" pitchFamily="18" charset="0"/>
                <a:cs typeface="Times New Roman"/>
              </a:rPr>
              <a:t>.</a:t>
            </a:r>
          </a:p>
          <a:p>
            <a:pPr>
              <a:spcAft>
                <a:spcPts val="0"/>
              </a:spcAft>
            </a:pPr>
            <a:r>
              <a:rPr lang="en-AU" sz="1200" dirty="0">
                <a:effectLst/>
                <a:latin typeface="Calibri"/>
                <a:ea typeface="Times New Roman" panose="02020603050405020304" pitchFamily="18" charset="0"/>
                <a:cs typeface="Calibri"/>
              </a:rPr>
              <a:t> </a:t>
            </a:r>
          </a:p>
          <a:p>
            <a:r>
              <a:rPr lang="en-AU" dirty="0">
                <a:latin typeface="Calibri"/>
                <a:ea typeface="Times New Roman" panose="02020603050405020304" pitchFamily="18" charset="0"/>
                <a:cs typeface="Calibri"/>
              </a:rPr>
              <a:t>You are expected to</a:t>
            </a:r>
            <a:r>
              <a:rPr lang="en-AU" sz="1200" dirty="0">
                <a:effectLst/>
                <a:latin typeface="Calibri"/>
                <a:ea typeface="Times New Roman" panose="02020603050405020304" pitchFamily="18" charset="0"/>
                <a:cs typeface="Calibri"/>
              </a:rPr>
              <a:t> report a missing consumer to the police within a reasonable timeframe, so an appropriate response and actions can be taken to locate the consumer.</a:t>
            </a:r>
          </a:p>
          <a:p>
            <a:endParaRPr lang="en-AU" dirty="0">
              <a:latin typeface="Calibri"/>
              <a:ea typeface="Times New Roman" panose="02020603050405020304" pitchFamily="18" charset="0"/>
              <a:cs typeface="Calibri"/>
            </a:endParaRPr>
          </a:p>
          <a:p>
            <a:pPr>
              <a:spcAft>
                <a:spcPts val="0"/>
              </a:spcAft>
            </a:pPr>
            <a:r>
              <a:rPr lang="en-AU" sz="1200" dirty="0">
                <a:effectLst/>
                <a:latin typeface="Calibri"/>
                <a:ea typeface="Times New Roman" panose="02020603050405020304" pitchFamily="18" charset="0"/>
                <a:cs typeface="Calibri"/>
              </a:rPr>
              <a:t>All reportable </a:t>
            </a:r>
            <a:r>
              <a:rPr lang="en-AU" dirty="0">
                <a:latin typeface="Calibri"/>
                <a:ea typeface="Times New Roman" panose="02020603050405020304" pitchFamily="18" charset="0"/>
                <a:cs typeface="Calibri"/>
              </a:rPr>
              <a:t>incidents</a:t>
            </a:r>
            <a:r>
              <a:rPr lang="en-AU" sz="1200" dirty="0">
                <a:effectLst/>
                <a:latin typeface="Calibri"/>
                <a:ea typeface="Times New Roman" panose="02020603050405020304" pitchFamily="18" charset="0"/>
                <a:cs typeface="Calibri"/>
              </a:rPr>
              <a:t> of missing consumers are Priority 1 reportable incidents for the purposes of notifying the Commission.</a:t>
            </a:r>
          </a:p>
          <a:p>
            <a:pPr>
              <a:spcAft>
                <a:spcPts val="0"/>
              </a:spcAft>
            </a:pPr>
            <a:r>
              <a:rPr lang="en-AU" sz="1200" dirty="0">
                <a:effectLst/>
                <a:latin typeface="Calibri"/>
                <a:ea typeface="Times New Roman" panose="02020603050405020304" pitchFamily="18" charset="0"/>
                <a:cs typeface="Calibri"/>
              </a:rPr>
              <a:t> </a:t>
            </a:r>
          </a:p>
          <a:p>
            <a:r>
              <a:rPr lang="en-AU" sz="1200" dirty="0">
                <a:effectLst/>
                <a:latin typeface="Calibri"/>
                <a:ea typeface="Times New Roman" panose="02020603050405020304" pitchFamily="18" charset="0"/>
                <a:cs typeface="Calibri"/>
              </a:rPr>
              <a:t>Also note that this incident type is referred to an ‘unexplained absence’ in the My Aged Care Provider Portal.</a:t>
            </a:r>
            <a:r>
              <a:rPr lang="en-AU" dirty="0">
                <a:latin typeface="Calibri"/>
                <a:ea typeface="Times New Roman" panose="02020603050405020304" pitchFamily="18" charset="0"/>
                <a:cs typeface="Calibri"/>
              </a:rPr>
              <a:t> </a:t>
            </a:r>
            <a:endParaRPr lang="en-AU" sz="1200" dirty="0">
              <a:effectLst/>
              <a:latin typeface="Times New Roman"/>
              <a:ea typeface="Times New Roman" panose="02020603050405020304" pitchFamily="18" charset="0"/>
            </a:endParaRPr>
          </a:p>
          <a:p>
            <a:pPr>
              <a:spcAft>
                <a:spcPts val="0"/>
              </a:spcAft>
            </a:pPr>
            <a:endParaRPr lang="en-AU" sz="1200" dirty="0">
              <a:effectLst/>
              <a:latin typeface="Calibri"/>
              <a:ea typeface="Times New Roman" panose="02020603050405020304" pitchFamily="18" charset="0"/>
              <a:cs typeface="Calibri"/>
            </a:endParaRPr>
          </a:p>
        </p:txBody>
      </p:sp>
    </p:spTree>
    <p:extLst>
      <p:ext uri="{BB962C8B-B14F-4D97-AF65-F5344CB8AC3E}">
        <p14:creationId xmlns:p14="http://schemas.microsoft.com/office/powerpoint/2010/main" val="14644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AU" dirty="0"/>
              <a:t>If you are unsure whether </a:t>
            </a:r>
            <a:r>
              <a:rPr lang="en-AU" u="none" strike="noStrike" dirty="0"/>
              <a:t>an</a:t>
            </a:r>
            <a:r>
              <a:rPr lang="en-AU" dirty="0"/>
              <a:t> incident is reportable, you can use the Commission’s decision support tool to help you make a decision. It is your responsibility to make your own assessment about the reporting of an incident and to be aware of your legislative requirements. </a:t>
            </a:r>
            <a:endParaRPr lang="en-AU" dirty="0">
              <a:cs typeface="Calibri"/>
            </a:endParaRPr>
          </a:p>
          <a:p>
            <a:endParaRPr lang="en-AU" dirty="0"/>
          </a:p>
          <a:p>
            <a:pPr defTabSz="914305">
              <a:defRPr/>
            </a:pPr>
            <a:r>
              <a:rPr lang="en-AU" b="1" dirty="0"/>
              <a:t>Tool </a:t>
            </a:r>
            <a:r>
              <a:rPr lang="en-AU" b="0" dirty="0"/>
              <a:t>- </a:t>
            </a:r>
            <a:r>
              <a:rPr lang="en-AU" b="0" dirty="0">
                <a:hlinkClick r:id="rId3"/>
              </a:rPr>
              <a:t>https://www.agedcarequality.gov.au/sirs/decision-support-tool</a:t>
            </a:r>
            <a:r>
              <a:rPr lang="en-AU" dirty="0"/>
              <a:t> </a:t>
            </a:r>
            <a:endParaRPr lang="en-AU" b="0" dirty="0">
              <a:cs typeface="Calibri"/>
            </a:endParaRPr>
          </a:p>
          <a:p>
            <a:pPr defTabSz="914305">
              <a:defRPr/>
            </a:pPr>
            <a:endParaRPr lang="en-AU" b="1" dirty="0"/>
          </a:p>
          <a:p>
            <a:pPr defTabSz="914305">
              <a:defRPr/>
            </a:pPr>
            <a:endParaRPr lang="en-AU" b="1" dirty="0"/>
          </a:p>
          <a:p>
            <a:endParaRPr lang="en-AU" dirty="0"/>
          </a:p>
        </p:txBody>
      </p:sp>
      <p:sp>
        <p:nvSpPr>
          <p:cNvPr id="4" name="Slide Number Placeholder 3"/>
          <p:cNvSpPr>
            <a:spLocks noGrp="1"/>
          </p:cNvSpPr>
          <p:nvPr>
            <p:ph type="sldNum" sz="quarter" idx="5"/>
          </p:nvPr>
        </p:nvSpPr>
        <p:spPr/>
        <p:txBody>
          <a:bodyPr/>
          <a:lstStyle/>
          <a:p>
            <a:fld id="{485676A5-1DC8-4201-97D2-09D6F1539183}" type="slidenum">
              <a:rPr lang="en-AU" smtClean="0"/>
              <a:t>31</a:t>
            </a:fld>
            <a:endParaRPr lang="en-AU"/>
          </a:p>
        </p:txBody>
      </p:sp>
    </p:spTree>
    <p:extLst>
      <p:ext uri="{BB962C8B-B14F-4D97-AF65-F5344CB8AC3E}">
        <p14:creationId xmlns:p14="http://schemas.microsoft.com/office/powerpoint/2010/main" val="277802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dirty="0">
              <a:cs typeface="Calibri"/>
            </a:endParaRPr>
          </a:p>
        </p:txBody>
      </p:sp>
    </p:spTree>
    <p:extLst>
      <p:ext uri="{BB962C8B-B14F-4D97-AF65-F5344CB8AC3E}">
        <p14:creationId xmlns:p14="http://schemas.microsoft.com/office/powerpoint/2010/main" val="3488455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Another useful resource is the reportable incidents workflow, which is accessible via the Commission’s website. </a:t>
            </a:r>
          </a:p>
          <a:p>
            <a:r>
              <a:rPr lang="en-AU" dirty="0"/>
              <a:t>Link: </a:t>
            </a:r>
            <a:r>
              <a:rPr lang="en-AU" dirty="0">
                <a:hlinkClick r:id="rId3"/>
              </a:rPr>
              <a:t>https://www.agedcarequality.gov.au/sites/default/files/media/acr_shs_039_reportable_incidents_workflow_0.pdf</a:t>
            </a:r>
            <a:r>
              <a:rPr lang="en-AU" dirty="0"/>
              <a:t> </a:t>
            </a:r>
            <a:endParaRPr lang="en-AU" dirty="0">
              <a:cs typeface="Calibri"/>
            </a:endParaRPr>
          </a:p>
          <a:p>
            <a:endParaRPr lang="en-AU" dirty="0"/>
          </a:p>
          <a:p>
            <a:endParaRPr lang="en-AU" dirty="0"/>
          </a:p>
          <a:p>
            <a:pPr defTabSz="914305">
              <a:defRPr/>
            </a:pPr>
            <a:endParaRPr lang="en-AU" b="1" dirty="0"/>
          </a:p>
          <a:p>
            <a:pPr defTabSz="914305">
              <a:defRPr/>
            </a:pPr>
            <a:endParaRPr lang="en-AU" b="1" dirty="0"/>
          </a:p>
          <a:p>
            <a:pPr defTabSz="914305">
              <a:defRPr/>
            </a:pPr>
            <a:endParaRPr lang="en-AU" b="1" dirty="0"/>
          </a:p>
          <a:p>
            <a:endParaRPr lang="en-AU" dirty="0"/>
          </a:p>
        </p:txBody>
      </p:sp>
      <p:sp>
        <p:nvSpPr>
          <p:cNvPr id="4" name="Slide Number Placeholder 3"/>
          <p:cNvSpPr>
            <a:spLocks noGrp="1"/>
          </p:cNvSpPr>
          <p:nvPr>
            <p:ph type="sldNum" sz="quarter" idx="5"/>
          </p:nvPr>
        </p:nvSpPr>
        <p:spPr/>
        <p:txBody>
          <a:bodyPr/>
          <a:lstStyle/>
          <a:p>
            <a:fld id="{485676A5-1DC8-4201-97D2-09D6F1539183}" type="slidenum">
              <a:rPr lang="en-AU" smtClean="0"/>
              <a:t>32</a:t>
            </a:fld>
            <a:endParaRPr lang="en-AU"/>
          </a:p>
        </p:txBody>
      </p:sp>
    </p:spTree>
    <p:extLst>
      <p:ext uri="{BB962C8B-B14F-4D97-AF65-F5344CB8AC3E}">
        <p14:creationId xmlns:p14="http://schemas.microsoft.com/office/powerpoint/2010/main" val="4217293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b="1" dirty="0"/>
              <a:t>Reporting serious incidents: Practical tips for providers when making a notification</a:t>
            </a:r>
            <a:r>
              <a:rPr lang="en-AU" dirty="0"/>
              <a:t>, can be found on the Commission’s website: </a:t>
            </a:r>
            <a:r>
              <a:rPr lang="en-AU" b="1" dirty="0"/>
              <a:t>https://www.agedcarequality.gov.au/sites/default/files/media/sirs-reporting-practical-tips-for-providers-making-notification.pdf </a:t>
            </a:r>
            <a:endParaRPr lang="en-AU" b="1" dirty="0">
              <a:cs typeface="Calibri"/>
            </a:endParaRPr>
          </a:p>
          <a:p>
            <a:endParaRPr lang="en-AU" u="none" dirty="0"/>
          </a:p>
          <a:p>
            <a:r>
              <a:rPr lang="en-AU" u="none" dirty="0"/>
              <a:t>This resource </a:t>
            </a:r>
            <a:r>
              <a:rPr lang="en-AU" u="none" strike="noStrike" dirty="0"/>
              <a:t>helps</a:t>
            </a:r>
            <a:r>
              <a:rPr lang="en-AU" u="none" dirty="0"/>
              <a:t> providers to take into consideration the key elements when making a SIRS notification.</a:t>
            </a:r>
            <a:endParaRPr lang="en-AU" dirty="0"/>
          </a:p>
        </p:txBody>
      </p:sp>
    </p:spTree>
    <p:extLst>
      <p:ext uri="{BB962C8B-B14F-4D97-AF65-F5344CB8AC3E}">
        <p14:creationId xmlns:p14="http://schemas.microsoft.com/office/powerpoint/2010/main" val="546939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a:endParaRPr>
          </a:p>
          <a:p>
            <a:r>
              <a:rPr lang="en-AU" dirty="0"/>
              <a:t> </a:t>
            </a:r>
            <a:endParaRPr lang="en-AU" dirty="0">
              <a:cs typeface="Calibri"/>
            </a:endParaRPr>
          </a:p>
          <a:p>
            <a:pPr marL="177742" indent="-177742">
              <a:buFontTx/>
              <a:buChar char="-"/>
            </a:pPr>
            <a:endParaRPr lang="en-AU" dirty="0"/>
          </a:p>
        </p:txBody>
      </p:sp>
    </p:spTree>
    <p:extLst>
      <p:ext uri="{BB962C8B-B14F-4D97-AF65-F5344CB8AC3E}">
        <p14:creationId xmlns:p14="http://schemas.microsoft.com/office/powerpoint/2010/main" val="1870910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742" indent="-177742">
              <a:buFontTx/>
              <a:buChar char="-"/>
            </a:pPr>
            <a:endParaRPr lang="en-AU" dirty="0"/>
          </a:p>
        </p:txBody>
      </p:sp>
    </p:spTree>
    <p:extLst>
      <p:ext uri="{BB962C8B-B14F-4D97-AF65-F5344CB8AC3E}">
        <p14:creationId xmlns:p14="http://schemas.microsoft.com/office/powerpoint/2010/main" val="4010336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473638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Always provide sufficient detail in response to the questions when completing a notice. </a:t>
            </a:r>
            <a:r>
              <a:rPr lang="en-AU" b="1" dirty="0"/>
              <a:t>No answer should be recorded as ‘not applicable’. </a:t>
            </a:r>
            <a:endParaRPr lang="en-AU" b="1" dirty="0">
              <a:cs typeface="Calibri"/>
            </a:endParaRPr>
          </a:p>
          <a:p>
            <a:pPr defTabSz="947958">
              <a:defRPr/>
            </a:pPr>
            <a:endParaRPr lang="en-AU" b="1" dirty="0"/>
          </a:p>
          <a:p>
            <a:pPr>
              <a:defRPr/>
            </a:pPr>
            <a:endParaRPr lang="en-AU" dirty="0"/>
          </a:p>
          <a:p>
            <a:endParaRPr lang="en-AU" dirty="0"/>
          </a:p>
        </p:txBody>
      </p:sp>
    </p:spTree>
    <p:extLst>
      <p:ext uri="{BB962C8B-B14F-4D97-AF65-F5344CB8AC3E}">
        <p14:creationId xmlns:p14="http://schemas.microsoft.com/office/powerpoint/2010/main" val="14870908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it comes to the SIRS and SIRS notifications, the central role of the Commission is to quickly understand whether consumers are at immediate risk and consider what actions the Commission might take to better understand or mitigate that risk. The Commission does this by:</a:t>
            </a:r>
          </a:p>
          <a:p>
            <a:endParaRPr lang="en-AU" dirty="0"/>
          </a:p>
          <a:p>
            <a:pPr lvl="0"/>
            <a:r>
              <a:rPr lang="en-AU" b="1" dirty="0"/>
              <a:t>Holistically consider SIRS notifications</a:t>
            </a:r>
            <a:r>
              <a:rPr lang="en-AU" dirty="0"/>
              <a:t>. The Commission focus is on understanding:</a:t>
            </a:r>
            <a:endParaRPr lang="en-AU" dirty="0">
              <a:cs typeface="Calibri"/>
            </a:endParaRPr>
          </a:p>
          <a:p>
            <a:pPr marL="170815" indent="-170815">
              <a:buFont typeface="Arial" panose="020B0604020202020204" pitchFamily="34" charset="0"/>
              <a:buChar char="•"/>
            </a:pPr>
            <a:r>
              <a:rPr lang="en-AU" dirty="0"/>
              <a:t>the incident </a:t>
            </a:r>
            <a:endParaRPr lang="en-AU" dirty="0">
              <a:cs typeface="Calibri"/>
            </a:endParaRPr>
          </a:p>
          <a:p>
            <a:pPr marL="170815" indent="-170815">
              <a:buFont typeface="Arial" panose="020B0604020202020204" pitchFamily="34" charset="0"/>
              <a:buChar char="•"/>
            </a:pPr>
            <a:r>
              <a:rPr lang="en-AU" dirty="0"/>
              <a:t>the risk to the consumer and to other consumers </a:t>
            </a:r>
            <a:endParaRPr lang="en-AU" dirty="0">
              <a:cs typeface="Calibri"/>
            </a:endParaRPr>
          </a:p>
          <a:p>
            <a:pPr marL="170815" indent="-170815">
              <a:buFont typeface="Arial" panose="020B0604020202020204" pitchFamily="34" charset="0"/>
              <a:buChar char="•"/>
            </a:pPr>
            <a:r>
              <a:rPr lang="en-AU" dirty="0"/>
              <a:t>the adequacy of the steps taken by the provider to understand the risk and to mitigate the risk (both immediately and in a sustained way)</a:t>
            </a:r>
            <a:endParaRPr lang="en-AU" dirty="0">
              <a:cs typeface="Calibri"/>
            </a:endParaRPr>
          </a:p>
          <a:p>
            <a:pPr marL="170815" indent="-170815">
              <a:buFont typeface="Arial" panose="020B0604020202020204" pitchFamily="34" charset="0"/>
              <a:buChar char="•"/>
            </a:pPr>
            <a:r>
              <a:rPr lang="en-AU" dirty="0"/>
              <a:t>any other factors that may influence the Commission’s confidence in the provider to manage the risk and reduce the risk of reoccurrence. </a:t>
            </a:r>
            <a:endParaRPr lang="en-AU" dirty="0">
              <a:cs typeface="Calibri"/>
            </a:endParaRPr>
          </a:p>
          <a:p>
            <a:r>
              <a:rPr lang="en-AU" dirty="0"/>
              <a:t> </a:t>
            </a:r>
            <a:endParaRPr lang="en-AU" dirty="0">
              <a:cs typeface="Calibri"/>
            </a:endParaRPr>
          </a:p>
          <a:p>
            <a:r>
              <a:rPr lang="en-AU" b="1" dirty="0"/>
              <a:t>Apply ongoing risk assessment and management - </a:t>
            </a:r>
            <a:r>
              <a:rPr lang="en-AU" dirty="0"/>
              <a:t>From the moment the Commission receives a notification, the Commission will assess risk, with a focus on understanding the risks to, and impacts on, consumers. </a:t>
            </a:r>
            <a:endParaRPr lang="en-AU" dirty="0">
              <a:cs typeface="Calibri"/>
            </a:endParaRPr>
          </a:p>
          <a:p>
            <a:r>
              <a:rPr lang="en-AU" dirty="0"/>
              <a:t> </a:t>
            </a:r>
            <a:endParaRPr lang="en-AU" dirty="0">
              <a:cs typeface="Calibri"/>
            </a:endParaRPr>
          </a:p>
          <a:p>
            <a:pPr lvl="0"/>
            <a:r>
              <a:rPr lang="en-AU" b="1" dirty="0"/>
              <a:t>Use a range of actions and tools - </a:t>
            </a:r>
            <a:r>
              <a:rPr lang="en-AU" dirty="0"/>
              <a:t>The Commission has access to a suite of tools to effectively regulate, assimilate and analyse information, understand sources of risk, and to draw conclusions about the likelihood of events and consequences.  </a:t>
            </a:r>
            <a:endParaRPr lang="en-AU" dirty="0">
              <a:cs typeface="Calibri"/>
            </a:endParaRPr>
          </a:p>
          <a:p>
            <a:endParaRPr lang="en-AU" b="1" dirty="0"/>
          </a:p>
          <a:p>
            <a:r>
              <a:rPr lang="en-AU" b="1" dirty="0"/>
              <a:t>Engaging with providers - </a:t>
            </a:r>
            <a:r>
              <a:rPr lang="en-AU" dirty="0"/>
              <a:t>The matters on which the Commission will engage with providers (and the outcomes sought) will differ from case to case. But the Commission’s engagement with providers will be purposeful, respectful, timely and clear.</a:t>
            </a:r>
            <a:r>
              <a:rPr lang="en-AU" b="1" dirty="0"/>
              <a:t> </a:t>
            </a:r>
            <a:endParaRPr lang="en-AU" b="1" dirty="0">
              <a:cs typeface="Calibri"/>
            </a:endParaRPr>
          </a:p>
          <a:p>
            <a:endParaRPr lang="en-AU" b="1" dirty="0"/>
          </a:p>
        </p:txBody>
      </p:sp>
      <p:sp>
        <p:nvSpPr>
          <p:cNvPr id="4" name="Slide Number Placeholder 3"/>
          <p:cNvSpPr>
            <a:spLocks noGrp="1"/>
          </p:cNvSpPr>
          <p:nvPr>
            <p:ph type="sldNum" sz="quarter" idx="5"/>
          </p:nvPr>
        </p:nvSpPr>
        <p:spPr/>
        <p:txBody>
          <a:bodyPr/>
          <a:lstStyle/>
          <a:p>
            <a:fld id="{485676A5-1DC8-4201-97D2-09D6F1539183}" type="slidenum">
              <a:rPr lang="en-AU" smtClean="0"/>
              <a:t>38</a:t>
            </a:fld>
            <a:endParaRPr lang="en-AU"/>
          </a:p>
        </p:txBody>
      </p:sp>
    </p:spTree>
    <p:extLst>
      <p:ext uri="{BB962C8B-B14F-4D97-AF65-F5344CB8AC3E}">
        <p14:creationId xmlns:p14="http://schemas.microsoft.com/office/powerpoint/2010/main" val="3467739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58">
              <a:defRPr/>
            </a:pPr>
            <a:endParaRPr lang="en-AU" dirty="0"/>
          </a:p>
          <a:p>
            <a:endParaRPr lang="en-AU" dirty="0">
              <a:cs typeface="Calibri"/>
            </a:endParaRPr>
          </a:p>
        </p:txBody>
      </p:sp>
    </p:spTree>
    <p:extLst>
      <p:ext uri="{BB962C8B-B14F-4D97-AF65-F5344CB8AC3E}">
        <p14:creationId xmlns:p14="http://schemas.microsoft.com/office/powerpoint/2010/main" val="1305817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3715" indent="-513715" fontAlgn="base">
              <a:buFont typeface="+mj-lt"/>
              <a:buAutoNum type="arabicPeriod"/>
            </a:pPr>
            <a:r>
              <a:rPr lang="en-AU" dirty="0">
                <a:solidFill>
                  <a:srgbClr val="00080C"/>
                </a:solidFill>
                <a:latin typeface="+mn-lt"/>
              </a:rPr>
              <a:t>You must be familiar </a:t>
            </a:r>
            <a:r>
              <a:rPr lang="en-AU" u="sng" dirty="0">
                <a:solidFill>
                  <a:srgbClr val="00080C"/>
                </a:solidFill>
                <a:latin typeface="+mn-lt"/>
              </a:rPr>
              <a:t>with legislative requirements </a:t>
            </a:r>
            <a:r>
              <a:rPr lang="en-AU" dirty="0">
                <a:solidFill>
                  <a:srgbClr val="00080C"/>
                </a:solidFill>
                <a:latin typeface="+mn-lt"/>
              </a:rPr>
              <a:t>of IMS and reportable incidents under SIRS. – </a:t>
            </a:r>
            <a:r>
              <a:rPr lang="en-AU" b="1" dirty="0">
                <a:solidFill>
                  <a:srgbClr val="00080C"/>
                </a:solidFill>
                <a:latin typeface="+mn-lt"/>
              </a:rPr>
              <a:t>Please read the </a:t>
            </a:r>
            <a:r>
              <a:rPr lang="en-AU" b="1" i="1" dirty="0" err="1">
                <a:solidFill>
                  <a:srgbClr val="00080C"/>
                </a:solidFill>
                <a:latin typeface="+mn-lt"/>
              </a:rPr>
              <a:t>QoC</a:t>
            </a:r>
            <a:r>
              <a:rPr lang="en-AU" b="1" dirty="0">
                <a:solidFill>
                  <a:srgbClr val="00080C"/>
                </a:solidFill>
                <a:latin typeface="+mn-lt"/>
              </a:rPr>
              <a:t> </a:t>
            </a:r>
            <a:r>
              <a:rPr lang="en-AU" b="1" i="1" dirty="0">
                <a:solidFill>
                  <a:srgbClr val="00080C"/>
                </a:solidFill>
                <a:latin typeface="+mn-lt"/>
              </a:rPr>
              <a:t>Principles</a:t>
            </a:r>
            <a:r>
              <a:rPr lang="en-AU" b="1" dirty="0">
                <a:solidFill>
                  <a:srgbClr val="00080C"/>
                </a:solidFill>
                <a:latin typeface="+mn-lt"/>
              </a:rPr>
              <a:t>. </a:t>
            </a:r>
          </a:p>
          <a:p>
            <a:pPr marL="513715" indent="-513715" fontAlgn="base">
              <a:buFont typeface="+mj-lt"/>
              <a:buAutoNum type="arabicPeriod"/>
            </a:pPr>
            <a:r>
              <a:rPr lang="en-AU" dirty="0">
                <a:solidFill>
                  <a:srgbClr val="00080C"/>
                </a:solidFill>
                <a:latin typeface="+mn-lt"/>
              </a:rPr>
              <a:t>Having an effective IMS will support you to meet legislative requirements, undertake continuous improvement and deliver quality care and services to your consumers. </a:t>
            </a:r>
            <a:endParaRPr lang="en-AU" dirty="0">
              <a:solidFill>
                <a:srgbClr val="00080C"/>
              </a:solidFill>
              <a:latin typeface="+mn-lt"/>
              <a:cs typeface="Calibri"/>
            </a:endParaRPr>
          </a:p>
          <a:p>
            <a:pPr marL="513715" indent="-513715" fontAlgn="base">
              <a:buFont typeface="+mj-lt"/>
              <a:buAutoNum type="arabicPeriod"/>
            </a:pPr>
            <a:r>
              <a:rPr lang="en-AU" dirty="0">
                <a:solidFill>
                  <a:srgbClr val="00080C"/>
                </a:solidFill>
                <a:latin typeface="+mn-lt"/>
              </a:rPr>
              <a:t>Use the decision support tool and other resources to assist you in providing timely notification of all reportable incidents</a:t>
            </a:r>
            <a:endParaRPr lang="en-AU" dirty="0">
              <a:solidFill>
                <a:srgbClr val="00080C"/>
              </a:solidFill>
              <a:latin typeface="+mn-lt"/>
              <a:cs typeface="Calibri"/>
            </a:endParaRPr>
          </a:p>
          <a:p>
            <a:pPr marL="513715" indent="-513715" fontAlgn="base">
              <a:buFont typeface="+mj-lt"/>
              <a:buAutoNum type="arabicPeriod"/>
            </a:pPr>
            <a:r>
              <a:rPr lang="en-AU" dirty="0">
                <a:solidFill>
                  <a:srgbClr val="00080C"/>
                </a:solidFill>
                <a:latin typeface="+mn-lt"/>
              </a:rPr>
              <a:t>Ensure that your SIRS notification includes the required information – this demonstrates your understanding of the cause of the incident, the impact on the consumer and prevention of future incidents. Remember </a:t>
            </a:r>
            <a:r>
              <a:rPr lang="en-AU" dirty="0">
                <a:solidFill>
                  <a:srgbClr val="00080C"/>
                </a:solidFill>
              </a:rPr>
              <a:t>the</a:t>
            </a:r>
            <a:r>
              <a:rPr lang="en-AU" dirty="0">
                <a:solidFill>
                  <a:srgbClr val="00080C"/>
                </a:solidFill>
                <a:latin typeface="+mn-lt"/>
              </a:rPr>
              <a:t> SIRS aims to reduce the risk of abuse and neglect of older Australians </a:t>
            </a:r>
            <a:r>
              <a:rPr lang="en-AU" dirty="0">
                <a:solidFill>
                  <a:srgbClr val="00080C"/>
                </a:solidFill>
              </a:rPr>
              <a:t>receiving aged care services.</a:t>
            </a:r>
            <a:endParaRPr lang="en-AU" dirty="0">
              <a:solidFill>
                <a:srgbClr val="00080C"/>
              </a:solidFill>
              <a:latin typeface="+mn-lt"/>
              <a:cs typeface="Calibri" panose="020F0502020204030204"/>
            </a:endParaRPr>
          </a:p>
          <a:p>
            <a:pPr fontAlgn="base"/>
            <a:r>
              <a:rPr lang="en-AU" dirty="0">
                <a:solidFill>
                  <a:srgbClr val="00080C"/>
                </a:solidFill>
                <a:latin typeface="+mn-lt"/>
              </a:rPr>
              <a:t> </a:t>
            </a:r>
            <a:endParaRPr lang="en-AU" dirty="0">
              <a:solidFill>
                <a:srgbClr val="00080C"/>
              </a:solidFill>
              <a:latin typeface="+mn-lt"/>
              <a:cs typeface="Calibri"/>
            </a:endParaRPr>
          </a:p>
          <a:p>
            <a:pPr fontAlgn="base"/>
            <a:r>
              <a:rPr lang="en-AU" dirty="0">
                <a:solidFill>
                  <a:srgbClr val="00080C"/>
                </a:solidFill>
                <a:latin typeface="+mn-lt"/>
              </a:rPr>
              <a:t>We all have a role to play in the prevention and management of incidents. Don’t leave the incident unattended assuming it’s someone else’s responsibility.</a:t>
            </a:r>
            <a:r>
              <a:rPr lang="en-AU" dirty="0">
                <a:solidFill>
                  <a:srgbClr val="00080C"/>
                </a:solidFill>
              </a:rPr>
              <a:t> </a:t>
            </a:r>
            <a:endParaRPr lang="en-AU" dirty="0">
              <a:solidFill>
                <a:srgbClr val="00080C"/>
              </a:solidFill>
              <a:cs typeface="Calibri"/>
            </a:endParaRPr>
          </a:p>
        </p:txBody>
      </p:sp>
    </p:spTree>
    <p:extLst>
      <p:ext uri="{BB962C8B-B14F-4D97-AF65-F5344CB8AC3E}">
        <p14:creationId xmlns:p14="http://schemas.microsoft.com/office/powerpoint/2010/main" val="3418994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a:t>
            </a:r>
            <a:r>
              <a:rPr lang="en-AU" dirty="0"/>
              <a:t>is also the same email address you can use to send any updates or significant new information about notifications you have submitted through the Service and Support Portal. </a:t>
            </a:r>
          </a:p>
          <a:p>
            <a:endParaRPr lang="en-AU" dirty="0"/>
          </a:p>
          <a:p>
            <a:r>
              <a:rPr lang="en-AU" b="1" dirty="0">
                <a:cs typeface="Calibri"/>
              </a:rPr>
              <a:t>For questions about how to report an incident:</a:t>
            </a:r>
          </a:p>
          <a:p>
            <a:r>
              <a:rPr lang="en-AU" dirty="0"/>
              <a:t>Providers must report incidents using the SIRS tile on the My Aged Care Service and Support Portal. Contact My Aged Care on 1800 200 422</a:t>
            </a:r>
            <a:endParaRPr lang="en-AU" dirty="0">
              <a:cs typeface="Calibri"/>
            </a:endParaRPr>
          </a:p>
          <a:p>
            <a:endParaRPr lang="en-AU" dirty="0">
              <a:cs typeface="Calibri"/>
            </a:endParaRPr>
          </a:p>
          <a:p>
            <a:r>
              <a:rPr lang="en-AU" b="1" dirty="0">
                <a:cs typeface="Calibri"/>
              </a:rPr>
              <a:t>If a provider does not have (or does not know if they have) access to the Service and Support Portal: </a:t>
            </a:r>
            <a:endParaRPr lang="en-AU" b="1" dirty="0"/>
          </a:p>
          <a:p>
            <a:r>
              <a:rPr lang="en-AU" dirty="0"/>
              <a:t>https://www.health.gov.au/resources/collections/my-aged-care-assessor-portal-resources?language=en</a:t>
            </a:r>
            <a:endParaRPr lang="en-AU" dirty="0">
              <a:cs typeface="Calibri"/>
            </a:endParaRPr>
          </a:p>
          <a:p>
            <a:endParaRPr lang="en-AU" dirty="0">
              <a:cs typeface="Calibri"/>
            </a:endParaRPr>
          </a:p>
          <a:p>
            <a:endParaRPr lang="en-AU" dirty="0">
              <a:cs typeface="Calibri"/>
            </a:endParaRPr>
          </a:p>
        </p:txBody>
      </p:sp>
    </p:spTree>
    <p:extLst>
      <p:ext uri="{BB962C8B-B14F-4D97-AF65-F5344CB8AC3E}">
        <p14:creationId xmlns:p14="http://schemas.microsoft.com/office/powerpoint/2010/main" val="227564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AGENDA:</a:t>
            </a:r>
          </a:p>
          <a:p>
            <a:pPr marL="171450" indent="-171450">
              <a:buFont typeface="Arial" panose="020B0604020202020204" pitchFamily="34" charset="0"/>
              <a:buChar char="•"/>
              <a:defRPr/>
            </a:pPr>
            <a:r>
              <a:rPr lang="en-AU" dirty="0"/>
              <a:t>an</a:t>
            </a:r>
            <a:r>
              <a:rPr lang="en-AU" sz="1200" kern="1200" dirty="0">
                <a:solidFill>
                  <a:schemeClr val="tx1"/>
                </a:solidFill>
                <a:effectLst/>
                <a:latin typeface="+mn-lt"/>
                <a:ea typeface="+mn-ea"/>
                <a:cs typeface="+mn-cs"/>
              </a:rPr>
              <a:t> overview of </a:t>
            </a:r>
            <a:r>
              <a:rPr lang="en-AU" dirty="0"/>
              <a:t>the Serious</a:t>
            </a:r>
            <a:r>
              <a:rPr lang="en-AU" sz="1200" kern="1200" dirty="0">
                <a:solidFill>
                  <a:schemeClr val="tx1"/>
                </a:solidFill>
                <a:effectLst/>
                <a:latin typeface="+mn-lt"/>
                <a:ea typeface="+mn-ea"/>
                <a:cs typeface="+mn-cs"/>
              </a:rPr>
              <a:t> Incident Response Scheme or the </a:t>
            </a:r>
            <a:r>
              <a:rPr lang="en-AU" dirty="0"/>
              <a:t>SIRS </a:t>
            </a:r>
            <a:endParaRPr lang="en-AU" dirty="0">
              <a:cs typeface="Calibri"/>
            </a:endParaRPr>
          </a:p>
          <a:p>
            <a:pPr marL="171450" indent="-171450">
              <a:buFont typeface="Arial" panose="020B0604020202020204" pitchFamily="34" charset="0"/>
              <a:buChar char="•"/>
              <a:defRPr/>
            </a:pPr>
            <a:r>
              <a:rPr lang="en-AU" dirty="0"/>
              <a:t>an</a:t>
            </a:r>
            <a:r>
              <a:rPr lang="en-AU" sz="1200" kern="1200" dirty="0">
                <a:solidFill>
                  <a:schemeClr val="tx1"/>
                </a:solidFill>
                <a:effectLst/>
                <a:latin typeface="+mn-lt"/>
                <a:ea typeface="+mn-ea"/>
                <a:cs typeface="+mn-cs"/>
              </a:rPr>
              <a:t> overview of your incident management responsibilities. We will discuss what an IMS is, the elements of an effective IMS, and the problem-solving approach for an IMS. This will </a:t>
            </a:r>
            <a:r>
              <a:rPr lang="en-AU" sz="1200" strike="noStrike" kern="1200" dirty="0">
                <a:solidFill>
                  <a:schemeClr val="tx1"/>
                </a:solidFill>
                <a:effectLst/>
                <a:latin typeface="+mn-lt"/>
                <a:ea typeface="+mn-ea"/>
                <a:cs typeface="+mn-cs"/>
              </a:rPr>
              <a:t>help</a:t>
            </a:r>
            <a:r>
              <a:rPr lang="en-AU" sz="1200" kern="1200" dirty="0">
                <a:solidFill>
                  <a:schemeClr val="tx1"/>
                </a:solidFill>
                <a:effectLst/>
                <a:latin typeface="+mn-lt"/>
                <a:ea typeface="+mn-ea"/>
                <a:cs typeface="+mn-cs"/>
              </a:rPr>
              <a:t> you </a:t>
            </a:r>
            <a:r>
              <a:rPr lang="en-AU" dirty="0"/>
              <a:t>to prevent</a:t>
            </a:r>
            <a:r>
              <a:rPr lang="en-AU" sz="1200" kern="1200" dirty="0">
                <a:solidFill>
                  <a:schemeClr val="tx1"/>
                </a:solidFill>
                <a:effectLst/>
                <a:latin typeface="+mn-lt"/>
                <a:ea typeface="+mn-ea"/>
                <a:cs typeface="+mn-cs"/>
              </a:rPr>
              <a:t>, </a:t>
            </a:r>
            <a:r>
              <a:rPr lang="en-AU" dirty="0"/>
              <a:t>manage</a:t>
            </a:r>
            <a:r>
              <a:rPr lang="en-AU" sz="1200" kern="1200" dirty="0">
                <a:solidFill>
                  <a:schemeClr val="tx1"/>
                </a:solidFill>
                <a:effectLst/>
                <a:latin typeface="+mn-lt"/>
                <a:ea typeface="+mn-ea"/>
                <a:cs typeface="+mn-cs"/>
              </a:rPr>
              <a:t> and </a:t>
            </a:r>
            <a:r>
              <a:rPr lang="en-AU" dirty="0"/>
              <a:t>report</a:t>
            </a:r>
            <a:r>
              <a:rPr lang="en-AU" sz="1200" kern="1200" dirty="0">
                <a:solidFill>
                  <a:schemeClr val="tx1"/>
                </a:solidFill>
                <a:effectLst/>
                <a:latin typeface="+mn-lt"/>
                <a:ea typeface="+mn-ea"/>
                <a:cs typeface="+mn-cs"/>
              </a:rPr>
              <a:t> incidents under </a:t>
            </a:r>
            <a:r>
              <a:rPr lang="en-AU" dirty="0"/>
              <a:t>the SIRS</a:t>
            </a:r>
            <a:r>
              <a:rPr lang="en-AU" sz="1200" kern="1200" dirty="0">
                <a:solidFill>
                  <a:schemeClr val="tx1"/>
                </a:solidFill>
                <a:effectLst/>
                <a:latin typeface="+mn-lt"/>
                <a:ea typeface="+mn-ea"/>
                <a:cs typeface="+mn-cs"/>
              </a:rPr>
              <a:t> and</a:t>
            </a:r>
            <a:r>
              <a:rPr lang="en-AU" dirty="0"/>
              <a:t> </a:t>
            </a:r>
            <a:r>
              <a:rPr lang="en-AU" u="none" dirty="0"/>
              <a:t>to </a:t>
            </a:r>
            <a:r>
              <a:rPr lang="en-AU" dirty="0"/>
              <a:t>impro</a:t>
            </a:r>
            <a:r>
              <a:rPr lang="en-AU" u="none" strike="noStrike" dirty="0"/>
              <a:t>ve</a:t>
            </a:r>
            <a:r>
              <a:rPr lang="en-AU" sz="1200" kern="1200" dirty="0">
                <a:solidFill>
                  <a:schemeClr val="tx1"/>
                </a:solidFill>
                <a:effectLst/>
                <a:latin typeface="+mn-lt"/>
                <a:ea typeface="+mn-ea"/>
                <a:cs typeface="+mn-cs"/>
              </a:rPr>
              <a:t> the quality </a:t>
            </a:r>
            <a:r>
              <a:rPr lang="en-AU" dirty="0"/>
              <a:t>of care</a:t>
            </a:r>
            <a:r>
              <a:rPr lang="en-AU" sz="1200" kern="1200" dirty="0">
                <a:solidFill>
                  <a:schemeClr val="tx1"/>
                </a:solidFill>
                <a:effectLst/>
                <a:latin typeface="+mn-lt"/>
                <a:ea typeface="+mn-ea"/>
                <a:cs typeface="+mn-cs"/>
              </a:rPr>
              <a:t> and services for your consumers. </a:t>
            </a:r>
            <a:endParaRPr lang="en-AU" dirty="0">
              <a:cs typeface="Calibri"/>
            </a:endParaRPr>
          </a:p>
          <a:p>
            <a:pPr marL="171450" indent="-171450">
              <a:buFont typeface="Arial" panose="020B0604020202020204" pitchFamily="34" charset="0"/>
              <a:buChar char="•"/>
            </a:pPr>
            <a:r>
              <a:rPr lang="en-AU" dirty="0"/>
              <a:t>your</a:t>
            </a:r>
            <a:r>
              <a:rPr lang="en-AU" sz="1200" kern="1200" dirty="0">
                <a:solidFill>
                  <a:schemeClr val="tx1"/>
                </a:solidFill>
                <a:effectLst/>
                <a:latin typeface="+mn-lt"/>
                <a:ea typeface="+mn-ea"/>
                <a:cs typeface="+mn-cs"/>
              </a:rPr>
              <a:t> reporting obligations under </a:t>
            </a:r>
            <a:r>
              <a:rPr lang="en-AU" dirty="0"/>
              <a:t>the SIRS</a:t>
            </a:r>
            <a:r>
              <a:rPr lang="en-AU" sz="1200" kern="1200" dirty="0">
                <a:solidFill>
                  <a:schemeClr val="tx1"/>
                </a:solidFill>
                <a:effectLst/>
                <a:latin typeface="+mn-lt"/>
                <a:ea typeface="+mn-ea"/>
                <a:cs typeface="+mn-cs"/>
              </a:rPr>
              <a:t>. In this section, we will discuss what </a:t>
            </a:r>
            <a:r>
              <a:rPr lang="en-AU" dirty="0"/>
              <a:t>a</a:t>
            </a:r>
            <a:r>
              <a:rPr lang="en-AU" sz="1200" kern="1200" dirty="0">
                <a:solidFill>
                  <a:schemeClr val="tx1"/>
                </a:solidFill>
                <a:effectLst/>
                <a:latin typeface="+mn-lt"/>
                <a:ea typeface="+mn-ea"/>
                <a:cs typeface="+mn-cs"/>
              </a:rPr>
              <a:t> reportable incident </a:t>
            </a:r>
            <a:r>
              <a:rPr lang="en-AU" sz="1200" u="none" kern="1200" dirty="0">
                <a:solidFill>
                  <a:schemeClr val="tx1"/>
                </a:solidFill>
                <a:effectLst/>
                <a:latin typeface="+mn-lt"/>
                <a:ea typeface="+mn-ea"/>
                <a:cs typeface="+mn-cs"/>
              </a:rPr>
              <a:t>is</a:t>
            </a:r>
            <a:r>
              <a:rPr lang="en-AU" sz="1200" kern="1200" dirty="0">
                <a:solidFill>
                  <a:schemeClr val="tx1"/>
                </a:solidFill>
                <a:effectLst/>
                <a:latin typeface="+mn-lt"/>
                <a:ea typeface="+mn-ea"/>
                <a:cs typeface="+mn-cs"/>
              </a:rPr>
              <a:t>,</a:t>
            </a:r>
            <a:r>
              <a:rPr lang="en-AU" dirty="0"/>
              <a:t> </a:t>
            </a:r>
            <a:r>
              <a:rPr lang="en-AU" sz="1200" kern="1200" dirty="0">
                <a:solidFill>
                  <a:schemeClr val="tx1"/>
                </a:solidFill>
                <a:effectLst/>
                <a:latin typeface="+mn-lt"/>
                <a:ea typeface="+mn-ea"/>
                <a:cs typeface="+mn-cs"/>
              </a:rPr>
              <a:t>the </a:t>
            </a:r>
            <a:r>
              <a:rPr lang="en-AU" dirty="0"/>
              <a:t>eight</a:t>
            </a:r>
            <a:r>
              <a:rPr lang="en-AU" sz="1200" kern="1200" dirty="0">
                <a:solidFill>
                  <a:schemeClr val="tx1"/>
                </a:solidFill>
                <a:effectLst/>
                <a:latin typeface="+mn-lt"/>
                <a:ea typeface="+mn-ea"/>
                <a:cs typeface="+mn-cs"/>
              </a:rPr>
              <a:t> types of reportable incidents </a:t>
            </a:r>
            <a:r>
              <a:rPr lang="en-AU" sz="1200" u="none" kern="1200" dirty="0">
                <a:solidFill>
                  <a:schemeClr val="tx1"/>
                </a:solidFill>
                <a:effectLst/>
                <a:latin typeface="+mn-lt"/>
                <a:ea typeface="+mn-ea"/>
                <a:cs typeface="+mn-cs"/>
              </a:rPr>
              <a:t>and what makes an incident priority 1 or 2. </a:t>
            </a:r>
          </a:p>
          <a:p>
            <a:pPr marL="171450" indent="-171450">
              <a:buFont typeface="Arial" panose="020B0604020202020204" pitchFamily="34" charset="0"/>
              <a:buChar char="•"/>
            </a:pPr>
            <a:r>
              <a:rPr lang="en-AU" sz="1200" strike="noStrike" kern="1200" dirty="0">
                <a:solidFill>
                  <a:schemeClr val="tx1"/>
                </a:solidFill>
                <a:effectLst/>
                <a:latin typeface="+mn-lt"/>
                <a:ea typeface="+mn-ea"/>
                <a:cs typeface="+mn-cs"/>
              </a:rPr>
              <a:t>how to make </a:t>
            </a:r>
            <a:r>
              <a:rPr lang="en-AU" sz="1200" kern="1200" dirty="0">
                <a:solidFill>
                  <a:schemeClr val="tx1"/>
                </a:solidFill>
                <a:effectLst/>
                <a:latin typeface="+mn-lt"/>
                <a:ea typeface="+mn-ea"/>
                <a:cs typeface="+mn-cs"/>
              </a:rPr>
              <a:t>a good quality SIRS notification.</a:t>
            </a:r>
            <a:endParaRPr lang="en-AU" sz="1200" kern="1200" dirty="0">
              <a:solidFill>
                <a:schemeClr val="tx1"/>
              </a:solidFill>
              <a:effectLst/>
              <a:latin typeface="+mn-lt"/>
              <a:cs typeface="Calibri"/>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cs typeface="Calibri"/>
            </a:endParaRPr>
          </a:p>
          <a:p>
            <a:pPr defTabSz="947958">
              <a:defRPr/>
            </a:pPr>
            <a:endParaRPr lang="en-AU" dirty="0"/>
          </a:p>
          <a:p>
            <a:endParaRPr lang="en-AU" dirty="0"/>
          </a:p>
        </p:txBody>
      </p:sp>
    </p:spTree>
    <p:extLst>
      <p:ext uri="{BB962C8B-B14F-4D97-AF65-F5344CB8AC3E}">
        <p14:creationId xmlns:p14="http://schemas.microsoft.com/office/powerpoint/2010/main" val="3952972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u="none" dirty="0">
              <a:latin typeface="Fira Sans Light" panose="020B0403050000020004" pitchFamily="34" charset="0"/>
            </a:endParaRPr>
          </a:p>
          <a:p>
            <a:r>
              <a:rPr lang="en-AU" u="none" dirty="0">
                <a:latin typeface="Fira Sans Light"/>
              </a:rPr>
              <a:t>Courses on SIRS and SIRS reportable incidents in ALIS: </a:t>
            </a:r>
            <a:r>
              <a:rPr lang="en-AU" b="1" u="none" dirty="0">
                <a:latin typeface="Fira Sans Light"/>
              </a:rPr>
              <a:t>https://www.agedcarequality.gov.au/online-learning#register-for-alis</a:t>
            </a:r>
            <a:endParaRPr lang="en-AU" b="1" u="none" dirty="0">
              <a:latin typeface="Fira Sans Light"/>
              <a:cs typeface="Calibri"/>
            </a:endParaRPr>
          </a:p>
          <a:p>
            <a:endParaRPr lang="en-AU" u="none" dirty="0">
              <a:latin typeface="Fira Sans Light" panose="020B0403050000020004" pitchFamily="34" charset="0"/>
            </a:endParaRPr>
          </a:p>
          <a:p>
            <a:r>
              <a:rPr lang="en-AU" u="none" dirty="0">
                <a:latin typeface="Fira Sans Light"/>
              </a:rPr>
              <a:t>Commission’s website links for SIRS: </a:t>
            </a:r>
            <a:r>
              <a:rPr lang="en-AU" b="1" u="none" dirty="0">
                <a:latin typeface="Fira Sans Light"/>
              </a:rPr>
              <a:t>https://www.agedcarequality.gov.au/sirs/provider-resources</a:t>
            </a:r>
            <a:r>
              <a:rPr lang="en-AU" u="none" dirty="0">
                <a:latin typeface="Fira Sans Light"/>
              </a:rPr>
              <a:t> (new resources added in Dec 2021)</a:t>
            </a:r>
            <a:endParaRPr lang="en-AU" u="none" dirty="0">
              <a:latin typeface="Fira Sans Light"/>
              <a:cs typeface="Calibri" panose="020F0502020204030204"/>
            </a:endParaRPr>
          </a:p>
          <a:p>
            <a:endParaRPr lang="en-AU" u="none" dirty="0">
              <a:latin typeface="Fira Sans Light" panose="020B0403050000020004" pitchFamily="34" charset="0"/>
            </a:endParaRPr>
          </a:p>
          <a:p>
            <a:r>
              <a:rPr lang="en-AU" u="none" dirty="0">
                <a:latin typeface="Fira Sans Light"/>
              </a:rPr>
              <a:t>Decision Support Tool: </a:t>
            </a:r>
            <a:r>
              <a:rPr lang="en-AU" b="1" u="none" dirty="0">
                <a:latin typeface="Fira Sans Light"/>
              </a:rPr>
              <a:t>https://www.agedcarequality.gov.au/sirs/decision-support-tool</a:t>
            </a:r>
            <a:endParaRPr lang="en-AU" b="1" u="none" dirty="0">
              <a:latin typeface="Fira Sans Light"/>
              <a:cs typeface="Calibri" panose="020F0502020204030204"/>
            </a:endParaRPr>
          </a:p>
          <a:p>
            <a:endParaRPr lang="en-AU" u="none" dirty="0">
              <a:latin typeface="Fira Sans Light" panose="020B0403050000020004" pitchFamily="34" charset="0"/>
            </a:endParaRPr>
          </a:p>
          <a:p>
            <a:r>
              <a:rPr lang="en-AU" u="none" dirty="0">
                <a:latin typeface="Fira Sans Light"/>
              </a:rPr>
              <a:t>Regulatory bulleti</a:t>
            </a:r>
            <a:r>
              <a:rPr lang="en-AU" b="0" u="none" dirty="0">
                <a:latin typeface="Fira Sans Light"/>
              </a:rPr>
              <a:t>n: </a:t>
            </a:r>
            <a:r>
              <a:rPr lang="en-AU" b="1" u="none" dirty="0">
                <a:latin typeface="Fira Sans Light"/>
              </a:rPr>
              <a:t>https://www.agedcarequality.gov.au/regulatory-bulletin</a:t>
            </a:r>
            <a:endParaRPr lang="en-AU" b="1" u="none" dirty="0">
              <a:solidFill>
                <a:schemeClr val="tx1"/>
              </a:solidFill>
              <a:latin typeface="Fira Sans Light"/>
              <a:cs typeface="Calibri"/>
              <a:hlinkClick r:id="" action="ppaction://noaction"/>
            </a:endParaRPr>
          </a:p>
          <a:p>
            <a:endParaRPr lang="en-AU" u="none" dirty="0">
              <a:latin typeface="Fira Sans Light" panose="020B0403050000020004" pitchFamily="34" charset="0"/>
              <a:cs typeface="Calibri" panose="020F0502020204030204"/>
            </a:endParaRPr>
          </a:p>
          <a:p>
            <a:pPr marL="0" lvl="0" indent="0">
              <a:buFont typeface="Arial" panose="020B0604020202020204" pitchFamily="34" charset="0"/>
              <a:buNone/>
            </a:pPr>
            <a:r>
              <a:rPr lang="en-AU" u="none" dirty="0">
                <a:latin typeface="Fira Sans Light"/>
                <a:cs typeface="Calibri" panose="020F0502020204030204"/>
              </a:rPr>
              <a:t>"Your Role In SIRS" web pages: </a:t>
            </a:r>
            <a:r>
              <a:rPr lang="en-AU" sz="1200" b="0" u="none" kern="1200" dirty="0">
                <a:solidFill>
                  <a:schemeClr val="tx1"/>
                </a:solidFill>
                <a:effectLst/>
                <a:latin typeface="Fira Sans Light"/>
              </a:rPr>
              <a:t>: </a:t>
            </a:r>
            <a:r>
              <a:rPr lang="en-AU" sz="1200" b="1" u="none" kern="1200" dirty="0">
                <a:solidFill>
                  <a:schemeClr val="tx1"/>
                </a:solidFill>
                <a:effectLst/>
                <a:latin typeface="Fira Sans Light"/>
              </a:rPr>
              <a:t>https://www.agedcarequality.gov.au/sirs/welcome-your-role-sirs?info_about=8487&amp;working_in=8488</a:t>
            </a:r>
            <a:endParaRPr lang="en-AU" sz="1200" b="1" u="none" kern="1200" dirty="0">
              <a:solidFill>
                <a:schemeClr val="tx1"/>
              </a:solidFill>
              <a:effectLst/>
              <a:latin typeface="Fira Sans Light"/>
              <a:cs typeface="Calibri"/>
            </a:endParaRPr>
          </a:p>
          <a:p>
            <a:endParaRPr lang="en-AU" u="none" dirty="0">
              <a:latin typeface="Fira Sans Light" panose="020B0403050000020004" pitchFamily="34" charset="0"/>
              <a:cs typeface="Calibri" panose="020F0502020204030204"/>
            </a:endParaRPr>
          </a:p>
          <a:p>
            <a:r>
              <a:rPr lang="en-AU" u="none" dirty="0">
                <a:latin typeface="Fira Sans Light" panose="020B0403050000020004" pitchFamily="34" charset="0"/>
                <a:cs typeface="Calibri" panose="020F0502020204030204"/>
              </a:rPr>
              <a:t>Other links of possible interest:</a:t>
            </a:r>
          </a:p>
          <a:p>
            <a:r>
              <a:rPr lang="en-AU" u="none" dirty="0">
                <a:latin typeface="Fira Sans Light"/>
                <a:hlinkClick r:id="rId3"/>
              </a:rPr>
              <a:t>https://www.agedcarequality.gov.au/sirs#how-do-i-report-an-incident</a:t>
            </a:r>
            <a:r>
              <a:rPr lang="en-AU" u="none" dirty="0">
                <a:latin typeface="Fira Sans Light"/>
              </a:rPr>
              <a:t>?</a:t>
            </a:r>
            <a:endParaRPr lang="en-AU" u="none" dirty="0">
              <a:latin typeface="Fira Sans Light"/>
              <a:cs typeface="Calibri" panose="020F0502020204030204"/>
            </a:endParaRPr>
          </a:p>
          <a:p>
            <a:r>
              <a:rPr lang="en-AU" dirty="0">
                <a:hlinkClick r:id="rId4"/>
              </a:rPr>
              <a:t>https://www.agedcarequality.gov.au/resources/early-lessons-learned-sirs-home-services</a:t>
            </a:r>
            <a:endParaRPr lang="en-AU" dirty="0"/>
          </a:p>
        </p:txBody>
      </p:sp>
    </p:spTree>
    <p:extLst>
      <p:ext uri="{BB962C8B-B14F-4D97-AF65-F5344CB8AC3E}">
        <p14:creationId xmlns:p14="http://schemas.microsoft.com/office/powerpoint/2010/main" val="418435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t>The SIRS</a:t>
            </a:r>
            <a:r>
              <a:rPr lang="en-AU" sz="1200" kern="1200" dirty="0">
                <a:solidFill>
                  <a:schemeClr val="tx1"/>
                </a:solidFill>
                <a:effectLst/>
                <a:latin typeface="+mn-lt"/>
                <a:ea typeface="+mn-ea"/>
                <a:cs typeface="+mn-cs"/>
              </a:rPr>
              <a:t> is an initiative to help prevent and reduce the risk and occurrence of incidents of abuse and neglect of older Australians receiving Commonwealth-subsidised aged care and services.</a:t>
            </a:r>
            <a:r>
              <a:rPr lang="en-AU" dirty="0"/>
              <a:t> </a:t>
            </a:r>
            <a:endParaRPr lang="en-AU" sz="1200" kern="1200" dirty="0">
              <a:solidFill>
                <a:schemeClr val="tx1"/>
              </a:solidFill>
              <a:effectLst/>
              <a:latin typeface="+mn-lt"/>
              <a:ea typeface="+mn-ea"/>
              <a:cs typeface="+mn-cs"/>
            </a:endParaRPr>
          </a:p>
          <a:p>
            <a:pPr>
              <a:defRPr/>
            </a:pPr>
            <a:r>
              <a:rPr lang="en-AU" sz="1200" kern="1200" dirty="0">
                <a:solidFill>
                  <a:schemeClr val="tx1"/>
                </a:solidFill>
                <a:effectLst/>
                <a:latin typeface="+mn-lt"/>
                <a:ea typeface="+mn-ea"/>
                <a:cs typeface="+mn-cs"/>
              </a:rPr>
              <a:t>It sets out your responsibilities to manage and take reasonable action to prevent incidents with a focus on the safety, health, wellbeing and quality of life of consumers. It commenced on 1st December 2022 for home services.</a:t>
            </a:r>
            <a:r>
              <a:rPr lang="en-AU" dirty="0"/>
              <a:t> </a:t>
            </a:r>
            <a:endParaRPr lang="en-AU" sz="1200" kern="1200" dirty="0">
              <a:solidFill>
                <a:schemeClr val="tx1"/>
              </a:solidFill>
              <a:effectLst/>
              <a:latin typeface="+mn-lt"/>
              <a:cs typeface="Calibri"/>
            </a:endParaRPr>
          </a:p>
          <a:p>
            <a:pPr>
              <a:defRPr/>
            </a:pPr>
            <a:endParaRPr lang="en-AU" sz="1200" kern="1200" dirty="0">
              <a:solidFill>
                <a:schemeClr val="tx1"/>
              </a:solidFill>
              <a:effectLst/>
              <a:latin typeface="+mn-lt"/>
              <a:ea typeface="+mn-ea"/>
              <a:cs typeface="+mn-cs"/>
            </a:endParaRPr>
          </a:p>
          <a:p>
            <a:r>
              <a:rPr lang="en-AU" dirty="0"/>
              <a:t>The SIRS has two key components:</a:t>
            </a:r>
            <a:endParaRPr lang="en-AU" dirty="0">
              <a:cs typeface="Calibri"/>
            </a:endParaRPr>
          </a:p>
          <a:p>
            <a:pPr marL="171450" indent="-171450">
              <a:buFont typeface="Arial,Sans-Serif"/>
              <a:buChar char="•"/>
              <a:defRPr/>
            </a:pPr>
            <a:r>
              <a:rPr lang="en-AU" b="1" dirty="0"/>
              <a:t>incident management responsibilities,</a:t>
            </a:r>
            <a:r>
              <a:rPr lang="en-AU" dirty="0"/>
              <a:t> and</a:t>
            </a:r>
          </a:p>
          <a:p>
            <a:pPr marL="171450" indent="-171450">
              <a:buFont typeface="Arial,Sans-Serif"/>
              <a:buChar char="•"/>
              <a:defRPr/>
            </a:pPr>
            <a:r>
              <a:rPr lang="en-AU" b="1" dirty="0"/>
              <a:t>reportable incident obligations </a:t>
            </a:r>
            <a:endParaRPr lang="en-AU" dirty="0"/>
          </a:p>
          <a:p>
            <a:pPr>
              <a:defRPr/>
            </a:pPr>
            <a:endParaRPr lang="en-AU" sz="1200" u="none" kern="1200" dirty="0">
              <a:solidFill>
                <a:schemeClr val="tx1"/>
              </a:solidFill>
              <a:effectLst/>
              <a:latin typeface="+mn-lt"/>
              <a:cs typeface="Calibri"/>
            </a:endParaRPr>
          </a:p>
          <a:p>
            <a:pPr>
              <a:defRPr/>
            </a:pPr>
            <a:endParaRPr lang="en-AU" i="1" strike="sngStrike" dirty="0">
              <a:cs typeface="Calibri"/>
            </a:endParaRPr>
          </a:p>
        </p:txBody>
      </p:sp>
    </p:spTree>
    <p:extLst>
      <p:ext uri="{BB962C8B-B14F-4D97-AF65-F5344CB8AC3E}">
        <p14:creationId xmlns:p14="http://schemas.microsoft.com/office/powerpoint/2010/main" val="374058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AU" dirty="0">
              <a:cs typeface="Calibri"/>
            </a:endParaRPr>
          </a:p>
          <a:p>
            <a:pPr>
              <a:defRPr/>
            </a:pPr>
            <a:endParaRPr lang="en-AU" dirty="0"/>
          </a:p>
          <a:p>
            <a:pPr>
              <a:defRPr/>
            </a:pPr>
            <a:endParaRPr lang="en-AU" sz="1200" u="none" kern="1200" dirty="0">
              <a:solidFill>
                <a:schemeClr val="tx1"/>
              </a:solidFill>
              <a:effectLst/>
              <a:latin typeface="+mn-lt"/>
              <a:cs typeface="Calibri"/>
            </a:endParaRPr>
          </a:p>
          <a:p>
            <a:pPr>
              <a:defRPr/>
            </a:pPr>
            <a:endParaRPr lang="en-AU" i="1" strike="sngStrike" dirty="0">
              <a:cs typeface="Calibri"/>
            </a:endParaRPr>
          </a:p>
        </p:txBody>
      </p:sp>
    </p:spTree>
    <p:extLst>
      <p:ext uri="{BB962C8B-B14F-4D97-AF65-F5344CB8AC3E}">
        <p14:creationId xmlns:p14="http://schemas.microsoft.com/office/powerpoint/2010/main" val="2510102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PLEASE NOTE: the following slides do not cover every aspect of IMS in detail, however they refer to other resources for further learning. </a:t>
            </a:r>
          </a:p>
          <a:p>
            <a:endParaRPr lang="en-AU" dirty="0">
              <a:cs typeface="Calibri" panose="020F0502020204030204"/>
            </a:endParaRPr>
          </a:p>
        </p:txBody>
      </p:sp>
    </p:spTree>
    <p:extLst>
      <p:ext uri="{BB962C8B-B14F-4D97-AF65-F5344CB8AC3E}">
        <p14:creationId xmlns:p14="http://schemas.microsoft.com/office/powerpoint/2010/main" val="722896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We discuss incident management first because having an incident management system or IMS is a legislative requirement. An effective IMS is </a:t>
            </a:r>
            <a:r>
              <a:rPr lang="en-AU" sz="1200" b="1" kern="1200" dirty="0">
                <a:solidFill>
                  <a:schemeClr val="tx1"/>
                </a:solidFill>
                <a:effectLst/>
                <a:latin typeface="+mn-lt"/>
                <a:ea typeface="+mn-ea"/>
                <a:cs typeface="+mn-cs"/>
              </a:rPr>
              <a:t>integral</a:t>
            </a:r>
            <a:r>
              <a:rPr lang="en-AU" sz="1200" kern="1200" dirty="0">
                <a:solidFill>
                  <a:schemeClr val="tx1"/>
                </a:solidFill>
                <a:effectLst/>
                <a:latin typeface="+mn-lt"/>
                <a:ea typeface="+mn-ea"/>
                <a:cs typeface="+mn-cs"/>
              </a:rPr>
              <a:t> to your ability to meet your responsibilities under the SIRS.</a:t>
            </a:r>
            <a:r>
              <a:rPr lang="en-AU" dirty="0"/>
              <a: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As providers, you must meet requirements of:</a:t>
            </a:r>
            <a:endParaRPr lang="en-AU" sz="1200" kern="1200" dirty="0">
              <a:solidFill>
                <a:schemeClr val="tx1"/>
              </a:solidFill>
              <a:effectLst/>
              <a:latin typeface="+mn-lt"/>
              <a:cs typeface="Calibri"/>
            </a:endParaRPr>
          </a:p>
          <a:p>
            <a:r>
              <a:rPr lang="en-AU" sz="1200" b="1" kern="1200" dirty="0">
                <a:solidFill>
                  <a:schemeClr val="tx1"/>
                </a:solidFill>
                <a:effectLst/>
                <a:latin typeface="+mn-lt"/>
                <a:ea typeface="+mn-ea"/>
                <a:cs typeface="+mn-cs"/>
              </a:rPr>
              <a:t>The Aged Care Charter</a:t>
            </a:r>
            <a:endParaRPr lang="en-AU" sz="1200" b="1" kern="1200" dirty="0">
              <a:solidFill>
                <a:schemeClr val="tx1"/>
              </a:solidFill>
              <a:effectLst/>
              <a:latin typeface="+mn-lt"/>
              <a:cs typeface="Calibri"/>
            </a:endParaRPr>
          </a:p>
          <a:p>
            <a:r>
              <a:rPr lang="en-AU" dirty="0"/>
              <a:t>Under the Charter, consumers have the right to receive safe and quality care and services, the right to be treated with dignity and respect, and the right to live without abuse and neglect. Providers must uphold these rights and ensure consumers understand their rights under the Charter. </a:t>
            </a:r>
            <a:endParaRPr lang="en-AU" sz="1200" kern="1200" dirty="0">
              <a:solidFill>
                <a:schemeClr val="tx1"/>
              </a:solidFill>
              <a:effectLst/>
              <a:latin typeface="+mn-lt"/>
              <a:cs typeface="Calibri"/>
            </a:endParaRPr>
          </a:p>
          <a:p>
            <a:endParaRPr lang="en-AU" sz="1200" kern="1200" dirty="0">
              <a:solidFill>
                <a:schemeClr val="tx1"/>
              </a:solidFill>
              <a:effectLst/>
              <a:latin typeface="+mn-lt"/>
              <a:cs typeface="Calibri"/>
            </a:endParaRPr>
          </a:p>
          <a:p>
            <a:r>
              <a:rPr lang="en-AU" sz="1200" b="1" kern="1200" dirty="0">
                <a:solidFill>
                  <a:schemeClr val="tx1"/>
                </a:solidFill>
                <a:effectLst/>
                <a:latin typeface="+mn-lt"/>
                <a:cs typeface="Calibri"/>
              </a:rPr>
              <a:t>The Code of Conduct</a:t>
            </a:r>
          </a:p>
          <a:p>
            <a:r>
              <a:rPr lang="en-AU" dirty="0"/>
              <a:t>This a set of behaviours that approved providers and their governing persons, workers, contractors and volunteers are expected to meet in the delivery of aged care services. Please refer to the Code of Conduct for Aged Care: Guidance for Providers for further information. Link: </a:t>
            </a:r>
            <a:r>
              <a:rPr lang="en-AU" b="1" dirty="0"/>
              <a:t>https://www.agedcarequality.gov.au/resources/code-conduct-aged-care-guidance-approved-providers</a:t>
            </a:r>
            <a:endParaRPr lang="en-AU" sz="1200" b="1" kern="1200" dirty="0">
              <a:solidFill>
                <a:schemeClr val="tx1"/>
              </a:solidFill>
              <a:effectLst/>
              <a:latin typeface="+mn-lt"/>
              <a:cs typeface="Calibri"/>
            </a:endParaRPr>
          </a:p>
          <a:p>
            <a:endParaRPr lang="en-AU" sz="1200" kern="1200" dirty="0">
              <a:solidFill>
                <a:schemeClr val="tx1"/>
              </a:solidFill>
              <a:effectLst/>
              <a:latin typeface="+mn-lt"/>
              <a:cs typeface="Calibri"/>
            </a:endParaRPr>
          </a:p>
          <a:p>
            <a:r>
              <a:rPr lang="en-AU" sz="1200" b="1" kern="1200" dirty="0">
                <a:solidFill>
                  <a:schemeClr val="tx1"/>
                </a:solidFill>
                <a:effectLst/>
                <a:latin typeface="+mn-lt"/>
                <a:cs typeface="Calibri"/>
              </a:rPr>
              <a:t>The Aged Care Quality Standards</a:t>
            </a:r>
          </a:p>
          <a:p>
            <a:pPr marL="0" lvl="0" indent="0">
              <a:buFont typeface="Arial" panose="020B0604020202020204" pitchFamily="34" charset="0"/>
              <a:buNone/>
            </a:pPr>
            <a:r>
              <a:rPr lang="en-AU" dirty="0"/>
              <a:t>All providers must meet the requirements of the Quality Standards, which detail the standards of care all aged care consumers must receive. In particular</a:t>
            </a:r>
            <a:r>
              <a:rPr lang="en-AU" sz="1200" kern="1200" dirty="0">
                <a:solidFill>
                  <a:schemeClr val="tx1"/>
                </a:solidFill>
                <a:effectLst/>
                <a:latin typeface="+mn-lt"/>
                <a:ea typeface="+mn-ea"/>
                <a:cs typeface="+mn-cs"/>
              </a:rPr>
              <a:t> requirement 8(3)(d)(iv) of </a:t>
            </a:r>
            <a:r>
              <a:rPr lang="en-AU" dirty="0"/>
              <a:t>Quality</a:t>
            </a:r>
            <a:r>
              <a:rPr lang="en-AU" sz="1200" kern="1200" dirty="0">
                <a:solidFill>
                  <a:schemeClr val="tx1"/>
                </a:solidFill>
                <a:effectLst/>
                <a:latin typeface="+mn-lt"/>
                <a:ea typeface="+mn-ea"/>
                <a:cs typeface="+mn-cs"/>
              </a:rPr>
              <a:t> </a:t>
            </a:r>
            <a:r>
              <a:rPr lang="en-AU" dirty="0"/>
              <a:t>Standard</a:t>
            </a:r>
            <a:r>
              <a:rPr lang="en-AU" sz="1200" kern="1200" dirty="0">
                <a:solidFill>
                  <a:schemeClr val="tx1"/>
                </a:solidFill>
                <a:effectLst/>
                <a:latin typeface="+mn-lt"/>
                <a:ea typeface="+mn-ea"/>
                <a:cs typeface="+mn-cs"/>
              </a:rPr>
              <a:t> 8 requires you to have effective risk management systems and practices for managing and preventing incidents, including the use of an incident management system.</a:t>
            </a:r>
            <a:endParaRPr lang="en-AU"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Additionally, as outlined under the Quality Standards, providers must use an </a:t>
            </a:r>
            <a:r>
              <a:rPr lang="en-AU" b="1" dirty="0"/>
              <a:t>open disclosure process </a:t>
            </a:r>
            <a:r>
              <a:rPr lang="en-AU" dirty="0"/>
              <a:t>in their prevention and management of any incidents affecting consumers. Refer to: Standard 6 Feedback and complaints, Requirement (3)(c) and Standard 8 Organisational governance, Requirement (3)(e). </a:t>
            </a:r>
            <a:endParaRPr lang="en-AU" dirty="0">
              <a:cs typeface="Calibri"/>
            </a:endParaRPr>
          </a:p>
          <a:p>
            <a:pPr marL="0" lvl="0" indent="0">
              <a:buFont typeface="Arial" panose="020B0604020202020204" pitchFamily="34" charset="0"/>
              <a:buNone/>
            </a:pPr>
            <a:endParaRPr lang="en-AU" sz="1200" b="1" i="1" kern="1200" dirty="0">
              <a:solidFill>
                <a:schemeClr val="tx1"/>
              </a:solidFill>
              <a:effectLst/>
              <a:latin typeface="+mn-lt"/>
              <a:ea typeface="+mn-ea"/>
              <a:cs typeface="+mn-cs"/>
            </a:endParaRPr>
          </a:p>
          <a:p>
            <a:pPr marL="0" lvl="0" indent="0">
              <a:buFont typeface="Arial" panose="020B0604020202020204" pitchFamily="34" charset="0"/>
              <a:buNone/>
            </a:pPr>
            <a:r>
              <a:rPr lang="en-AU" sz="1200" b="1" i="1" kern="1200" dirty="0">
                <a:solidFill>
                  <a:schemeClr val="tx1"/>
                </a:solidFill>
                <a:effectLst/>
                <a:latin typeface="+mn-lt"/>
                <a:ea typeface="+mn-ea"/>
                <a:cs typeface="+mn-cs"/>
              </a:rPr>
              <a:t>Quality of Care Principles 2014 </a:t>
            </a:r>
            <a:r>
              <a:rPr lang="en-AU" sz="1200" b="1" kern="1200" dirty="0">
                <a:solidFill>
                  <a:schemeClr val="tx1"/>
                </a:solidFill>
                <a:effectLst/>
                <a:latin typeface="+mn-lt"/>
                <a:ea typeface="+mn-ea"/>
                <a:cs typeface="+mn-cs"/>
              </a:rPr>
              <a:t>Part 4B</a:t>
            </a:r>
            <a:r>
              <a:rPr lang="en-AU" sz="1200" kern="1200" dirty="0">
                <a:solidFill>
                  <a:schemeClr val="tx1"/>
                </a:solidFill>
                <a:effectLst/>
                <a:latin typeface="+mn-lt"/>
                <a:ea typeface="+mn-ea"/>
                <a:cs typeface="+mn-cs"/>
              </a:rPr>
              <a:t>.</a:t>
            </a:r>
            <a:br>
              <a:rPr lang="en-AU" sz="1200" kern="1200" dirty="0">
                <a:effectLst/>
                <a:cs typeface="+mn-lt"/>
              </a:rPr>
            </a:br>
            <a:r>
              <a:rPr lang="en-AU" sz="1200" kern="1200" dirty="0">
                <a:solidFill>
                  <a:schemeClr val="tx1"/>
                </a:solidFill>
                <a:effectLst/>
                <a:latin typeface="+mn-lt"/>
                <a:ea typeface="+mn-ea"/>
                <a:cs typeface="+mn-cs"/>
              </a:rPr>
              <a:t>On screen, you can see the sections of the </a:t>
            </a:r>
            <a:r>
              <a:rPr lang="en-AU" sz="1200" i="1" kern="1200" dirty="0">
                <a:solidFill>
                  <a:schemeClr val="tx1"/>
                </a:solidFill>
                <a:effectLst/>
                <a:latin typeface="+mn-lt"/>
                <a:ea typeface="+mn-ea"/>
                <a:cs typeface="+mn-cs"/>
              </a:rPr>
              <a:t>Quality of Care Principles </a:t>
            </a:r>
            <a:r>
              <a:rPr lang="en-AU" sz="1200" kern="1200" dirty="0">
                <a:solidFill>
                  <a:schemeClr val="tx1"/>
                </a:solidFill>
                <a:effectLst/>
                <a:latin typeface="+mn-lt"/>
                <a:ea typeface="+mn-ea"/>
                <a:cs typeface="+mn-cs"/>
              </a:rPr>
              <a:t>that are relevant to you. If you haven’t already done so, please have a look.</a:t>
            </a:r>
            <a:r>
              <a:rPr lang="en-AU" dirty="0"/>
              <a:t> </a:t>
            </a:r>
            <a:endParaRPr lang="en-AU"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a:t>
            </a:r>
            <a:r>
              <a:rPr lang="en-AU" sz="120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Quality of Care Principles </a:t>
            </a:r>
            <a:r>
              <a:rPr lang="en-AU" dirty="0"/>
              <a:t>provide</a:t>
            </a:r>
            <a:r>
              <a:rPr lang="en-AU" sz="1200" kern="1200" dirty="0">
                <a:solidFill>
                  <a:schemeClr val="tx1"/>
                </a:solidFill>
                <a:effectLst/>
                <a:latin typeface="+mn-lt"/>
                <a:ea typeface="+mn-ea"/>
                <a:cs typeface="+mn-cs"/>
              </a:rPr>
              <a:t> information on:</a:t>
            </a:r>
            <a:endParaRPr lang="en-AU" sz="1200" kern="1200" dirty="0">
              <a:solidFill>
                <a:schemeClr val="tx1"/>
              </a:solidFill>
              <a:effectLst/>
              <a:latin typeface="+mn-lt"/>
              <a:cs typeface="Calibri"/>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managing incidents</a:t>
            </a:r>
            <a:r>
              <a:rPr lang="en-AU" dirty="0"/>
              <a:t> </a:t>
            </a:r>
            <a:endParaRPr lang="en-AU" dirty="0">
              <a:cs typeface="Calibri"/>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types of incidents that must be covered</a:t>
            </a:r>
            <a:endParaRPr lang="en-AU" sz="1200" kern="1200" dirty="0">
              <a:solidFill>
                <a:schemeClr val="tx1"/>
              </a:solidFill>
              <a:effectLst/>
              <a:latin typeface="+mn-lt"/>
              <a:cs typeface="Calibri"/>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incident documents</a:t>
            </a:r>
            <a:endParaRPr lang="en-AU" sz="1200" kern="1200" dirty="0">
              <a:solidFill>
                <a:schemeClr val="tx1"/>
              </a:solidFill>
              <a:effectLst/>
              <a:latin typeface="+mn-lt"/>
              <a:cs typeface="Calibri"/>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record keeping and data analysis</a:t>
            </a:r>
            <a:endParaRPr lang="en-AU" sz="1200" kern="1200" dirty="0">
              <a:solidFill>
                <a:schemeClr val="tx1"/>
              </a:solidFill>
              <a:effectLst/>
              <a:latin typeface="+mn-lt"/>
              <a:cs typeface="Calibri"/>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roles, responsibilities, compliance, and staff training</a:t>
            </a:r>
            <a:endParaRPr lang="en-AU" sz="1200" kern="1200" dirty="0">
              <a:solidFill>
                <a:schemeClr val="tx1"/>
              </a:solidFill>
              <a:effectLst/>
              <a:latin typeface="+mn-lt"/>
              <a:cs typeface="Calibri"/>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reportable incidents.</a:t>
            </a:r>
            <a:r>
              <a:rPr lang="en-AU" dirty="0"/>
              <a:t>  </a:t>
            </a:r>
            <a:endParaRPr lang="en-AU" sz="1200" kern="1200" dirty="0">
              <a:solidFill>
                <a:schemeClr val="tx1"/>
              </a:solidFill>
              <a:effectLst/>
              <a:latin typeface="+mn-lt"/>
              <a:cs typeface="Calibri"/>
            </a:endParaRPr>
          </a:p>
          <a:p>
            <a:r>
              <a:rPr lang="en-AU" sz="1200" kern="1200" dirty="0">
                <a:solidFill>
                  <a:schemeClr val="tx1"/>
                </a:solidFill>
                <a:effectLst/>
                <a:latin typeface="+mn-lt"/>
                <a:ea typeface="+mn-ea"/>
                <a:cs typeface="+mn-cs"/>
              </a:rPr>
              <a:t>The </a:t>
            </a:r>
            <a:r>
              <a:rPr lang="en-AU" sz="1200" i="1" kern="1200" dirty="0">
                <a:solidFill>
                  <a:schemeClr val="tx1"/>
                </a:solidFill>
                <a:effectLst/>
                <a:latin typeface="+mn-lt"/>
                <a:ea typeface="+mn-ea"/>
                <a:cs typeface="+mn-cs"/>
              </a:rPr>
              <a:t>Quality of Care Principles </a:t>
            </a:r>
            <a:r>
              <a:rPr lang="en-AU" sz="1200" kern="1200" dirty="0">
                <a:solidFill>
                  <a:schemeClr val="tx1"/>
                </a:solidFill>
                <a:effectLst/>
                <a:latin typeface="+mn-lt"/>
                <a:ea typeface="+mn-ea"/>
                <a:cs typeface="+mn-cs"/>
              </a:rPr>
              <a:t>also provide information on </a:t>
            </a:r>
            <a:r>
              <a:rPr lang="en-AU" dirty="0"/>
              <a:t>specific </a:t>
            </a:r>
            <a:r>
              <a:rPr lang="en-AU" sz="1200" kern="1200" dirty="0">
                <a:solidFill>
                  <a:schemeClr val="tx1"/>
                </a:solidFill>
                <a:effectLst/>
                <a:latin typeface="+mn-lt"/>
                <a:ea typeface="+mn-ea"/>
                <a:cs typeface="+mn-cs"/>
              </a:rPr>
              <a:t>things you need to have as part of your IMS to enable you to identify, assess, respond to, and record all incidents and near misses​, ensuring that your IMS captures feedback from staff, consumers, and/or their representatives.</a:t>
            </a:r>
            <a:endParaRPr lang="en-AU" sz="1200" kern="1200" dirty="0">
              <a:solidFill>
                <a:schemeClr val="tx1"/>
              </a:solidFill>
              <a:effectLst/>
              <a:latin typeface="+mn-lt"/>
              <a:cs typeface="Calibri"/>
            </a:endParaRPr>
          </a:p>
          <a:p>
            <a:r>
              <a:rPr lang="en-AU" sz="1200" kern="1200" dirty="0">
                <a:solidFill>
                  <a:schemeClr val="tx1"/>
                </a:solidFill>
                <a:effectLst/>
                <a:latin typeface="+mn-lt"/>
                <a:ea typeface="+mn-ea"/>
                <a:cs typeface="+mn-cs"/>
              </a:rPr>
              <a:t> </a:t>
            </a:r>
            <a:endParaRPr lang="en-AU" sz="1200" kern="1200" dirty="0">
              <a:solidFill>
                <a:schemeClr val="tx1"/>
              </a:solidFill>
              <a:effectLst/>
              <a:latin typeface="+mn-lt"/>
              <a:cs typeface="Calibri"/>
            </a:endParaRPr>
          </a:p>
        </p:txBody>
      </p:sp>
    </p:spTree>
    <p:extLst>
      <p:ext uri="{BB962C8B-B14F-4D97-AF65-F5344CB8AC3E}">
        <p14:creationId xmlns:p14="http://schemas.microsoft.com/office/powerpoint/2010/main" val="986682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u="none" dirty="0"/>
              <a:t>The table on screen summarises </a:t>
            </a:r>
            <a:r>
              <a:rPr lang="en-AU" dirty="0"/>
              <a:t>the different aspects of </a:t>
            </a:r>
            <a:r>
              <a:rPr lang="en-AU" u="none" dirty="0"/>
              <a:t>incident management systems: what they are, what they are for, and the format they take.</a:t>
            </a:r>
            <a:r>
              <a:rPr lang="en-AU" dirty="0"/>
              <a:t>  </a:t>
            </a:r>
            <a:endParaRPr lang="en-AU" dirty="0">
              <a:cs typeface="Calibri"/>
            </a:endParaRPr>
          </a:p>
          <a:p>
            <a:r>
              <a:rPr lang="en-AU" dirty="0"/>
              <a:t> </a:t>
            </a:r>
            <a:endParaRPr lang="en-AU" dirty="0">
              <a:cs typeface="Calibri"/>
            </a:endParaRPr>
          </a:p>
          <a:p>
            <a:r>
              <a:rPr lang="en-AU" b="1" kern="1200" dirty="0">
                <a:effectLst/>
              </a:rPr>
              <a:t>What is it?</a:t>
            </a:r>
            <a:r>
              <a:rPr lang="en-AU" b="1" dirty="0"/>
              <a:t> </a:t>
            </a:r>
            <a:endParaRPr lang="en-AU" dirty="0"/>
          </a:p>
          <a:p>
            <a:r>
              <a:rPr lang="en-AU" dirty="0"/>
              <a:t>An IMS includes </a:t>
            </a:r>
            <a:r>
              <a:rPr lang="en-AU" kern="1200" dirty="0">
                <a:effectLst/>
              </a:rPr>
              <a:t>policies, processes </a:t>
            </a:r>
            <a:r>
              <a:rPr lang="en-AU" dirty="0"/>
              <a:t>and </a:t>
            </a:r>
            <a:r>
              <a:rPr lang="en-AU" kern="1200" dirty="0">
                <a:effectLst/>
              </a:rPr>
              <a:t>procedures</a:t>
            </a:r>
            <a:r>
              <a:rPr lang="en-AU" dirty="0"/>
              <a:t> </a:t>
            </a:r>
            <a:r>
              <a:rPr lang="en-AU" kern="1200" dirty="0">
                <a:effectLst/>
              </a:rPr>
              <a:t>that </a:t>
            </a:r>
            <a:r>
              <a:rPr lang="en-AU" dirty="0"/>
              <a:t>your workers use </a:t>
            </a:r>
            <a:r>
              <a:rPr lang="en-AU" kern="1200" dirty="0">
                <a:effectLst/>
              </a:rPr>
              <a:t>to </a:t>
            </a:r>
            <a:r>
              <a:rPr lang="en-AU" dirty="0"/>
              <a:t>prevent </a:t>
            </a:r>
            <a:r>
              <a:rPr lang="en-AU" kern="1200" dirty="0">
                <a:effectLst/>
              </a:rPr>
              <a:t>and </a:t>
            </a:r>
            <a:r>
              <a:rPr lang="en-AU" dirty="0"/>
              <a:t>manage incidents; the </a:t>
            </a:r>
            <a:r>
              <a:rPr lang="en-AU" kern="1200" dirty="0">
                <a:effectLst/>
              </a:rPr>
              <a:t>tools that </a:t>
            </a:r>
            <a:r>
              <a:rPr lang="en-AU" dirty="0"/>
              <a:t>they use to document information about </a:t>
            </a:r>
            <a:r>
              <a:rPr lang="en-AU" kern="1200" dirty="0">
                <a:effectLst/>
              </a:rPr>
              <a:t>incidents and </a:t>
            </a:r>
            <a:r>
              <a:rPr lang="en-AU" dirty="0"/>
              <a:t>find solutions; </a:t>
            </a:r>
            <a:r>
              <a:rPr lang="en-AU" u="none" kern="1200" dirty="0">
                <a:effectLst/>
              </a:rPr>
              <a:t>and the </a:t>
            </a:r>
            <a:r>
              <a:rPr lang="en-AU" dirty="0"/>
              <a:t>training and culture they rely on to continuously improve your services.</a:t>
            </a:r>
            <a:endParaRPr lang="en-AU" dirty="0">
              <a:cs typeface="Calibri"/>
            </a:endParaRPr>
          </a:p>
          <a:p>
            <a:r>
              <a:rPr lang="en-AU" b="1" kern="1200" dirty="0">
                <a:effectLst/>
              </a:rPr>
              <a:t>What is it for?</a:t>
            </a:r>
            <a:r>
              <a:rPr lang="en-AU" b="1" dirty="0"/>
              <a:t> </a:t>
            </a:r>
            <a:endParaRPr lang="en-AU" dirty="0"/>
          </a:p>
          <a:p>
            <a:pPr lvl="0"/>
            <a:r>
              <a:rPr lang="en-AU" kern="1200" dirty="0">
                <a:effectLst/>
              </a:rPr>
              <a:t>It helps to prevent incidents or to identify, respond to and manage any incidents or near misses that occur while you are delivering care and services to your consumers.</a:t>
            </a:r>
            <a:endParaRPr lang="en-AU" dirty="0">
              <a:cs typeface="Calibri"/>
            </a:endParaRPr>
          </a:p>
          <a:p>
            <a:r>
              <a:rPr lang="en-AU" b="1" kern="1200" dirty="0">
                <a:effectLst/>
              </a:rPr>
              <a:t>What does it </a:t>
            </a:r>
            <a:r>
              <a:rPr lang="en-AU" b="1" dirty="0"/>
              <a:t>look </a:t>
            </a:r>
            <a:r>
              <a:rPr lang="en-AU" b="1" kern="1200" dirty="0">
                <a:effectLst/>
              </a:rPr>
              <a:t>like?</a:t>
            </a:r>
            <a:r>
              <a:rPr lang="en-AU" b="1" dirty="0"/>
              <a:t> </a:t>
            </a:r>
            <a:endParaRPr lang="en-AU" dirty="0"/>
          </a:p>
          <a:p>
            <a:r>
              <a:rPr lang="en-AU" kern="1200" dirty="0">
                <a:effectLst/>
              </a:rPr>
              <a:t>It must be suited to the context of the care you provide, but it could be anything from a spreadsheet to complex risk management software, depending on the size and complexity of your service.</a:t>
            </a:r>
            <a:r>
              <a:rPr lang="en-AU" dirty="0"/>
              <a:t> </a:t>
            </a:r>
            <a:endParaRPr lang="en-AU" dirty="0">
              <a:cs typeface="Calibri"/>
            </a:endParaRPr>
          </a:p>
          <a:p>
            <a:r>
              <a:rPr lang="en-AU" kern="1200" dirty="0">
                <a:effectLst/>
              </a:rPr>
              <a:t> </a:t>
            </a:r>
            <a:endParaRPr lang="en-AU" dirty="0">
              <a:cs typeface="Calibri"/>
            </a:endParaRPr>
          </a:p>
          <a:p>
            <a:r>
              <a:rPr lang="en-AU" dirty="0"/>
              <a:t> </a:t>
            </a:r>
            <a:r>
              <a:rPr lang="en-AU" u="sng" dirty="0"/>
              <a:t>A couple </a:t>
            </a:r>
            <a:r>
              <a:rPr lang="en-AU" u="sng" kern="1200" dirty="0">
                <a:effectLst/>
              </a:rPr>
              <a:t>of </a:t>
            </a:r>
            <a:r>
              <a:rPr lang="en-AU" u="sng" dirty="0"/>
              <a:t>points worth noting</a:t>
            </a:r>
            <a:r>
              <a:rPr lang="en-AU" u="sng" kern="1200" dirty="0">
                <a:effectLst/>
              </a:rPr>
              <a:t>:</a:t>
            </a:r>
            <a:endParaRPr lang="en-AU" dirty="0"/>
          </a:p>
          <a:p>
            <a:r>
              <a:rPr lang="en-AU" dirty="0"/>
              <a:t>•</a:t>
            </a:r>
            <a:r>
              <a:rPr lang="en-AU" kern="1200" dirty="0">
                <a:effectLst/>
              </a:rPr>
              <a:t>Staff training – staff need to know how to use the IMS. </a:t>
            </a:r>
            <a:r>
              <a:rPr lang="en-AU" dirty="0"/>
              <a:t>The SIRS</a:t>
            </a:r>
            <a:r>
              <a:rPr lang="en-AU" kern="1200" dirty="0">
                <a:effectLst/>
              </a:rPr>
              <a:t> requires every aged care service to have in place an effective IMS that staff are trained to use.</a:t>
            </a:r>
            <a:r>
              <a:rPr lang="en-AU" dirty="0"/>
              <a:t> </a:t>
            </a:r>
            <a:endParaRPr lang="en-AU" dirty="0">
              <a:cs typeface="Calibri"/>
            </a:endParaRPr>
          </a:p>
          <a:p>
            <a:r>
              <a:rPr lang="en-AU" dirty="0"/>
              <a:t>•Another example is having </a:t>
            </a:r>
            <a:r>
              <a:rPr lang="en-AU" kern="1200" dirty="0">
                <a:effectLst/>
              </a:rPr>
              <a:t>a governance framework – </a:t>
            </a:r>
            <a:r>
              <a:rPr lang="en-AU" dirty="0"/>
              <a:t>this means that your IMS is</a:t>
            </a:r>
            <a:r>
              <a:rPr lang="en-AU" kern="1200" dirty="0">
                <a:effectLst/>
              </a:rPr>
              <a:t> regularly reviewed. This applies to </a:t>
            </a:r>
            <a:r>
              <a:rPr lang="en-AU" dirty="0"/>
              <a:t>Standard</a:t>
            </a:r>
            <a:r>
              <a:rPr lang="en-AU" kern="1200" dirty="0">
                <a:effectLst/>
              </a:rPr>
              <a:t> 8 of the Quality Standards and </a:t>
            </a:r>
            <a:r>
              <a:rPr lang="en-AU" dirty="0"/>
              <a:t>it </a:t>
            </a:r>
            <a:r>
              <a:rPr lang="en-AU" kern="1200" dirty="0">
                <a:effectLst/>
              </a:rPr>
              <a:t>means having your leadership involved in the </a:t>
            </a:r>
            <a:r>
              <a:rPr lang="en-AU" dirty="0"/>
              <a:t>incident management process</a:t>
            </a:r>
            <a:r>
              <a:rPr lang="en-AU" kern="1200" dirty="0">
                <a:effectLst/>
              </a:rPr>
              <a:t>. You will notice </a:t>
            </a:r>
            <a:r>
              <a:rPr lang="en-AU" dirty="0"/>
              <a:t>in a moment </a:t>
            </a:r>
            <a:r>
              <a:rPr lang="en-AU" kern="1200" dirty="0">
                <a:effectLst/>
              </a:rPr>
              <a:t>when we talk about the </a:t>
            </a:r>
            <a:r>
              <a:rPr lang="en-AU" dirty="0"/>
              <a:t>essential </a:t>
            </a:r>
            <a:r>
              <a:rPr lang="en-AU" kern="1200" dirty="0">
                <a:effectLst/>
              </a:rPr>
              <a:t>elements of an effective IMS that leadership is the first </a:t>
            </a:r>
            <a:r>
              <a:rPr lang="en-AU" dirty="0"/>
              <a:t>element</a:t>
            </a:r>
            <a:r>
              <a:rPr lang="en-AU" kern="1200" dirty="0">
                <a:effectLst/>
              </a:rPr>
              <a:t> </a:t>
            </a:r>
            <a:r>
              <a:rPr lang="en-AU" dirty="0"/>
              <a:t>in the cycle</a:t>
            </a:r>
            <a:r>
              <a:rPr lang="en-AU" kern="1200" dirty="0">
                <a:effectLst/>
              </a:rPr>
              <a:t>.</a:t>
            </a:r>
            <a:endParaRPr lang="en-AU" dirty="0">
              <a:cs typeface="Calibri"/>
            </a:endParaRPr>
          </a:p>
          <a:p>
            <a:br>
              <a:rPr lang="en-US" dirty="0"/>
            </a:br>
            <a:endParaRPr lang="en-US" dirty="0"/>
          </a:p>
          <a:p>
            <a:endParaRPr lang="en-AU" dirty="0">
              <a:cs typeface="Calibri"/>
            </a:endParaRPr>
          </a:p>
          <a:p>
            <a:pPr defTabSz="914305">
              <a:defRPr/>
            </a:pPr>
            <a:endParaRPr lang="en-AU" dirty="0">
              <a:solidFill>
                <a:schemeClr val="bg2">
                  <a:lumMod val="10000"/>
                </a:schemeClr>
              </a:solidFill>
              <a:latin typeface="Fira Sans Light"/>
            </a:endParaRPr>
          </a:p>
        </p:txBody>
      </p:sp>
    </p:spTree>
    <p:extLst>
      <p:ext uri="{BB962C8B-B14F-4D97-AF65-F5344CB8AC3E}">
        <p14:creationId xmlns:p14="http://schemas.microsoft.com/office/powerpoint/2010/main" val="2652568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ditable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06EB28-456C-4C43-9E34-4D9A9B2BC57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961" y="0"/>
            <a:ext cx="12186078" cy="6857999"/>
          </a:xfrm>
          <a:prstGeom prst="rect">
            <a:avLst/>
          </a:prstGeom>
        </p:spPr>
      </p:pic>
      <p:sp>
        <p:nvSpPr>
          <p:cNvPr id="6" name="Picture Placeholder 11">
            <a:extLst>
              <a:ext uri="{FF2B5EF4-FFF2-40B4-BE49-F238E27FC236}">
                <a16:creationId xmlns:a16="http://schemas.microsoft.com/office/drawing/2014/main" id="{500F6588-C8F7-43FB-826F-699AA974DACF}"/>
              </a:ext>
              <a:ext uri="{C183D7F6-B498-43B3-948B-1728B52AA6E4}">
                <adec:decorative xmlns:adec="http://schemas.microsoft.com/office/drawing/2017/decorative" val="1"/>
              </a:ext>
            </a:extLst>
          </p:cNvPr>
          <p:cNvSpPr>
            <a:spLocks noGrp="1"/>
          </p:cNvSpPr>
          <p:nvPr>
            <p:ph type="pic" sz="quarter" idx="11" hasCustomPrompt="1"/>
          </p:nvPr>
        </p:nvSpPr>
        <p:spPr>
          <a:xfrm>
            <a:off x="6525574" y="1425788"/>
            <a:ext cx="5956940" cy="5844879"/>
          </a:xfrm>
          <a:custGeom>
            <a:avLst/>
            <a:gdLst>
              <a:gd name="connsiteX0" fmla="*/ 0 w 5953125"/>
              <a:gd name="connsiteY0" fmla="*/ 2789902 h 5579803"/>
              <a:gd name="connsiteX1" fmla="*/ 2976563 w 5953125"/>
              <a:gd name="connsiteY1" fmla="*/ 0 h 5579803"/>
              <a:gd name="connsiteX2" fmla="*/ 5953126 w 5953125"/>
              <a:gd name="connsiteY2" fmla="*/ 2789902 h 5579803"/>
              <a:gd name="connsiteX3" fmla="*/ 2976563 w 5953125"/>
              <a:gd name="connsiteY3" fmla="*/ 5579804 h 5579803"/>
              <a:gd name="connsiteX4" fmla="*/ 0 w 5953125"/>
              <a:gd name="connsiteY4" fmla="*/ 2789902 h 5579803"/>
              <a:gd name="connsiteX0" fmla="*/ 0 w 5953126"/>
              <a:gd name="connsiteY0" fmla="*/ 2804189 h 5594091"/>
              <a:gd name="connsiteX1" fmla="*/ 2976563 w 5953126"/>
              <a:gd name="connsiteY1" fmla="*/ 0 h 5594091"/>
              <a:gd name="connsiteX2" fmla="*/ 5953126 w 5953126"/>
              <a:gd name="connsiteY2" fmla="*/ 2804189 h 5594091"/>
              <a:gd name="connsiteX3" fmla="*/ 2976563 w 5953126"/>
              <a:gd name="connsiteY3" fmla="*/ 5594091 h 5594091"/>
              <a:gd name="connsiteX4" fmla="*/ 0 w 5953126"/>
              <a:gd name="connsiteY4" fmla="*/ 2804189 h 5594091"/>
              <a:gd name="connsiteX0" fmla="*/ 0 w 5953126"/>
              <a:gd name="connsiteY0" fmla="*/ 2864057 h 5653959"/>
              <a:gd name="connsiteX1" fmla="*/ 2976563 w 5953126"/>
              <a:gd name="connsiteY1" fmla="*/ 59868 h 5653959"/>
              <a:gd name="connsiteX2" fmla="*/ 5953126 w 5953126"/>
              <a:gd name="connsiteY2" fmla="*/ 2864057 h 5653959"/>
              <a:gd name="connsiteX3" fmla="*/ 2976563 w 5953126"/>
              <a:gd name="connsiteY3" fmla="*/ 5653959 h 5653959"/>
              <a:gd name="connsiteX4" fmla="*/ 0 w 5953126"/>
              <a:gd name="connsiteY4" fmla="*/ 2864057 h 5653959"/>
              <a:gd name="connsiteX0" fmla="*/ 219623 w 6172749"/>
              <a:gd name="connsiteY0" fmla="*/ 2867613 h 5657515"/>
              <a:gd name="connsiteX1" fmla="*/ 3196186 w 6172749"/>
              <a:gd name="connsiteY1" fmla="*/ 63424 h 5657515"/>
              <a:gd name="connsiteX2" fmla="*/ 6172749 w 6172749"/>
              <a:gd name="connsiteY2" fmla="*/ 2867613 h 5657515"/>
              <a:gd name="connsiteX3" fmla="*/ 3196186 w 6172749"/>
              <a:gd name="connsiteY3" fmla="*/ 5657515 h 5657515"/>
              <a:gd name="connsiteX4" fmla="*/ 219623 w 6172749"/>
              <a:gd name="connsiteY4" fmla="*/ 2867613 h 5657515"/>
              <a:gd name="connsiteX0" fmla="*/ 257432 w 6210558"/>
              <a:gd name="connsiteY0" fmla="*/ 2867613 h 5733817"/>
              <a:gd name="connsiteX1" fmla="*/ 3233995 w 6210558"/>
              <a:gd name="connsiteY1" fmla="*/ 63424 h 5733817"/>
              <a:gd name="connsiteX2" fmla="*/ 6210558 w 6210558"/>
              <a:gd name="connsiteY2" fmla="*/ 2867613 h 5733817"/>
              <a:gd name="connsiteX3" fmla="*/ 3233995 w 6210558"/>
              <a:gd name="connsiteY3" fmla="*/ 5657515 h 5733817"/>
              <a:gd name="connsiteX4" fmla="*/ 257432 w 6210558"/>
              <a:gd name="connsiteY4" fmla="*/ 2867613 h 5733817"/>
              <a:gd name="connsiteX0" fmla="*/ 7723 w 5960849"/>
              <a:gd name="connsiteY0" fmla="*/ 2864885 h 5950900"/>
              <a:gd name="connsiteX1" fmla="*/ 2984286 w 5960849"/>
              <a:gd name="connsiteY1" fmla="*/ 60696 h 5950900"/>
              <a:gd name="connsiteX2" fmla="*/ 5960849 w 5960849"/>
              <a:gd name="connsiteY2" fmla="*/ 2864885 h 5950900"/>
              <a:gd name="connsiteX3" fmla="*/ 3517686 w 5960849"/>
              <a:gd name="connsiteY3" fmla="*/ 5883387 h 5950900"/>
              <a:gd name="connsiteX4" fmla="*/ 7723 w 5960849"/>
              <a:gd name="connsiteY4" fmla="*/ 2864885 h 5950900"/>
              <a:gd name="connsiteX0" fmla="*/ 296854 w 6249980"/>
              <a:gd name="connsiteY0" fmla="*/ 2884154 h 5988885"/>
              <a:gd name="connsiteX1" fmla="*/ 3273417 w 6249980"/>
              <a:gd name="connsiteY1" fmla="*/ 79965 h 5988885"/>
              <a:gd name="connsiteX2" fmla="*/ 6249980 w 6249980"/>
              <a:gd name="connsiteY2" fmla="*/ 2884154 h 5988885"/>
              <a:gd name="connsiteX3" fmla="*/ 3806817 w 6249980"/>
              <a:gd name="connsiteY3" fmla="*/ 5902656 h 5988885"/>
              <a:gd name="connsiteX4" fmla="*/ 296854 w 6249980"/>
              <a:gd name="connsiteY4" fmla="*/ 2884154 h 5988885"/>
              <a:gd name="connsiteX0" fmla="*/ 102289 w 6055415"/>
              <a:gd name="connsiteY0" fmla="*/ 2895605 h 6011004"/>
              <a:gd name="connsiteX1" fmla="*/ 3078852 w 6055415"/>
              <a:gd name="connsiteY1" fmla="*/ 91416 h 6011004"/>
              <a:gd name="connsiteX2" fmla="*/ 6055415 w 6055415"/>
              <a:gd name="connsiteY2" fmla="*/ 2895605 h 6011004"/>
              <a:gd name="connsiteX3" fmla="*/ 3612252 w 6055415"/>
              <a:gd name="connsiteY3" fmla="*/ 5914107 h 6011004"/>
              <a:gd name="connsiteX4" fmla="*/ 102289 w 6055415"/>
              <a:gd name="connsiteY4" fmla="*/ 2895605 h 6011004"/>
              <a:gd name="connsiteX0" fmla="*/ 108853 w 6061979"/>
              <a:gd name="connsiteY0" fmla="*/ 2882974 h 5998373"/>
              <a:gd name="connsiteX1" fmla="*/ 3085416 w 6061979"/>
              <a:gd name="connsiteY1" fmla="*/ 78785 h 5998373"/>
              <a:gd name="connsiteX2" fmla="*/ 6061979 w 6061979"/>
              <a:gd name="connsiteY2" fmla="*/ 2882974 h 5998373"/>
              <a:gd name="connsiteX3" fmla="*/ 3618816 w 6061979"/>
              <a:gd name="connsiteY3" fmla="*/ 5901476 h 5998373"/>
              <a:gd name="connsiteX4" fmla="*/ 108853 w 6061979"/>
              <a:gd name="connsiteY4" fmla="*/ 2882974 h 5998373"/>
              <a:gd name="connsiteX0" fmla="*/ 79975 w 6033101"/>
              <a:gd name="connsiteY0" fmla="*/ 2873393 h 5988792"/>
              <a:gd name="connsiteX1" fmla="*/ 3056538 w 6033101"/>
              <a:gd name="connsiteY1" fmla="*/ 69204 h 5988792"/>
              <a:gd name="connsiteX2" fmla="*/ 6033101 w 6033101"/>
              <a:gd name="connsiteY2" fmla="*/ 2873393 h 5988792"/>
              <a:gd name="connsiteX3" fmla="*/ 3589938 w 6033101"/>
              <a:gd name="connsiteY3" fmla="*/ 5891895 h 5988792"/>
              <a:gd name="connsiteX4" fmla="*/ 79975 w 6033101"/>
              <a:gd name="connsiteY4" fmla="*/ 2873393 h 5988792"/>
              <a:gd name="connsiteX0" fmla="*/ 2373 w 5955499"/>
              <a:gd name="connsiteY0" fmla="*/ 2848415 h 5822377"/>
              <a:gd name="connsiteX1" fmla="*/ 2978936 w 5955499"/>
              <a:gd name="connsiteY1" fmla="*/ 44226 h 5822377"/>
              <a:gd name="connsiteX2" fmla="*/ 5955499 w 5955499"/>
              <a:gd name="connsiteY2" fmla="*/ 2848415 h 5822377"/>
              <a:gd name="connsiteX3" fmla="*/ 3340886 w 5955499"/>
              <a:gd name="connsiteY3" fmla="*/ 5752617 h 5822377"/>
              <a:gd name="connsiteX4" fmla="*/ 2373 w 5955499"/>
              <a:gd name="connsiteY4" fmla="*/ 2848415 h 5822377"/>
              <a:gd name="connsiteX0" fmla="*/ 3814 w 5956940"/>
              <a:gd name="connsiteY0" fmla="*/ 2870917 h 5844879"/>
              <a:gd name="connsiteX1" fmla="*/ 2980377 w 5956940"/>
              <a:gd name="connsiteY1" fmla="*/ 66728 h 5844879"/>
              <a:gd name="connsiteX2" fmla="*/ 5956940 w 5956940"/>
              <a:gd name="connsiteY2" fmla="*/ 2870917 h 5844879"/>
              <a:gd name="connsiteX3" fmla="*/ 3342327 w 5956940"/>
              <a:gd name="connsiteY3" fmla="*/ 5775119 h 5844879"/>
              <a:gd name="connsiteX4" fmla="*/ 3814 w 5956940"/>
              <a:gd name="connsiteY4" fmla="*/ 2870917 h 5844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6940" h="5844879">
                <a:moveTo>
                  <a:pt x="3814" y="2870917"/>
                </a:moveTo>
                <a:cubicBezTo>
                  <a:pt x="-56511" y="1919519"/>
                  <a:pt x="583992" y="-423809"/>
                  <a:pt x="2980377" y="66728"/>
                </a:cubicBezTo>
                <a:cubicBezTo>
                  <a:pt x="5376762" y="557265"/>
                  <a:pt x="5956940" y="1330097"/>
                  <a:pt x="5956940" y="2870917"/>
                </a:cubicBezTo>
                <a:cubicBezTo>
                  <a:pt x="5956940" y="4411737"/>
                  <a:pt x="5486299" y="5260769"/>
                  <a:pt x="3342327" y="5775119"/>
                </a:cubicBezTo>
                <a:cubicBezTo>
                  <a:pt x="1198355" y="6289469"/>
                  <a:pt x="64139" y="3822315"/>
                  <a:pt x="3814" y="2870917"/>
                </a:cubicBezTo>
                <a:close/>
              </a:path>
            </a:pathLst>
          </a:custGeom>
          <a:solidFill>
            <a:schemeClr val="bg2"/>
          </a:solidFill>
        </p:spPr>
        <p:txBody>
          <a:bodyPr anchor="ctr"/>
          <a:lstStyle>
            <a:lvl1pPr algn="ctr">
              <a:defRPr/>
            </a:lvl1pPr>
          </a:lstStyle>
          <a:p>
            <a:r>
              <a:rPr lang="en-AU"/>
              <a:t>Click to insert image</a:t>
            </a:r>
          </a:p>
        </p:txBody>
      </p:sp>
      <p:sp>
        <p:nvSpPr>
          <p:cNvPr id="9" name="TextBox 8">
            <a:extLst>
              <a:ext uri="{FF2B5EF4-FFF2-40B4-BE49-F238E27FC236}">
                <a16:creationId xmlns:a16="http://schemas.microsoft.com/office/drawing/2014/main" id="{34CBC42D-B633-4F5F-AAD7-30B47732E662}"/>
              </a:ext>
            </a:extLst>
          </p:cNvPr>
          <p:cNvSpPr txBox="1"/>
          <p:nvPr userDrawn="1"/>
        </p:nvSpPr>
        <p:spPr>
          <a:xfrm>
            <a:off x="677335" y="6190456"/>
            <a:ext cx="2633133" cy="389850"/>
          </a:xfrm>
          <a:prstGeom prst="rect">
            <a:avLst/>
          </a:prstGeom>
          <a:noFill/>
        </p:spPr>
        <p:txBody>
          <a:bodyPr wrap="square" lIns="0" tIns="0" rIns="0" bIns="0" rtlCol="0">
            <a:spAutoFit/>
          </a:bodyPr>
          <a:lstStyle/>
          <a:p>
            <a:r>
              <a:rPr lang="en-AU" sz="1600" b="1">
                <a:solidFill>
                  <a:schemeClr val="bg1"/>
                </a:solidFill>
                <a:latin typeface="Fira Sans" panose="020B0503050000020004" pitchFamily="34" charset="0"/>
              </a:rPr>
              <a:t>1800 951 822</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kern="1200" baseline="30000">
                <a:solidFill>
                  <a:schemeClr val="bg1"/>
                </a:solidFill>
                <a:latin typeface="Fira Sans Light" panose="020B0403050000020004" pitchFamily="34" charset="0"/>
                <a:ea typeface="+mn-ea"/>
                <a:cs typeface="+mn-cs"/>
              </a:rPr>
              <a:t>agedcarequality.gov.au</a:t>
            </a:r>
          </a:p>
        </p:txBody>
      </p:sp>
      <p:sp>
        <p:nvSpPr>
          <p:cNvPr id="4" name="Date Placeholder 3"/>
          <p:cNvSpPr>
            <a:spLocks noGrp="1"/>
          </p:cNvSpPr>
          <p:nvPr>
            <p:ph type="dt" sz="half" idx="10"/>
          </p:nvPr>
        </p:nvSpPr>
        <p:spPr>
          <a:xfrm>
            <a:off x="677333" y="5122866"/>
            <a:ext cx="2743200" cy="365125"/>
          </a:xfrm>
          <a:prstGeom prst="rect">
            <a:avLst/>
          </a:prstGeom>
        </p:spPr>
        <p:txBody>
          <a:bodyPr lIns="0" tIns="0" rIns="0" bIns="0"/>
          <a:lstStyle>
            <a:lvl1pPr>
              <a:defRPr sz="1400">
                <a:solidFill>
                  <a:schemeClr val="bg1"/>
                </a:solidFill>
                <a:latin typeface="Fira Sans Light" panose="020B0403050000020004" pitchFamily="34" charset="0"/>
              </a:defRPr>
            </a:lvl1pPr>
          </a:lstStyle>
          <a:p>
            <a:r>
              <a:rPr lang="en-US"/>
              <a:t>Date:</a:t>
            </a:r>
            <a:endParaRPr lang="en-AU"/>
          </a:p>
        </p:txBody>
      </p:sp>
      <p:sp>
        <p:nvSpPr>
          <p:cNvPr id="2" name="Title 1"/>
          <p:cNvSpPr>
            <a:spLocks noGrp="1"/>
          </p:cNvSpPr>
          <p:nvPr>
            <p:ph type="ctrTitle"/>
          </p:nvPr>
        </p:nvSpPr>
        <p:spPr>
          <a:xfrm>
            <a:off x="677336" y="2502705"/>
            <a:ext cx="4056590" cy="1052513"/>
          </a:xfrm>
          <a:prstGeom prst="rect">
            <a:avLst/>
          </a:prstGeom>
        </p:spPr>
        <p:txBody>
          <a:bodyPr lIns="0" tIns="0" rIns="0" bIns="0" anchor="t" anchorCtr="0"/>
          <a:lstStyle>
            <a:lvl1pPr algn="l">
              <a:defRPr sz="3400">
                <a:solidFill>
                  <a:schemeClr val="bg1"/>
                </a:solidFill>
                <a:latin typeface="Fira Sans ExtraBold" panose="020B0903050000020004" pitchFamily="34" charset="0"/>
              </a:defRPr>
            </a:lvl1pPr>
          </a:lstStyle>
          <a:p>
            <a:r>
              <a:rPr lang="en-US"/>
              <a:t>Click to edit Master title style</a:t>
            </a:r>
          </a:p>
        </p:txBody>
      </p:sp>
      <p:cxnSp>
        <p:nvCxnSpPr>
          <p:cNvPr id="14" name="Straight Connector 13">
            <a:extLst>
              <a:ext uri="{FF2B5EF4-FFF2-40B4-BE49-F238E27FC236}">
                <a16:creationId xmlns:a16="http://schemas.microsoft.com/office/drawing/2014/main" id="{EDDF3C40-B297-97F2-758D-C3FC5689D6FB}"/>
              </a:ext>
              <a:ext uri="{C183D7F6-B498-43B3-948B-1728B52AA6E4}">
                <adec:decorative xmlns:adec="http://schemas.microsoft.com/office/drawing/2017/decorative" val="1"/>
              </a:ext>
            </a:extLst>
          </p:cNvPr>
          <p:cNvCxnSpPr>
            <a:cxnSpLocks/>
          </p:cNvCxnSpPr>
          <p:nvPr userDrawn="1"/>
        </p:nvCxnSpPr>
        <p:spPr>
          <a:xfrm>
            <a:off x="677333" y="4962525"/>
            <a:ext cx="403755" cy="0"/>
          </a:xfrm>
          <a:prstGeom prst="line">
            <a:avLst/>
          </a:prstGeom>
          <a:ln w="12700">
            <a:solidFill>
              <a:srgbClr val="F6A733"/>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DC211683-0F54-A7E8-5696-8C71CC64520C}"/>
              </a:ext>
            </a:extLst>
          </p:cNvPr>
          <p:cNvSpPr>
            <a:spLocks noGrp="1"/>
          </p:cNvSpPr>
          <p:nvPr>
            <p:ph type="body" sz="quarter" idx="13" hasCustomPrompt="1"/>
          </p:nvPr>
        </p:nvSpPr>
        <p:spPr>
          <a:xfrm>
            <a:off x="677863" y="3570682"/>
            <a:ext cx="4094162" cy="649288"/>
          </a:xfrm>
        </p:spPr>
        <p:txBody>
          <a:bodyPr>
            <a:normAutofit/>
          </a:bodyPr>
          <a:lstStyle>
            <a:lvl1pPr>
              <a:buNone/>
              <a:defRPr sz="2000" b="0">
                <a:solidFill>
                  <a:schemeClr val="bg1"/>
                </a:solidFill>
                <a:latin typeface="Fira Sans Light" panose="020B0403050000020004" pitchFamily="34" charset="0"/>
              </a:defRPr>
            </a:lvl1pPr>
            <a:lvl2pPr>
              <a:buNone/>
              <a:defRPr>
                <a:solidFill>
                  <a:schemeClr val="bg1"/>
                </a:solidFill>
                <a:latin typeface="Fira Sans Light" panose="020B0403050000020004" pitchFamily="34" charset="0"/>
              </a:defRPr>
            </a:lvl2pPr>
            <a:lvl3pPr marL="0" indent="0">
              <a:buNone/>
              <a:defRPr>
                <a:solidFill>
                  <a:schemeClr val="bg1"/>
                </a:solidFill>
                <a:latin typeface="Fira Sans Light" panose="020B0403050000020004" pitchFamily="34" charset="0"/>
              </a:defRPr>
            </a:lvl3pPr>
            <a:lvl4pPr marL="180000" indent="0">
              <a:buNone/>
              <a:defRPr>
                <a:solidFill>
                  <a:schemeClr val="bg1"/>
                </a:solidFill>
                <a:latin typeface="Fira Sans Light" panose="020B0403050000020004" pitchFamily="34" charset="0"/>
              </a:defRPr>
            </a:lvl4pPr>
            <a:lvl5pPr marL="360000" indent="0">
              <a:buNone/>
              <a:defRPr>
                <a:solidFill>
                  <a:schemeClr val="bg1"/>
                </a:solidFill>
                <a:latin typeface="Fira Sans Light" panose="020B0403050000020004" pitchFamily="34" charset="0"/>
              </a:defRPr>
            </a:lvl5pPr>
          </a:lstStyle>
          <a:p>
            <a:pPr lvl="0"/>
            <a:r>
              <a:rPr lang="en-US"/>
              <a:t>Click to edit subheading</a:t>
            </a:r>
            <a:endParaRPr lang="en-AU"/>
          </a:p>
        </p:txBody>
      </p:sp>
    </p:spTree>
    <p:extLst>
      <p:ext uri="{BB962C8B-B14F-4D97-AF65-F5344CB8AC3E}">
        <p14:creationId xmlns:p14="http://schemas.microsoft.com/office/powerpoint/2010/main" val="119231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42BC85-EF43-40B1-BE03-72BD871050B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475"/>
            <a:ext cx="12191999" cy="6857048"/>
          </a:xfrm>
          <a:prstGeom prst="rect">
            <a:avLst/>
          </a:prstGeom>
        </p:spPr>
      </p:pic>
      <p:sp>
        <p:nvSpPr>
          <p:cNvPr id="3" name="Content Placeholder 2"/>
          <p:cNvSpPr>
            <a:spLocks noGrp="1"/>
          </p:cNvSpPr>
          <p:nvPr>
            <p:ph idx="1"/>
          </p:nvPr>
        </p:nvSpPr>
        <p:spPr/>
        <p:txBody>
          <a:bodyPr/>
          <a:lstStyle>
            <a:lvl1pPr>
              <a:defRPr>
                <a:solidFill>
                  <a:srgbClr val="00577D"/>
                </a:solidFill>
              </a:defRPr>
            </a:lvl1pPr>
            <a:lvl3pPr marL="180000" indent="-180000">
              <a:buFont typeface="Arial" panose="020B0604020202020204" pitchFamily="34" charset="0"/>
              <a:buChar char="•"/>
              <a:defRPr/>
            </a:lvl3pPr>
            <a:lvl4pPr marL="360000" indent="-180000">
              <a:buFont typeface="Arial" panose="020B0604020202020204" pitchFamily="34" charset="0"/>
              <a:buChar char="•"/>
              <a:defRPr/>
            </a:lvl4pPr>
            <a:lvl5pPr marL="540000" indent="-1800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D2BDB8B-7279-4EDB-947D-6E77E1136A43}"/>
              </a:ext>
            </a:extLst>
          </p:cNvPr>
          <p:cNvSpPr>
            <a:spLocks noGrp="1"/>
          </p:cNvSpPr>
          <p:nvPr>
            <p:ph type="title"/>
          </p:nvPr>
        </p:nvSpPr>
        <p:spPr>
          <a:xfrm>
            <a:off x="762000" y="827314"/>
            <a:ext cx="9286875" cy="537936"/>
          </a:xfrm>
          <a:prstGeom prst="rect">
            <a:avLst/>
          </a:prstGeom>
        </p:spPr>
        <p:txBody>
          <a:bodyPr/>
          <a:lstStyle>
            <a:lvl1pPr>
              <a:defRPr sz="3600">
                <a:solidFill>
                  <a:srgbClr val="E77327"/>
                </a:solidFill>
                <a:latin typeface="Fira Sans ExtraBold" panose="020B0903050000020004" pitchFamily="34" charset="0"/>
              </a:defRPr>
            </a:lvl1pPr>
          </a:lstStyle>
          <a:p>
            <a:r>
              <a:rPr lang="en-US"/>
              <a:t>Click to edit Master title style</a:t>
            </a:r>
            <a:endParaRPr lang="en-AU"/>
          </a:p>
        </p:txBody>
      </p:sp>
    </p:spTree>
    <p:extLst>
      <p:ext uri="{BB962C8B-B14F-4D97-AF65-F5344CB8AC3E}">
        <p14:creationId xmlns:p14="http://schemas.microsoft.com/office/powerpoint/2010/main" val="341447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42BC85-EF43-40B1-BE03-72BD871050B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299" y="190"/>
            <a:ext cx="12185401" cy="6857618"/>
          </a:xfrm>
          <a:prstGeom prst="rect">
            <a:avLst/>
          </a:prstGeom>
        </p:spPr>
      </p:pic>
      <p:sp>
        <p:nvSpPr>
          <p:cNvPr id="3" name="Content Placeholder 2"/>
          <p:cNvSpPr>
            <a:spLocks noGrp="1"/>
          </p:cNvSpPr>
          <p:nvPr>
            <p:ph idx="1"/>
          </p:nvPr>
        </p:nvSpPr>
        <p:spPr>
          <a:xfrm>
            <a:off x="7124700" y="1388165"/>
            <a:ext cx="4500563" cy="4722113"/>
          </a:xfrm>
        </p:spPr>
        <p:txBody>
          <a:bodyPr/>
          <a:lstStyle>
            <a:lvl1pPr>
              <a:defRPr>
                <a:solidFill>
                  <a:srgbClr val="00577D"/>
                </a:solidFill>
              </a:defRPr>
            </a:lvl1pPr>
            <a:lvl3pPr marL="180000" indent="-180000">
              <a:buFont typeface="Arial" panose="020B0604020202020204" pitchFamily="34" charset="0"/>
              <a:buChar char="•"/>
              <a:defRPr/>
            </a:lvl3pPr>
            <a:lvl4pPr marL="360000" indent="-180000">
              <a:buFont typeface="Arial" panose="020B0604020202020204" pitchFamily="34" charset="0"/>
              <a:buChar char="•"/>
              <a:defRPr/>
            </a:lvl4pPr>
            <a:lvl5pPr marL="540000" indent="-1800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D2BDB8B-7279-4EDB-947D-6E77E1136A43}"/>
              </a:ext>
            </a:extLst>
          </p:cNvPr>
          <p:cNvSpPr>
            <a:spLocks noGrp="1"/>
          </p:cNvSpPr>
          <p:nvPr>
            <p:ph type="title" hasCustomPrompt="1"/>
          </p:nvPr>
        </p:nvSpPr>
        <p:spPr>
          <a:xfrm>
            <a:off x="762000" y="2378773"/>
            <a:ext cx="4305301" cy="1364561"/>
          </a:xfrm>
          <a:prstGeom prst="rect">
            <a:avLst/>
          </a:prstGeom>
        </p:spPr>
        <p:txBody>
          <a:bodyPr/>
          <a:lstStyle>
            <a:lvl1pPr>
              <a:defRPr sz="3600">
                <a:solidFill>
                  <a:schemeClr val="bg1"/>
                </a:solidFill>
                <a:latin typeface="Fira Sans ExtraBold" panose="020B0903050000020004" pitchFamily="34" charset="0"/>
              </a:defRPr>
            </a:lvl1pPr>
          </a:lstStyle>
          <a:p>
            <a:r>
              <a:rPr lang="en-US"/>
              <a:t>Click to edit heading here</a:t>
            </a:r>
            <a:endParaRPr lang="en-AU"/>
          </a:p>
        </p:txBody>
      </p:sp>
      <p:sp>
        <p:nvSpPr>
          <p:cNvPr id="5" name="Text Placeholder 16">
            <a:extLst>
              <a:ext uri="{FF2B5EF4-FFF2-40B4-BE49-F238E27FC236}">
                <a16:creationId xmlns:a16="http://schemas.microsoft.com/office/drawing/2014/main" id="{3B6D4505-E09F-2E55-1F49-03BB7AF13880}"/>
              </a:ext>
            </a:extLst>
          </p:cNvPr>
          <p:cNvSpPr>
            <a:spLocks noGrp="1"/>
          </p:cNvSpPr>
          <p:nvPr>
            <p:ph type="body" sz="quarter" idx="13" hasCustomPrompt="1"/>
          </p:nvPr>
        </p:nvSpPr>
        <p:spPr>
          <a:xfrm>
            <a:off x="761999" y="3743334"/>
            <a:ext cx="4305301" cy="649288"/>
          </a:xfrm>
        </p:spPr>
        <p:txBody>
          <a:bodyPr>
            <a:normAutofit/>
          </a:bodyPr>
          <a:lstStyle>
            <a:lvl1pPr>
              <a:buNone/>
              <a:defRPr sz="2000" b="0">
                <a:solidFill>
                  <a:schemeClr val="bg1"/>
                </a:solidFill>
                <a:latin typeface="Fira Sans Light" panose="020B0403050000020004" pitchFamily="34" charset="0"/>
              </a:defRPr>
            </a:lvl1pPr>
            <a:lvl2pPr>
              <a:buNone/>
              <a:defRPr>
                <a:solidFill>
                  <a:schemeClr val="bg1"/>
                </a:solidFill>
                <a:latin typeface="Fira Sans Light" panose="020B0403050000020004" pitchFamily="34" charset="0"/>
              </a:defRPr>
            </a:lvl2pPr>
            <a:lvl3pPr marL="0" indent="0">
              <a:buNone/>
              <a:defRPr>
                <a:solidFill>
                  <a:schemeClr val="bg1"/>
                </a:solidFill>
                <a:latin typeface="Fira Sans Light" panose="020B0403050000020004" pitchFamily="34" charset="0"/>
              </a:defRPr>
            </a:lvl3pPr>
            <a:lvl4pPr marL="180000" indent="0">
              <a:buNone/>
              <a:defRPr>
                <a:solidFill>
                  <a:schemeClr val="bg1"/>
                </a:solidFill>
                <a:latin typeface="Fira Sans Light" panose="020B0403050000020004" pitchFamily="34" charset="0"/>
              </a:defRPr>
            </a:lvl4pPr>
            <a:lvl5pPr marL="360000" indent="0">
              <a:buNone/>
              <a:defRPr>
                <a:solidFill>
                  <a:schemeClr val="bg1"/>
                </a:solidFill>
                <a:latin typeface="Fira Sans Light" panose="020B0403050000020004" pitchFamily="34" charset="0"/>
              </a:defRPr>
            </a:lvl5pPr>
          </a:lstStyle>
          <a:p>
            <a:pPr lvl="0"/>
            <a:r>
              <a:rPr lang="en-US"/>
              <a:t>Click to edit subheading</a:t>
            </a:r>
            <a:endParaRPr lang="en-AU"/>
          </a:p>
        </p:txBody>
      </p:sp>
    </p:spTree>
    <p:extLst>
      <p:ext uri="{BB962C8B-B14F-4D97-AF65-F5344CB8AC3E}">
        <p14:creationId xmlns:p14="http://schemas.microsoft.com/office/powerpoint/2010/main" val="366391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93CB-63E3-4C80-A87A-72E4F7AC043D}"/>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D3A8F21F-57F8-4E96-B97A-2282B86100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B1E0275-DF73-4301-A53C-9E93BB30FD99}"/>
              </a:ext>
            </a:extLst>
          </p:cNvPr>
          <p:cNvSpPr>
            <a:spLocks noGrp="1"/>
          </p:cNvSpPr>
          <p:nvPr>
            <p:ph type="dt" sz="half" idx="10"/>
          </p:nvPr>
        </p:nvSpPr>
        <p:spPr/>
        <p:txBody>
          <a:bodyPr/>
          <a:lstStyle/>
          <a:p>
            <a:fld id="{C220EC6E-CC8B-4F7C-9D51-EC922A84019B}" type="datetimeFigureOut">
              <a:rPr lang="en-AU" smtClean="0"/>
              <a:t>16/02/2024</a:t>
            </a:fld>
            <a:endParaRPr lang="en-AU"/>
          </a:p>
        </p:txBody>
      </p:sp>
      <p:sp>
        <p:nvSpPr>
          <p:cNvPr id="5" name="Footer Placeholder 4">
            <a:extLst>
              <a:ext uri="{FF2B5EF4-FFF2-40B4-BE49-F238E27FC236}">
                <a16:creationId xmlns:a16="http://schemas.microsoft.com/office/drawing/2014/main" id="{7FEF26FE-C3EA-4BB1-B2A7-96E16C2EED8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8723F87-C4A1-4AD7-BE17-CA6EC3C2AA39}"/>
              </a:ext>
            </a:extLst>
          </p:cNvPr>
          <p:cNvSpPr>
            <a:spLocks noGrp="1"/>
          </p:cNvSpPr>
          <p:nvPr>
            <p:ph type="sldNum" sz="quarter" idx="12"/>
          </p:nvPr>
        </p:nvSpPr>
        <p:spPr/>
        <p:txBody>
          <a:bodyPr/>
          <a:lstStyle/>
          <a:p>
            <a:fld id="{17A393BF-14BC-4437-A101-6176E2845450}" type="slidenum">
              <a:rPr lang="en-AU" smtClean="0"/>
              <a:t>‹#›</a:t>
            </a:fld>
            <a:endParaRPr lang="en-AU"/>
          </a:p>
        </p:txBody>
      </p:sp>
    </p:spTree>
    <p:extLst>
      <p:ext uri="{BB962C8B-B14F-4D97-AF65-F5344CB8AC3E}">
        <p14:creationId xmlns:p14="http://schemas.microsoft.com/office/powerpoint/2010/main" val="40202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4F32236-F2DD-4964-86F3-0607B7C74FA5}"/>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0" y="475"/>
            <a:ext cx="12191999" cy="6857048"/>
          </a:xfrm>
          <a:prstGeom prst="rect">
            <a:avLst/>
          </a:prstGeom>
        </p:spPr>
      </p:pic>
      <p:sp>
        <p:nvSpPr>
          <p:cNvPr id="3" name="Text Placeholder 2"/>
          <p:cNvSpPr>
            <a:spLocks noGrp="1"/>
          </p:cNvSpPr>
          <p:nvPr>
            <p:ph type="body" idx="1"/>
          </p:nvPr>
        </p:nvSpPr>
        <p:spPr>
          <a:xfrm>
            <a:off x="762000" y="1512000"/>
            <a:ext cx="10710333" cy="39807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28137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8" r:id="rId4"/>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4000"/>
        </a:lnSpc>
        <a:spcBef>
          <a:spcPts val="0"/>
        </a:spcBef>
        <a:buFont typeface="Fira Sans Light" panose="020B0403050000020004" pitchFamily="34" charset="0"/>
        <a:buChar char="﻿"/>
        <a:defRPr sz="1800" b="1" kern="1200">
          <a:solidFill>
            <a:srgbClr val="00577D"/>
          </a:solidFill>
          <a:latin typeface="Fira Sans" panose="020B0503050000020004" pitchFamily="34" charset="0"/>
          <a:ea typeface="+mn-ea"/>
          <a:cs typeface="+mn-cs"/>
        </a:defRPr>
      </a:lvl1pPr>
      <a:lvl2pPr marL="0" indent="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Fira Sans Light" panose="020B0403050000020004" pitchFamily="34" charset="0"/>
          <a:ea typeface="+mn-ea"/>
          <a:cs typeface="+mn-cs"/>
        </a:defRPr>
      </a:lvl2pPr>
      <a:lvl3pPr marL="180000" indent="-18000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Fira Sans Light" panose="020B0403050000020004" pitchFamily="34" charset="0"/>
          <a:ea typeface="+mn-ea"/>
          <a:cs typeface="+mn-cs"/>
        </a:defRPr>
      </a:lvl3pPr>
      <a:lvl4pPr marL="360000" indent="-18000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Fira Sans Light" panose="020B0403050000020004" pitchFamily="34" charset="0"/>
          <a:ea typeface="+mn-ea"/>
          <a:cs typeface="+mn-cs"/>
        </a:defRPr>
      </a:lvl4pPr>
      <a:lvl5pPr marL="540000" indent="-180000" algn="l" defTabSz="914400" rtl="0" eaLnBrk="1" latinLnBrk="0" hangingPunct="1">
        <a:lnSpc>
          <a:spcPct val="110000"/>
        </a:lnSpc>
        <a:spcBef>
          <a:spcPts val="0"/>
        </a:spcBef>
        <a:spcAft>
          <a:spcPts val="600"/>
        </a:spcAft>
        <a:buFont typeface="Fira Sans Light" panose="020B0403050000020004" pitchFamily="34" charset="0"/>
        <a:buChar char="-"/>
        <a:defRPr sz="1800" kern="1200">
          <a:solidFill>
            <a:schemeClr val="tx1"/>
          </a:solidFill>
          <a:latin typeface="Fira Sans Light" panose="020B04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ducation@agedcarequality.gov.au"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microsoft.com/office/2007/relationships/hdphoto" Target="../media/hdphoto6.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BFDF65-E289-2B50-B149-612CC85ED58F}"/>
              </a:ext>
            </a:extLst>
          </p:cNvPr>
          <p:cNvSpPr>
            <a:spLocks noGrp="1"/>
          </p:cNvSpPr>
          <p:nvPr>
            <p:ph type="title"/>
          </p:nvPr>
        </p:nvSpPr>
        <p:spPr>
          <a:xfrm>
            <a:off x="762000" y="2378773"/>
            <a:ext cx="4724400" cy="1364561"/>
          </a:xfrm>
        </p:spPr>
        <p:txBody>
          <a:bodyPr/>
          <a:lstStyle/>
          <a:p>
            <a:r>
              <a:rPr lang="en-AU" dirty="0"/>
              <a:t>A PowerPoint for training within your aged care service</a:t>
            </a:r>
          </a:p>
        </p:txBody>
      </p:sp>
      <p:sp>
        <p:nvSpPr>
          <p:cNvPr id="5" name="Text Placeholder 3">
            <a:extLst>
              <a:ext uri="{FF2B5EF4-FFF2-40B4-BE49-F238E27FC236}">
                <a16:creationId xmlns:a16="http://schemas.microsoft.com/office/drawing/2014/main" id="{3C37E2B5-5AA6-F977-96F8-C37D384E29C4}"/>
              </a:ext>
            </a:extLst>
          </p:cNvPr>
          <p:cNvSpPr>
            <a:spLocks noGrp="1"/>
          </p:cNvSpPr>
          <p:nvPr>
            <p:ph type="body" sz="quarter" idx="13"/>
          </p:nvPr>
        </p:nvSpPr>
        <p:spPr>
          <a:xfrm>
            <a:off x="762000" y="3984875"/>
            <a:ext cx="4053068" cy="649288"/>
          </a:xfrm>
        </p:spPr>
        <p:txBody>
          <a:bodyPr>
            <a:normAutofit lnSpcReduction="10000"/>
          </a:bodyPr>
          <a:lstStyle/>
          <a:p>
            <a:r>
              <a:rPr lang="en-AU" dirty="0">
                <a:ea typeface="Open Sans Light"/>
                <a:cs typeface="Open Sans Light"/>
              </a:rPr>
              <a:t>How to use this PowerPoint with your team</a:t>
            </a:r>
            <a:endParaRPr lang="en-AU" dirty="0"/>
          </a:p>
          <a:p>
            <a:endParaRPr lang="en-AU" dirty="0"/>
          </a:p>
        </p:txBody>
      </p:sp>
      <p:sp>
        <p:nvSpPr>
          <p:cNvPr id="9" name="Content Placeholder 2">
            <a:extLst>
              <a:ext uri="{FF2B5EF4-FFF2-40B4-BE49-F238E27FC236}">
                <a16:creationId xmlns:a16="http://schemas.microsoft.com/office/drawing/2014/main" id="{5D0E4F30-FBAA-3E62-F7E3-2E8908A0671B}"/>
              </a:ext>
            </a:extLst>
          </p:cNvPr>
          <p:cNvSpPr>
            <a:spLocks noGrp="1"/>
          </p:cNvSpPr>
          <p:nvPr>
            <p:ph idx="1"/>
          </p:nvPr>
        </p:nvSpPr>
        <p:spPr>
          <a:xfrm>
            <a:off x="7137917" y="426128"/>
            <a:ext cx="4877619" cy="6169981"/>
          </a:xfrm>
        </p:spPr>
        <p:txBody>
          <a:bodyPr vert="horz" lIns="0" tIns="0" rIns="0" bIns="0" rtlCol="0" anchor="t">
            <a:noAutofit/>
          </a:bodyPr>
          <a:lstStyle/>
          <a:p>
            <a:pPr>
              <a:lnSpc>
                <a:spcPct val="113999"/>
              </a:lnSpc>
              <a:buNone/>
            </a:pPr>
            <a:r>
              <a:rPr lang="en-AU" sz="2000" dirty="0">
                <a:solidFill>
                  <a:srgbClr val="000000"/>
                </a:solidFill>
                <a:latin typeface="+mn-lt"/>
                <a:ea typeface="Open Sans"/>
                <a:cs typeface="Open Sans"/>
              </a:rPr>
              <a:t>How to use this resource</a:t>
            </a:r>
          </a:p>
          <a:p>
            <a:pPr>
              <a:lnSpc>
                <a:spcPct val="113999"/>
              </a:lnSpc>
              <a:buNone/>
            </a:pPr>
            <a:endParaRPr lang="en-AU" sz="1700" dirty="0">
              <a:solidFill>
                <a:srgbClr val="000000"/>
              </a:solidFill>
            </a:endParaRPr>
          </a:p>
          <a:p>
            <a:pPr>
              <a:lnSpc>
                <a:spcPct val="113999"/>
              </a:lnSpc>
              <a:buNone/>
            </a:pPr>
            <a:r>
              <a:rPr lang="en-AU" sz="1700" b="0" dirty="0">
                <a:solidFill>
                  <a:srgbClr val="000000"/>
                </a:solidFill>
                <a:latin typeface="Open Sans" pitchFamily="2" charset="0"/>
                <a:ea typeface="Open Sans" pitchFamily="2" charset="0"/>
                <a:cs typeface="Open Sans" pitchFamily="2" charset="0"/>
              </a:rPr>
              <a:t>This resource is designed to be delivered as a presentation or workshop to staff within your aged care service. </a:t>
            </a:r>
          </a:p>
          <a:p>
            <a:pPr>
              <a:lnSpc>
                <a:spcPct val="113999"/>
              </a:lnSpc>
              <a:buNone/>
            </a:pPr>
            <a:endParaRPr lang="en-AU" sz="1700" b="0" dirty="0">
              <a:solidFill>
                <a:srgbClr val="000000"/>
              </a:solidFill>
              <a:latin typeface="Open Sans" pitchFamily="2" charset="0"/>
              <a:ea typeface="Open Sans" pitchFamily="2" charset="0"/>
              <a:cs typeface="Open Sans" pitchFamily="2" charset="0"/>
            </a:endParaRPr>
          </a:p>
          <a:p>
            <a:pPr>
              <a:lnSpc>
                <a:spcPct val="113999"/>
              </a:lnSpc>
              <a:buNone/>
            </a:pPr>
            <a:r>
              <a:rPr lang="en-AU" sz="1700" b="0" dirty="0">
                <a:solidFill>
                  <a:srgbClr val="000000"/>
                </a:solidFill>
                <a:latin typeface="Open Sans" pitchFamily="2" charset="0"/>
                <a:ea typeface="Open Sans" pitchFamily="2" charset="0"/>
                <a:cs typeface="Open Sans" pitchFamily="2" charset="0"/>
              </a:rPr>
              <a:t>This resource focuses on key areas of content, with notes to help you deliver the information and provide some pointers. As new information is available, this presentation will be updated – so please ensure you have the latest version before you deliver a session. </a:t>
            </a:r>
          </a:p>
          <a:p>
            <a:pPr>
              <a:lnSpc>
                <a:spcPct val="113999"/>
              </a:lnSpc>
              <a:buNone/>
            </a:pPr>
            <a:endParaRPr lang="en-AU" sz="1700" b="0" dirty="0">
              <a:solidFill>
                <a:srgbClr val="000000"/>
              </a:solidFill>
              <a:latin typeface="Open Sans" pitchFamily="2" charset="0"/>
              <a:ea typeface="Open Sans" pitchFamily="2" charset="0"/>
              <a:cs typeface="Open Sans" pitchFamily="2" charset="0"/>
            </a:endParaRPr>
          </a:p>
          <a:p>
            <a:pPr>
              <a:lnSpc>
                <a:spcPct val="113999"/>
              </a:lnSpc>
              <a:buNone/>
            </a:pPr>
            <a:r>
              <a:rPr lang="en-AU" sz="1700" b="0" dirty="0">
                <a:solidFill>
                  <a:srgbClr val="000000"/>
                </a:solidFill>
                <a:latin typeface="Open Sans" pitchFamily="2" charset="0"/>
                <a:ea typeface="Open Sans" pitchFamily="2" charset="0"/>
                <a:cs typeface="Open Sans" pitchFamily="2" charset="0"/>
              </a:rPr>
              <a:t>If you need any support using this resource or if you have feedback or questions about this resource or other educational materials available from the Commission, please email us at </a:t>
            </a:r>
            <a:r>
              <a:rPr lang="en-AU" sz="1700" b="0" dirty="0">
                <a:solidFill>
                  <a:srgbClr val="000000"/>
                </a:solidFill>
                <a:latin typeface="Open Sans" pitchFamily="2" charset="0"/>
                <a:ea typeface="Open Sans" pitchFamily="2" charset="0"/>
                <a:cs typeface="Open Sans" pitchFamily="2" charset="0"/>
                <a:hlinkClick r:id="rId2"/>
              </a:rPr>
              <a:t>education@agedcarequality.gov.au</a:t>
            </a:r>
            <a:r>
              <a:rPr lang="en-AU" sz="1700" b="0" dirty="0">
                <a:solidFill>
                  <a:srgbClr val="000000"/>
                </a:solidFill>
                <a:latin typeface="Open Sans" pitchFamily="2" charset="0"/>
                <a:ea typeface="Open Sans" pitchFamily="2" charset="0"/>
                <a:cs typeface="Open Sans" pitchFamily="2" charset="0"/>
              </a:rPr>
              <a:t>.  </a:t>
            </a:r>
          </a:p>
          <a:p>
            <a:pPr>
              <a:lnSpc>
                <a:spcPct val="113999"/>
              </a:lnSpc>
              <a:buNone/>
            </a:pPr>
            <a:endParaRPr lang="en-AU" sz="1700" b="0" dirty="0">
              <a:solidFill>
                <a:srgbClr val="000000"/>
              </a:solidFill>
              <a:latin typeface="Open Sans" pitchFamily="2" charset="0"/>
              <a:ea typeface="Open Sans" pitchFamily="2" charset="0"/>
              <a:cs typeface="Open Sans" pitchFamily="2" charset="0"/>
            </a:endParaRPr>
          </a:p>
          <a:p>
            <a:pPr>
              <a:lnSpc>
                <a:spcPct val="113999"/>
              </a:lnSpc>
              <a:buNone/>
            </a:pPr>
            <a:r>
              <a:rPr lang="en-AU" sz="1700" b="0" i="1" dirty="0">
                <a:solidFill>
                  <a:srgbClr val="000000"/>
                </a:solidFill>
                <a:latin typeface="Open Sans" pitchFamily="2" charset="0"/>
                <a:ea typeface="Open Sans" pitchFamily="2" charset="0"/>
                <a:cs typeface="Open Sans" pitchFamily="2" charset="0"/>
              </a:rPr>
              <a:t>[Please note: you can delete this slide, before delivering the presentation.] </a:t>
            </a:r>
          </a:p>
        </p:txBody>
      </p:sp>
    </p:spTree>
    <p:extLst>
      <p:ext uri="{BB962C8B-B14F-4D97-AF65-F5344CB8AC3E}">
        <p14:creationId xmlns:p14="http://schemas.microsoft.com/office/powerpoint/2010/main" val="176451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576307-966D-49CC-85D1-5AAD6AE0DBF0}"/>
              </a:ext>
            </a:extLst>
          </p:cNvPr>
          <p:cNvSpPr txBox="1">
            <a:spLocks/>
          </p:cNvSpPr>
          <p:nvPr/>
        </p:nvSpPr>
        <p:spPr>
          <a:xfrm>
            <a:off x="513567" y="212762"/>
            <a:ext cx="9457152"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300" b="1" kern="1200">
                <a:solidFill>
                  <a:schemeClr val="accent4">
                    <a:lumMod val="50000"/>
                  </a:schemeClr>
                </a:solidFill>
                <a:latin typeface="Fira Sans ExtraBold"/>
                <a:ea typeface="+mj-ea"/>
                <a:cs typeface="Arial" panose="020B0604020202020204" pitchFamily="34" charset="0"/>
              </a:defRPr>
            </a:lvl1pPr>
          </a:lstStyle>
          <a:p>
            <a:r>
              <a:rPr lang="en-AU">
                <a:solidFill>
                  <a:schemeClr val="tx1"/>
                </a:solidFill>
                <a:cs typeface="Arial"/>
              </a:rPr>
              <a:t>Legislative responsibilities for an IMS</a:t>
            </a:r>
          </a:p>
        </p:txBody>
      </p:sp>
      <p:sp>
        <p:nvSpPr>
          <p:cNvPr id="13" name="TextBox 12">
            <a:extLst>
              <a:ext uri="{FF2B5EF4-FFF2-40B4-BE49-F238E27FC236}">
                <a16:creationId xmlns:a16="http://schemas.microsoft.com/office/drawing/2014/main" id="{E9FA1DBA-2FA9-4E52-AF35-7DE4C91CC507}"/>
              </a:ext>
            </a:extLst>
          </p:cNvPr>
          <p:cNvSpPr txBox="1"/>
          <p:nvPr/>
        </p:nvSpPr>
        <p:spPr>
          <a:xfrm>
            <a:off x="513567" y="1348800"/>
            <a:ext cx="9912999" cy="550920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AU" sz="2800" b="1">
                <a:solidFill>
                  <a:schemeClr val="bg2">
                    <a:lumMod val="10000"/>
                  </a:schemeClr>
                </a:solidFill>
                <a:latin typeface="Fira Sans Light" panose="020B0403050000020004" pitchFamily="34" charset="0"/>
              </a:rPr>
              <a:t>The Aged Care Charter</a:t>
            </a:r>
          </a:p>
          <a:p>
            <a:pPr marL="342900" indent="-342900">
              <a:lnSpc>
                <a:spcPct val="150000"/>
              </a:lnSpc>
              <a:buFont typeface="Arial" panose="020B0604020202020204" pitchFamily="34" charset="0"/>
              <a:buChar char="•"/>
            </a:pPr>
            <a:r>
              <a:rPr lang="en-AU" sz="2800" b="1">
                <a:solidFill>
                  <a:schemeClr val="bg2">
                    <a:lumMod val="10000"/>
                  </a:schemeClr>
                </a:solidFill>
                <a:latin typeface="Fira Sans Light" panose="020B0403050000020004" pitchFamily="34" charset="0"/>
              </a:rPr>
              <a:t>The Code of Conduct</a:t>
            </a:r>
          </a:p>
          <a:p>
            <a:pPr marL="342900" indent="-342900">
              <a:lnSpc>
                <a:spcPct val="150000"/>
              </a:lnSpc>
              <a:buFont typeface="Arial" panose="020B0604020202020204" pitchFamily="34" charset="0"/>
              <a:buChar char="•"/>
            </a:pPr>
            <a:r>
              <a:rPr lang="en-AU" sz="2800" b="1">
                <a:solidFill>
                  <a:schemeClr val="bg2">
                    <a:lumMod val="10000"/>
                  </a:schemeClr>
                </a:solidFill>
                <a:latin typeface="Fira Sans Light" panose="020B0403050000020004" pitchFamily="34" charset="0"/>
              </a:rPr>
              <a:t>The Aged Care Quality Standards</a:t>
            </a:r>
          </a:p>
          <a:p>
            <a:pPr marL="342900" indent="-342900">
              <a:lnSpc>
                <a:spcPct val="150000"/>
              </a:lnSpc>
              <a:buFont typeface="Arial" panose="020B0604020202020204" pitchFamily="34" charset="0"/>
              <a:buChar char="•"/>
            </a:pPr>
            <a:r>
              <a:rPr lang="en-AU" sz="2800" b="1" i="1">
                <a:latin typeface="Fira Sans Light" panose="020B0403050000020004" pitchFamily="34" charset="0"/>
              </a:rPr>
              <a:t>Quality of Care Principles </a:t>
            </a:r>
            <a:r>
              <a:rPr lang="en-AU" sz="2800" b="1">
                <a:solidFill>
                  <a:schemeClr val="bg2">
                    <a:lumMod val="10000"/>
                  </a:schemeClr>
                </a:solidFill>
                <a:latin typeface="Fira Sans Light" panose="020B0403050000020004" pitchFamily="34" charset="0"/>
              </a:rPr>
              <a:t>2014 </a:t>
            </a:r>
            <a:r>
              <a:rPr lang="en-AU" sz="2800" b="1" i="1">
                <a:solidFill>
                  <a:schemeClr val="bg2">
                    <a:lumMod val="10000"/>
                  </a:schemeClr>
                </a:solidFill>
                <a:latin typeface="Fira Sans Light" panose="020B0403050000020004" pitchFamily="34" charset="0"/>
              </a:rPr>
              <a:t>– </a:t>
            </a:r>
            <a:r>
              <a:rPr lang="en-AU" sz="2800" b="1">
                <a:solidFill>
                  <a:schemeClr val="bg2">
                    <a:lumMod val="10000"/>
                  </a:schemeClr>
                </a:solidFill>
                <a:latin typeface="Fira Sans Light" panose="020B0403050000020004" pitchFamily="34" charset="0"/>
              </a:rPr>
              <a:t>Part 4B</a:t>
            </a:r>
          </a:p>
          <a:p>
            <a:pPr marL="717550" indent="-447675">
              <a:buFont typeface="Courier New" panose="02070309020205020404" pitchFamily="49" charset="0"/>
              <a:buChar char="o"/>
            </a:pPr>
            <a:r>
              <a:rPr lang="en-AU" sz="2800">
                <a:latin typeface="Fira Sans Light" panose="020B0403050000020004" pitchFamily="34" charset="0"/>
              </a:rPr>
              <a:t>Division 2: Sections 15LA, 15LB</a:t>
            </a:r>
          </a:p>
          <a:p>
            <a:pPr marL="717550" indent="-447675">
              <a:buFont typeface="Courier New" panose="02070309020205020404" pitchFamily="49" charset="0"/>
              <a:buChar char="o"/>
            </a:pPr>
            <a:r>
              <a:rPr lang="en-AU" sz="2800">
                <a:latin typeface="Fira Sans Light" panose="020B0403050000020004" pitchFamily="34" charset="0"/>
              </a:rPr>
              <a:t>Division 3: Sections 15MA, 15MB, 15MC, 15MD</a:t>
            </a:r>
          </a:p>
          <a:p>
            <a:pPr marL="717550" indent="-447675">
              <a:buFont typeface="Courier New" panose="02070309020205020404" pitchFamily="49" charset="0"/>
              <a:buChar char="o"/>
            </a:pPr>
            <a:r>
              <a:rPr lang="en-AU" sz="2800">
                <a:latin typeface="Fira Sans Light" panose="020B0403050000020004" pitchFamily="34" charset="0"/>
              </a:rPr>
              <a:t>Division 4: Reporting requirements </a:t>
            </a:r>
          </a:p>
          <a:p>
            <a:pPr marL="342900" indent="-342900">
              <a:buFont typeface="Arial" panose="020B0604020202020204" pitchFamily="34" charset="0"/>
              <a:buChar char="•"/>
            </a:pPr>
            <a:endParaRPr lang="en-AU" sz="2800"/>
          </a:p>
          <a:p>
            <a:pPr marL="342900" indent="-342900">
              <a:buFont typeface="Arial" panose="020B0604020202020204" pitchFamily="34" charset="0"/>
              <a:buChar char="•"/>
            </a:pPr>
            <a:endParaRPr lang="en-AU" sz="3600" b="1">
              <a:solidFill>
                <a:schemeClr val="bg2">
                  <a:lumMod val="10000"/>
                </a:schemeClr>
              </a:solidFill>
              <a:latin typeface="Fira Sans Light" panose="020B0403050000020004" pitchFamily="34" charset="0"/>
            </a:endParaRPr>
          </a:p>
          <a:p>
            <a:pPr marL="342900" indent="-342900">
              <a:buFont typeface="Arial" panose="020B0604020202020204" pitchFamily="34" charset="0"/>
              <a:buChar char="•"/>
            </a:pPr>
            <a:endParaRPr lang="en-AU" sz="3600" b="1">
              <a:solidFill>
                <a:schemeClr val="bg2">
                  <a:lumMod val="10000"/>
                </a:schemeClr>
              </a:solidFill>
              <a:latin typeface="Fira Sans Light" panose="020B0403050000020004" pitchFamily="34" charset="0"/>
            </a:endParaRPr>
          </a:p>
        </p:txBody>
      </p:sp>
    </p:spTree>
    <p:extLst>
      <p:ext uri="{BB962C8B-B14F-4D97-AF65-F5344CB8AC3E}">
        <p14:creationId xmlns:p14="http://schemas.microsoft.com/office/powerpoint/2010/main" val="334903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7FC1AA3-A7F4-44E4-95B6-52BDD0F24275}"/>
              </a:ext>
            </a:extLst>
          </p:cNvPr>
          <p:cNvGraphicFramePr>
            <a:graphicFrameLocks noGrp="1"/>
          </p:cNvGraphicFramePr>
          <p:nvPr>
            <p:ph idx="1"/>
            <p:extLst>
              <p:ext uri="{D42A27DB-BD31-4B8C-83A1-F6EECF244321}">
                <p14:modId xmlns:p14="http://schemas.microsoft.com/office/powerpoint/2010/main" val="1921251434"/>
              </p:ext>
            </p:extLst>
          </p:nvPr>
        </p:nvGraphicFramePr>
        <p:xfrm>
          <a:off x="833886" y="1480867"/>
          <a:ext cx="10647944" cy="4213682"/>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33049789"/>
                    </a:ext>
                  </a:extLst>
                </a:gridCol>
                <a:gridCol w="3970671">
                  <a:extLst>
                    <a:ext uri="{9D8B030D-6E8A-4147-A177-3AD203B41FA5}">
                      <a16:colId xmlns:a16="http://schemas.microsoft.com/office/drawing/2014/main" val="52877960"/>
                    </a:ext>
                  </a:extLst>
                </a:gridCol>
                <a:gridCol w="3476873">
                  <a:extLst>
                    <a:ext uri="{9D8B030D-6E8A-4147-A177-3AD203B41FA5}">
                      <a16:colId xmlns:a16="http://schemas.microsoft.com/office/drawing/2014/main" val="1669256064"/>
                    </a:ext>
                  </a:extLst>
                </a:gridCol>
              </a:tblGrid>
              <a:tr h="1196162">
                <a:tc>
                  <a:txBody>
                    <a:bodyPr/>
                    <a:lstStyle/>
                    <a:p>
                      <a:pPr algn="ctr"/>
                      <a:r>
                        <a:rPr lang="en-AU" sz="2800">
                          <a:latin typeface="Fira Sans Light"/>
                        </a:rPr>
                        <a:t>What is it?</a:t>
                      </a:r>
                    </a:p>
                  </a:txBody>
                  <a:tcPr>
                    <a:solidFill>
                      <a:srgbClr val="00577D"/>
                    </a:solidFill>
                  </a:tcPr>
                </a:tc>
                <a:tc>
                  <a:txBody>
                    <a:bodyPr/>
                    <a:lstStyle/>
                    <a:p>
                      <a:pPr algn="ctr"/>
                      <a:r>
                        <a:rPr lang="en-AU" sz="2800">
                          <a:latin typeface="Fira Sans Light"/>
                        </a:rPr>
                        <a:t>What is it for?</a:t>
                      </a:r>
                    </a:p>
                  </a:txBody>
                  <a:tcPr>
                    <a:solidFill>
                      <a:srgbClr val="00577D"/>
                    </a:solidFill>
                  </a:tcPr>
                </a:tc>
                <a:tc>
                  <a:txBody>
                    <a:bodyPr/>
                    <a:lstStyle/>
                    <a:p>
                      <a:pPr algn="ctr"/>
                      <a:r>
                        <a:rPr lang="en-AU" sz="2800">
                          <a:latin typeface="Fira Sans Light"/>
                        </a:rPr>
                        <a:t>What does it look like?</a:t>
                      </a:r>
                    </a:p>
                  </a:txBody>
                  <a:tcPr>
                    <a:solidFill>
                      <a:srgbClr val="00577D"/>
                    </a:solidFill>
                  </a:tcPr>
                </a:tc>
                <a:extLst>
                  <a:ext uri="{0D108BD9-81ED-4DB2-BD59-A6C34878D82A}">
                    <a16:rowId xmlns:a16="http://schemas.microsoft.com/office/drawing/2014/main" val="854910909"/>
                  </a:ext>
                </a:extLst>
              </a:tr>
              <a:tr h="2847384">
                <a:tc>
                  <a:txBody>
                    <a:bodyPr/>
                    <a:lstStyle/>
                    <a:p>
                      <a:pPr algn="l" fontAlgn="base">
                        <a:spcAft>
                          <a:spcPts val="0"/>
                        </a:spcAft>
                      </a:pPr>
                      <a:r>
                        <a:rPr lang="en-AU" sz="2400">
                          <a:solidFill>
                            <a:srgbClr val="00080C"/>
                          </a:solidFill>
                          <a:effectLst/>
                          <a:latin typeface="Fira Sans Light"/>
                          <a:ea typeface="Times New Roman" panose="02020603050405020304" pitchFamily="18" charset="0"/>
                          <a:cs typeface="Times New Roman"/>
                        </a:rPr>
                        <a:t>A set of policies, processes, standard operating procedures, tools, training and culture for managing incidents.</a:t>
                      </a:r>
                      <a:endParaRPr lang="en-US"/>
                    </a:p>
                  </a:txBody>
                  <a:tcPr marL="68580" marR="68580" marT="0" marB="0">
                    <a:solidFill>
                      <a:srgbClr val="EBEBEB"/>
                    </a:solidFill>
                  </a:tcPr>
                </a:tc>
                <a:tc>
                  <a:txBody>
                    <a:bodyPr/>
                    <a:lstStyle/>
                    <a:p>
                      <a:pPr lvl="0" algn="l">
                        <a:lnSpc>
                          <a:spcPct val="100000"/>
                        </a:lnSpc>
                        <a:spcBef>
                          <a:spcPts val="0"/>
                        </a:spcBef>
                        <a:spcAft>
                          <a:spcPts val="0"/>
                        </a:spcAft>
                        <a:buNone/>
                      </a:pPr>
                      <a:r>
                        <a:rPr lang="en-AU" sz="2400" b="0" i="0" u="none" strike="noStrike" kern="1200" noProof="0">
                          <a:effectLst/>
                          <a:latin typeface="Fira Sans Light "/>
                        </a:rPr>
                        <a:t>For preventing, identifying, responding to and managing incidents and near misses that occur while delivering care and services to consumers.</a:t>
                      </a:r>
                      <a:endParaRPr lang="en-US" b="0" i="0" u="none" strike="noStrike" noProof="0">
                        <a:latin typeface="Fira Sans Light "/>
                      </a:endParaRPr>
                    </a:p>
                    <a:p>
                      <a:pPr lvl="0">
                        <a:buNone/>
                      </a:pPr>
                      <a:endParaRPr lang="en-AU" sz="2400" kern="1200">
                        <a:solidFill>
                          <a:srgbClr val="00080C"/>
                        </a:solidFill>
                        <a:effectLst/>
                        <a:latin typeface="Fira Sans Light"/>
                        <a:ea typeface="+mn-ea"/>
                        <a:cs typeface="+mn-cs"/>
                      </a:endParaRPr>
                    </a:p>
                  </a:txBody>
                  <a:tcPr>
                    <a:solidFill>
                      <a:srgbClr val="EBEBEB"/>
                    </a:solidFill>
                  </a:tcPr>
                </a:tc>
                <a:tc>
                  <a:txBody>
                    <a:bodyPr/>
                    <a:lstStyle/>
                    <a:p>
                      <a:pPr lvl="0" algn="l">
                        <a:lnSpc>
                          <a:spcPct val="100000"/>
                        </a:lnSpc>
                        <a:spcBef>
                          <a:spcPts val="0"/>
                        </a:spcBef>
                        <a:spcAft>
                          <a:spcPts val="0"/>
                        </a:spcAft>
                        <a:buNone/>
                      </a:pPr>
                      <a:r>
                        <a:rPr lang="en-AU" sz="2400" b="0" i="0" u="none" strike="noStrike" noProof="0">
                          <a:latin typeface="Fira Sans Light "/>
                        </a:rPr>
                        <a:t>The format is determined by providers and must be suited to the context of the care you provide.</a:t>
                      </a:r>
                      <a:endParaRPr lang="en-US" sz="2400" b="0" i="0" u="none" strike="noStrike" noProof="0">
                        <a:latin typeface="Fira Sans Light "/>
                      </a:endParaRPr>
                    </a:p>
                    <a:p>
                      <a:pPr lvl="0">
                        <a:buNone/>
                      </a:pPr>
                      <a:endParaRPr lang="en-AU" sz="2400">
                        <a:solidFill>
                          <a:srgbClr val="00080C"/>
                        </a:solidFill>
                        <a:latin typeface="Fira Sans Light"/>
                      </a:endParaRPr>
                    </a:p>
                    <a:p>
                      <a:endParaRPr lang="en-AU" sz="2400">
                        <a:solidFill>
                          <a:srgbClr val="00080C"/>
                        </a:solidFill>
                        <a:latin typeface="Fira Sans Light"/>
                      </a:endParaRPr>
                    </a:p>
                    <a:p>
                      <a:endParaRPr lang="en-AU" sz="2400">
                        <a:solidFill>
                          <a:srgbClr val="00080C"/>
                        </a:solidFill>
                        <a:latin typeface="Fira Sans Light"/>
                      </a:endParaRPr>
                    </a:p>
                  </a:txBody>
                  <a:tcPr>
                    <a:solidFill>
                      <a:srgbClr val="EBEBEB"/>
                    </a:solidFill>
                  </a:tcPr>
                </a:tc>
                <a:extLst>
                  <a:ext uri="{0D108BD9-81ED-4DB2-BD59-A6C34878D82A}">
                    <a16:rowId xmlns:a16="http://schemas.microsoft.com/office/drawing/2014/main" val="1987985364"/>
                  </a:ext>
                </a:extLst>
              </a:tr>
            </a:tbl>
          </a:graphicData>
        </a:graphic>
      </p:graphicFrame>
      <p:sp>
        <p:nvSpPr>
          <p:cNvPr id="6" name="Title 1">
            <a:extLst>
              <a:ext uri="{FF2B5EF4-FFF2-40B4-BE49-F238E27FC236}">
                <a16:creationId xmlns:a16="http://schemas.microsoft.com/office/drawing/2014/main" id="{368C584C-5E34-494C-9583-0DF6868136EE}"/>
              </a:ext>
            </a:extLst>
          </p:cNvPr>
          <p:cNvSpPr txBox="1">
            <a:spLocks/>
          </p:cNvSpPr>
          <p:nvPr/>
        </p:nvSpPr>
        <p:spPr>
          <a:xfrm>
            <a:off x="838200" y="198437"/>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300" b="1" kern="1200">
                <a:solidFill>
                  <a:schemeClr val="accent4">
                    <a:lumMod val="50000"/>
                  </a:schemeClr>
                </a:solidFill>
                <a:latin typeface="Fira Sans ExtraBold"/>
                <a:ea typeface="+mj-ea"/>
                <a:cs typeface="Arial" panose="020B0604020202020204" pitchFamily="34" charset="0"/>
              </a:defRPr>
            </a:lvl1pPr>
          </a:lstStyle>
          <a:p>
            <a:r>
              <a:rPr lang="en-AU">
                <a:solidFill>
                  <a:schemeClr val="tx1"/>
                </a:solidFill>
                <a:cs typeface="Arial"/>
              </a:rPr>
              <a:t>Incident Management System (IMS)</a:t>
            </a:r>
          </a:p>
          <a:p>
            <a:r>
              <a:rPr lang="en-AU" sz="2400" b="0">
                <a:solidFill>
                  <a:schemeClr val="tx1"/>
                </a:solidFill>
                <a:latin typeface="Fira Sans Light "/>
                <a:cs typeface="Arial"/>
              </a:rPr>
              <a:t>All services are </a:t>
            </a:r>
            <a:r>
              <a:rPr lang="en-AU" sz="2400" b="0" u="sng">
                <a:solidFill>
                  <a:schemeClr val="tx1"/>
                </a:solidFill>
                <a:latin typeface="Fira Sans Light "/>
                <a:cs typeface="Arial"/>
              </a:rPr>
              <a:t>already</a:t>
            </a:r>
            <a:r>
              <a:rPr lang="en-AU" sz="2400" b="0">
                <a:solidFill>
                  <a:schemeClr val="tx1"/>
                </a:solidFill>
                <a:latin typeface="Fira Sans Light "/>
                <a:cs typeface="Arial"/>
              </a:rPr>
              <a:t> required to have an IMS in place.</a:t>
            </a:r>
            <a:endParaRPr lang="en-AU" sz="2400">
              <a:solidFill>
                <a:schemeClr val="tx1"/>
              </a:solidFill>
              <a:latin typeface="Fira Sans Light "/>
              <a:cs typeface="Arial"/>
            </a:endParaRPr>
          </a:p>
        </p:txBody>
      </p:sp>
    </p:spTree>
    <p:extLst>
      <p:ext uri="{BB962C8B-B14F-4D97-AF65-F5344CB8AC3E}">
        <p14:creationId xmlns:p14="http://schemas.microsoft.com/office/powerpoint/2010/main" val="371504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8C584C-5E34-494C-9583-0DF6868136EE}"/>
              </a:ext>
            </a:extLst>
          </p:cNvPr>
          <p:cNvSpPr txBox="1">
            <a:spLocks/>
          </p:cNvSpPr>
          <p:nvPr/>
        </p:nvSpPr>
        <p:spPr>
          <a:xfrm>
            <a:off x="838200" y="137275"/>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300" b="1" kern="1200">
                <a:solidFill>
                  <a:schemeClr val="accent4">
                    <a:lumMod val="50000"/>
                  </a:schemeClr>
                </a:solidFill>
                <a:latin typeface="Fira Sans ExtraBold"/>
                <a:ea typeface="+mj-ea"/>
                <a:cs typeface="Arial" panose="020B0604020202020204" pitchFamily="34" charset="0"/>
              </a:defRPr>
            </a:lvl1pPr>
          </a:lstStyle>
          <a:p>
            <a:r>
              <a:rPr lang="en-AU">
                <a:solidFill>
                  <a:schemeClr val="tx1"/>
                </a:solidFill>
                <a:cs typeface="Arial"/>
              </a:rPr>
              <a:t>Elements of an effective IMS</a:t>
            </a:r>
          </a:p>
        </p:txBody>
      </p:sp>
      <p:sp>
        <p:nvSpPr>
          <p:cNvPr id="9" name="TextBox 8">
            <a:extLst>
              <a:ext uri="{FF2B5EF4-FFF2-40B4-BE49-F238E27FC236}">
                <a16:creationId xmlns:a16="http://schemas.microsoft.com/office/drawing/2014/main" id="{5A4E3368-8B26-4FB2-9887-33209F76083A}"/>
              </a:ext>
            </a:extLst>
          </p:cNvPr>
          <p:cNvSpPr txBox="1"/>
          <p:nvPr/>
        </p:nvSpPr>
        <p:spPr>
          <a:xfrm>
            <a:off x="5195206" y="1686556"/>
            <a:ext cx="2239735" cy="400110"/>
          </a:xfrm>
          <a:prstGeom prst="rect">
            <a:avLst/>
          </a:prstGeom>
          <a:noFill/>
        </p:spPr>
        <p:txBody>
          <a:bodyPr wrap="square" rtlCol="0">
            <a:spAutoFit/>
          </a:bodyPr>
          <a:lstStyle/>
          <a:p>
            <a:r>
              <a:rPr lang="en-AU" sz="2000">
                <a:solidFill>
                  <a:schemeClr val="bg1"/>
                </a:solidFill>
              </a:rPr>
              <a:t>Consumer Centred </a:t>
            </a:r>
          </a:p>
        </p:txBody>
      </p:sp>
      <p:pic>
        <p:nvPicPr>
          <p:cNvPr id="2" name="Picture 2" descr="Diagram&#10;&#10;Description automatically generated">
            <a:extLst>
              <a:ext uri="{FF2B5EF4-FFF2-40B4-BE49-F238E27FC236}">
                <a16:creationId xmlns:a16="http://schemas.microsoft.com/office/drawing/2014/main" id="{348CD25A-8F26-C3B3-747A-B35CEBD689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64349" y="962605"/>
            <a:ext cx="8230284" cy="4781703"/>
          </a:xfrm>
          <a:prstGeom prst="rect">
            <a:avLst/>
          </a:prstGeom>
        </p:spPr>
      </p:pic>
    </p:spTree>
    <p:extLst>
      <p:ext uri="{BB962C8B-B14F-4D97-AF65-F5344CB8AC3E}">
        <p14:creationId xmlns:p14="http://schemas.microsoft.com/office/powerpoint/2010/main" val="269406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68C584C-5E34-494C-9583-0DF6868136EE}"/>
              </a:ext>
            </a:extLst>
          </p:cNvPr>
          <p:cNvSpPr txBox="1">
            <a:spLocks/>
          </p:cNvSpPr>
          <p:nvPr/>
        </p:nvSpPr>
        <p:spPr>
          <a:xfrm>
            <a:off x="838200" y="198437"/>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300" b="1" kern="1200">
                <a:solidFill>
                  <a:schemeClr val="accent4">
                    <a:lumMod val="50000"/>
                  </a:schemeClr>
                </a:solidFill>
                <a:latin typeface="Fira Sans ExtraBold"/>
                <a:ea typeface="+mj-ea"/>
                <a:cs typeface="Arial" panose="020B0604020202020204" pitchFamily="34" charset="0"/>
              </a:defRPr>
            </a:lvl1pPr>
          </a:lstStyle>
          <a:p>
            <a:r>
              <a:rPr lang="en-AU">
                <a:solidFill>
                  <a:schemeClr val="tx1"/>
                </a:solidFill>
                <a:cs typeface="Arial"/>
              </a:rPr>
              <a:t>Resources for an effective IMS</a:t>
            </a:r>
          </a:p>
        </p:txBody>
      </p:sp>
      <p:sp>
        <p:nvSpPr>
          <p:cNvPr id="5" name="TextBox 4">
            <a:extLst>
              <a:ext uri="{FF2B5EF4-FFF2-40B4-BE49-F238E27FC236}">
                <a16:creationId xmlns:a16="http://schemas.microsoft.com/office/drawing/2014/main" id="{4C9F4338-9AE3-411E-B983-C205C649C93B}"/>
              </a:ext>
            </a:extLst>
          </p:cNvPr>
          <p:cNvSpPr txBox="1"/>
          <p:nvPr/>
        </p:nvSpPr>
        <p:spPr>
          <a:xfrm>
            <a:off x="838200" y="1228397"/>
            <a:ext cx="10087708" cy="3970318"/>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AU" sz="2800" i="1" dirty="0">
                <a:solidFill>
                  <a:schemeClr val="bg2">
                    <a:lumMod val="10000"/>
                  </a:schemeClr>
                </a:solidFill>
                <a:latin typeface="Fira Sans Light"/>
              </a:rPr>
              <a:t>Quality of Care Principles 2014</a:t>
            </a:r>
          </a:p>
          <a:p>
            <a:pPr marL="457200" indent="-457200">
              <a:buFont typeface="Arial" panose="020B0604020202020204" pitchFamily="34" charset="0"/>
              <a:buChar char="•"/>
            </a:pPr>
            <a:r>
              <a:rPr lang="en-AU" sz="2800" dirty="0">
                <a:solidFill>
                  <a:schemeClr val="bg2">
                    <a:lumMod val="10000"/>
                  </a:schemeClr>
                </a:solidFill>
                <a:latin typeface="Fira Sans Light"/>
              </a:rPr>
              <a:t>Effective incident management system: Best practice guidance</a:t>
            </a:r>
            <a:endParaRPr lang="en-AU" sz="2800" dirty="0">
              <a:solidFill>
                <a:schemeClr val="bg2">
                  <a:lumMod val="10000"/>
                </a:schemeClr>
              </a:solidFill>
              <a:latin typeface="Fira Sans Light"/>
              <a:cs typeface="Calibri"/>
            </a:endParaRPr>
          </a:p>
          <a:p>
            <a:pPr marL="457200" indent="-457200">
              <a:buFont typeface="Arial" panose="020B0604020202020204" pitchFamily="34" charset="0"/>
              <a:buChar char="•"/>
            </a:pPr>
            <a:r>
              <a:rPr lang="en-AU" sz="2800" dirty="0">
                <a:solidFill>
                  <a:schemeClr val="bg2">
                    <a:lumMod val="10000"/>
                  </a:schemeClr>
                </a:solidFill>
                <a:latin typeface="Fira Sans Light"/>
              </a:rPr>
              <a:t>Reporting serious incidents: Using a problem-solving approach to enhance effective incident management </a:t>
            </a:r>
            <a:endParaRPr lang="en-AU" sz="2800" dirty="0">
              <a:solidFill>
                <a:schemeClr val="bg2">
                  <a:lumMod val="10000"/>
                </a:schemeClr>
              </a:solidFill>
              <a:latin typeface="Fira Sans Light"/>
              <a:cs typeface="Calibri"/>
            </a:endParaRPr>
          </a:p>
          <a:p>
            <a:pPr marL="457200" indent="-457200">
              <a:buFont typeface="Arial" panose="020B0604020202020204" pitchFamily="34" charset="0"/>
              <a:buChar char="•"/>
            </a:pPr>
            <a:r>
              <a:rPr lang="en-AU" sz="2800" dirty="0">
                <a:solidFill>
                  <a:schemeClr val="bg2">
                    <a:lumMod val="10000"/>
                  </a:schemeClr>
                </a:solidFill>
                <a:latin typeface="Fira Sans Light"/>
              </a:rPr>
              <a:t>Effective Incident Management (IMS) workshop</a:t>
            </a:r>
          </a:p>
          <a:p>
            <a:pPr marL="457200" indent="-457200">
              <a:buFont typeface="Arial" panose="020B0604020202020204" pitchFamily="34" charset="0"/>
              <a:buChar char="•"/>
            </a:pPr>
            <a:r>
              <a:rPr lang="en-AU" sz="2800" b="1" dirty="0">
                <a:solidFill>
                  <a:schemeClr val="bg2">
                    <a:lumMod val="10000"/>
                  </a:schemeClr>
                </a:solidFill>
                <a:latin typeface="Fira Sans Light"/>
                <a:cs typeface="Calibri"/>
              </a:rPr>
              <a:t>Your role in the SIRS </a:t>
            </a:r>
            <a:r>
              <a:rPr lang="en-AU" sz="2800" dirty="0">
                <a:solidFill>
                  <a:schemeClr val="bg2">
                    <a:lumMod val="10000"/>
                  </a:schemeClr>
                </a:solidFill>
                <a:latin typeface="Fira Sans Light"/>
                <a:cs typeface="Calibri"/>
              </a:rPr>
              <a:t>– A guide to incident management for aged care leaders and workers</a:t>
            </a:r>
          </a:p>
          <a:p>
            <a:pPr marL="457200" indent="-457200">
              <a:buFont typeface="Arial" panose="020B0604020202020204" pitchFamily="34" charset="0"/>
              <a:buChar char="•"/>
            </a:pPr>
            <a:endParaRPr lang="en-AU" sz="2800" dirty="0">
              <a:solidFill>
                <a:schemeClr val="bg2">
                  <a:lumMod val="10000"/>
                </a:schemeClr>
              </a:solidFill>
              <a:latin typeface="Fira Sans Light"/>
              <a:cs typeface="Calibri"/>
            </a:endParaRPr>
          </a:p>
        </p:txBody>
      </p:sp>
    </p:spTree>
    <p:extLst>
      <p:ext uri="{BB962C8B-B14F-4D97-AF65-F5344CB8AC3E}">
        <p14:creationId xmlns:p14="http://schemas.microsoft.com/office/powerpoint/2010/main" val="259049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A25A2D-5AC8-1866-8E4C-7EEDDDE10930}"/>
              </a:ext>
            </a:extLst>
          </p:cNvPr>
          <p:cNvGrpSpPr/>
          <p:nvPr/>
        </p:nvGrpSpPr>
        <p:grpSpPr>
          <a:xfrm>
            <a:off x="686084" y="193712"/>
            <a:ext cx="10494535" cy="4792218"/>
            <a:chOff x="686084" y="193712"/>
            <a:chExt cx="10494535" cy="4792218"/>
          </a:xfrm>
        </p:grpSpPr>
        <p:sp>
          <p:nvSpPr>
            <p:cNvPr id="14" name="Title 1">
              <a:extLst>
                <a:ext uri="{FF2B5EF4-FFF2-40B4-BE49-F238E27FC236}">
                  <a16:creationId xmlns:a16="http://schemas.microsoft.com/office/drawing/2014/main" id="{06761D26-4D2D-45AF-9ACB-039569E4186F}"/>
                </a:ext>
              </a:extLst>
            </p:cNvPr>
            <p:cNvSpPr txBox="1">
              <a:spLocks/>
            </p:cNvSpPr>
            <p:nvPr/>
          </p:nvSpPr>
          <p:spPr>
            <a:xfrm>
              <a:off x="687766" y="193712"/>
              <a:ext cx="10492853" cy="130281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300" b="1" kern="1200">
                  <a:solidFill>
                    <a:schemeClr val="accent4">
                      <a:lumMod val="50000"/>
                    </a:schemeClr>
                  </a:solidFill>
                  <a:latin typeface="Fira Sans ExtraBold"/>
                  <a:ea typeface="+mj-ea"/>
                  <a:cs typeface="Arial" panose="020B0604020202020204" pitchFamily="34" charset="0"/>
                </a:defRPr>
              </a:lvl1pPr>
            </a:lstStyle>
            <a:p>
              <a:r>
                <a:rPr lang="en-AU">
                  <a:solidFill>
                    <a:schemeClr val="tx1"/>
                  </a:solidFill>
                  <a:cs typeface="Arial"/>
                </a:rPr>
                <a:t>Today’s Agenda</a:t>
              </a:r>
            </a:p>
          </p:txBody>
        </p:sp>
        <p:sp>
          <p:nvSpPr>
            <p:cNvPr id="18" name="Rectangle 17">
              <a:extLst>
                <a:ext uri="{FF2B5EF4-FFF2-40B4-BE49-F238E27FC236}">
                  <a16:creationId xmlns:a16="http://schemas.microsoft.com/office/drawing/2014/main" id="{FD0B24A4-3AE9-4958-9A5E-EB62531E1F9B}"/>
                </a:ext>
              </a:extLst>
            </p:cNvPr>
            <p:cNvSpPr/>
            <p:nvPr/>
          </p:nvSpPr>
          <p:spPr>
            <a:xfrm>
              <a:off x="686085" y="1414500"/>
              <a:ext cx="8842556" cy="742930"/>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a:solidFill>
                  <a:srgbClr val="00080C"/>
                </a:solidFill>
                <a:latin typeface="Fira Sans Light" panose="020B0403050000020004" pitchFamily="34" charset="0"/>
              </a:endParaRPr>
            </a:p>
          </p:txBody>
        </p:sp>
        <p:sp>
          <p:nvSpPr>
            <p:cNvPr id="26" name="TextBox 25">
              <a:extLst>
                <a:ext uri="{FF2B5EF4-FFF2-40B4-BE49-F238E27FC236}">
                  <a16:creationId xmlns:a16="http://schemas.microsoft.com/office/drawing/2014/main" id="{E15AC434-508C-4438-BDA1-03676B571E76}"/>
                </a:ext>
              </a:extLst>
            </p:cNvPr>
            <p:cNvSpPr txBox="1"/>
            <p:nvPr/>
          </p:nvSpPr>
          <p:spPr>
            <a:xfrm>
              <a:off x="825234" y="1508966"/>
              <a:ext cx="8842556" cy="553998"/>
            </a:xfrm>
            <a:prstGeom prst="rect">
              <a:avLst/>
            </a:prstGeom>
            <a:noFill/>
          </p:spPr>
          <p:txBody>
            <a:bodyPr wrap="square" rtlCol="0">
              <a:spAutoFit/>
            </a:bodyPr>
            <a:lstStyle/>
            <a:p>
              <a:pPr lvl="0">
                <a:lnSpc>
                  <a:spcPct val="100000"/>
                </a:lnSpc>
              </a:pPr>
              <a:r>
                <a:rPr lang="en-AU" sz="3000" b="1">
                  <a:solidFill>
                    <a:schemeClr val="bg1"/>
                  </a:solidFill>
                  <a:latin typeface="Fira Sans Light" panose="020B0403050000020004" pitchFamily="34" charset="0"/>
                </a:rPr>
                <a:t>What is the SIRS?</a:t>
              </a:r>
              <a:endParaRPr lang="en-US" sz="3000">
                <a:solidFill>
                  <a:schemeClr val="bg1"/>
                </a:solidFill>
                <a:latin typeface="Fira Sans Light" panose="020B0403050000020004" pitchFamily="34" charset="0"/>
              </a:endParaRPr>
            </a:p>
          </p:txBody>
        </p:sp>
        <p:sp>
          <p:nvSpPr>
            <p:cNvPr id="27" name="Rectangle 26">
              <a:extLst>
                <a:ext uri="{FF2B5EF4-FFF2-40B4-BE49-F238E27FC236}">
                  <a16:creationId xmlns:a16="http://schemas.microsoft.com/office/drawing/2014/main" id="{630B9B5B-ADC7-424F-846D-F4C59ED0B469}"/>
                </a:ext>
              </a:extLst>
            </p:cNvPr>
            <p:cNvSpPr/>
            <p:nvPr/>
          </p:nvSpPr>
          <p:spPr>
            <a:xfrm>
              <a:off x="686085" y="2377048"/>
              <a:ext cx="8842556" cy="742930"/>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a:solidFill>
                  <a:srgbClr val="00080C"/>
                </a:solidFill>
                <a:latin typeface="Fira Sans Light" panose="020B0403050000020004" pitchFamily="34" charset="0"/>
              </a:endParaRPr>
            </a:p>
          </p:txBody>
        </p:sp>
        <p:sp>
          <p:nvSpPr>
            <p:cNvPr id="28" name="Rectangle 27">
              <a:extLst>
                <a:ext uri="{FF2B5EF4-FFF2-40B4-BE49-F238E27FC236}">
                  <a16:creationId xmlns:a16="http://schemas.microsoft.com/office/drawing/2014/main" id="{3159DF29-1C22-46C1-B0DA-A6306BCC120D}"/>
                </a:ext>
              </a:extLst>
            </p:cNvPr>
            <p:cNvSpPr/>
            <p:nvPr/>
          </p:nvSpPr>
          <p:spPr>
            <a:xfrm>
              <a:off x="686085" y="3310024"/>
              <a:ext cx="8842556" cy="742930"/>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a:solidFill>
                  <a:srgbClr val="00080C"/>
                </a:solidFill>
                <a:latin typeface="Fira Sans Light" panose="020B0403050000020004" pitchFamily="34" charset="0"/>
              </a:endParaRPr>
            </a:p>
          </p:txBody>
        </p:sp>
        <p:sp>
          <p:nvSpPr>
            <p:cNvPr id="29" name="Rectangle 28">
              <a:extLst>
                <a:ext uri="{FF2B5EF4-FFF2-40B4-BE49-F238E27FC236}">
                  <a16:creationId xmlns:a16="http://schemas.microsoft.com/office/drawing/2014/main" id="{599DC37B-98FC-4529-B27D-1AE7E40F2552}"/>
                </a:ext>
              </a:extLst>
            </p:cNvPr>
            <p:cNvSpPr/>
            <p:nvPr/>
          </p:nvSpPr>
          <p:spPr>
            <a:xfrm>
              <a:off x="686084" y="4243000"/>
              <a:ext cx="8842556" cy="742930"/>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a:solidFill>
                  <a:srgbClr val="00080C"/>
                </a:solidFill>
                <a:latin typeface="Fira Sans Light" panose="020B0403050000020004" pitchFamily="34" charset="0"/>
              </a:endParaRPr>
            </a:p>
          </p:txBody>
        </p:sp>
        <p:sp>
          <p:nvSpPr>
            <p:cNvPr id="30" name="TextBox 29">
              <a:extLst>
                <a:ext uri="{FF2B5EF4-FFF2-40B4-BE49-F238E27FC236}">
                  <a16:creationId xmlns:a16="http://schemas.microsoft.com/office/drawing/2014/main" id="{7AF84B54-BD76-45F3-A94E-561319DCC82C}"/>
                </a:ext>
              </a:extLst>
            </p:cNvPr>
            <p:cNvSpPr txBox="1"/>
            <p:nvPr/>
          </p:nvSpPr>
          <p:spPr>
            <a:xfrm>
              <a:off x="825233" y="2463064"/>
              <a:ext cx="8853929" cy="1015663"/>
            </a:xfrm>
            <a:prstGeom prst="rect">
              <a:avLst/>
            </a:prstGeom>
            <a:noFill/>
          </p:spPr>
          <p:txBody>
            <a:bodyPr wrap="square" lIns="91440" tIns="45720" rIns="91440" bIns="45720" rtlCol="0" anchor="t">
              <a:spAutoFit/>
            </a:bodyPr>
            <a:lstStyle/>
            <a:p>
              <a:r>
                <a:rPr lang="en-AU" sz="3000" b="1">
                  <a:solidFill>
                    <a:schemeClr val="bg1"/>
                  </a:solidFill>
                  <a:latin typeface="Fira Sans Light"/>
                </a:rPr>
                <a:t>Incident management responsibilities</a:t>
              </a:r>
              <a:endParaRPr lang="en-US" sz="3000">
                <a:solidFill>
                  <a:schemeClr val="bg1"/>
                </a:solidFill>
                <a:latin typeface="Fira Sans Light"/>
              </a:endParaRPr>
            </a:p>
            <a:p>
              <a:pPr lvl="0">
                <a:lnSpc>
                  <a:spcPct val="100000"/>
                </a:lnSpc>
              </a:pPr>
              <a:endParaRPr lang="en-US" sz="3000">
                <a:solidFill>
                  <a:schemeClr val="bg1"/>
                </a:solidFill>
                <a:latin typeface="Fira Sans Light" panose="020B0403050000020004" pitchFamily="34" charset="0"/>
              </a:endParaRPr>
            </a:p>
          </p:txBody>
        </p:sp>
        <p:sp>
          <p:nvSpPr>
            <p:cNvPr id="31" name="TextBox 30">
              <a:extLst>
                <a:ext uri="{FF2B5EF4-FFF2-40B4-BE49-F238E27FC236}">
                  <a16:creationId xmlns:a16="http://schemas.microsoft.com/office/drawing/2014/main" id="{88F787BF-9517-4EEC-A9CF-2D09070DF3B2}"/>
                </a:ext>
              </a:extLst>
            </p:cNvPr>
            <p:cNvSpPr txBox="1"/>
            <p:nvPr/>
          </p:nvSpPr>
          <p:spPr>
            <a:xfrm>
              <a:off x="823501" y="3425612"/>
              <a:ext cx="8842556" cy="553998"/>
            </a:xfrm>
            <a:prstGeom prst="rect">
              <a:avLst/>
            </a:prstGeom>
            <a:noFill/>
          </p:spPr>
          <p:txBody>
            <a:bodyPr wrap="square" rtlCol="0">
              <a:spAutoFit/>
            </a:bodyPr>
            <a:lstStyle/>
            <a:p>
              <a:pPr lvl="0">
                <a:lnSpc>
                  <a:spcPct val="100000"/>
                </a:lnSpc>
              </a:pPr>
              <a:r>
                <a:rPr lang="en-AU" sz="3000" b="1">
                  <a:solidFill>
                    <a:schemeClr val="bg1"/>
                  </a:solidFill>
                  <a:latin typeface="Fira Sans Light" panose="020B0403050000020004" pitchFamily="34" charset="0"/>
                </a:rPr>
                <a:t>Reporting obligations under the SIRS</a:t>
              </a:r>
              <a:endParaRPr lang="en-US" sz="3000">
                <a:solidFill>
                  <a:schemeClr val="bg1"/>
                </a:solidFill>
                <a:latin typeface="Fira Sans Light" panose="020B0403050000020004" pitchFamily="34" charset="0"/>
              </a:endParaRPr>
            </a:p>
          </p:txBody>
        </p:sp>
        <p:sp>
          <p:nvSpPr>
            <p:cNvPr id="32" name="TextBox 31">
              <a:extLst>
                <a:ext uri="{FF2B5EF4-FFF2-40B4-BE49-F238E27FC236}">
                  <a16:creationId xmlns:a16="http://schemas.microsoft.com/office/drawing/2014/main" id="{4F4BBD7F-077B-47AE-AEE8-F63FAD18D828}"/>
                </a:ext>
              </a:extLst>
            </p:cNvPr>
            <p:cNvSpPr txBox="1"/>
            <p:nvPr/>
          </p:nvSpPr>
          <p:spPr>
            <a:xfrm>
              <a:off x="823502" y="4350138"/>
              <a:ext cx="8842556" cy="553998"/>
            </a:xfrm>
            <a:prstGeom prst="rect">
              <a:avLst/>
            </a:prstGeom>
            <a:noFill/>
          </p:spPr>
          <p:txBody>
            <a:bodyPr wrap="square" rtlCol="0">
              <a:spAutoFit/>
            </a:bodyPr>
            <a:lstStyle/>
            <a:p>
              <a:pPr lvl="0">
                <a:lnSpc>
                  <a:spcPct val="100000"/>
                </a:lnSpc>
              </a:pPr>
              <a:r>
                <a:rPr lang="en-AU" sz="3000" b="1">
                  <a:solidFill>
                    <a:schemeClr val="bg1"/>
                  </a:solidFill>
                  <a:latin typeface="Fira Sans Light" panose="020B0403050000020004" pitchFamily="34" charset="0"/>
                </a:rPr>
                <a:t>Conclusion </a:t>
              </a:r>
              <a:endParaRPr lang="en-US" sz="3000">
                <a:solidFill>
                  <a:schemeClr val="bg1"/>
                </a:solidFill>
                <a:latin typeface="Fira Sans Light" panose="020B0403050000020004" pitchFamily="34" charset="0"/>
              </a:endParaRPr>
            </a:p>
          </p:txBody>
        </p:sp>
      </p:grpSp>
      <p:sp>
        <p:nvSpPr>
          <p:cNvPr id="3" name="Rectangle 2">
            <a:extLst>
              <a:ext uri="{FF2B5EF4-FFF2-40B4-BE49-F238E27FC236}">
                <a16:creationId xmlns:a16="http://schemas.microsoft.com/office/drawing/2014/main" id="{F4A65519-D9AA-1544-B30B-A55870A394B9}"/>
              </a:ext>
            </a:extLst>
          </p:cNvPr>
          <p:cNvSpPr/>
          <p:nvPr/>
        </p:nvSpPr>
        <p:spPr>
          <a:xfrm>
            <a:off x="595032" y="3201520"/>
            <a:ext cx="9087970" cy="9524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808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2E176-7CD5-4A49-B3D2-7CAEEE9DF54C}"/>
              </a:ext>
            </a:extLst>
          </p:cNvPr>
          <p:cNvSpPr>
            <a:spLocks noGrp="1"/>
          </p:cNvSpPr>
          <p:nvPr>
            <p:ph idx="1"/>
          </p:nvPr>
        </p:nvSpPr>
        <p:spPr>
          <a:xfrm>
            <a:off x="838200" y="1358297"/>
            <a:ext cx="10515600" cy="4083497"/>
          </a:xfrm>
        </p:spPr>
        <p:txBody>
          <a:bodyPr vert="horz" lIns="91440" tIns="45720" rIns="91440" bIns="45720" rtlCol="0" anchor="t">
            <a:normAutofit fontScale="25000" lnSpcReduction="20000"/>
          </a:bodyPr>
          <a:lstStyle/>
          <a:p>
            <a:pPr>
              <a:buNone/>
            </a:pPr>
            <a:r>
              <a:rPr lang="en-AU" sz="11200">
                <a:solidFill>
                  <a:srgbClr val="00080C"/>
                </a:solidFill>
                <a:latin typeface="Fira Sans Light"/>
                <a:cs typeface="Arial"/>
              </a:rPr>
              <a:t>A reportable incident is an incident that: </a:t>
            </a:r>
          </a:p>
          <a:p>
            <a:pPr marL="534670" indent="-534670">
              <a:buFont typeface="Arial" panose="020B0604020202020204" pitchFamily="34" charset="0"/>
              <a:buChar char="•"/>
            </a:pPr>
            <a:r>
              <a:rPr lang="en-AU" sz="11200">
                <a:solidFill>
                  <a:srgbClr val="00080C"/>
                </a:solidFill>
                <a:latin typeface="Fira Sans Light"/>
                <a:cs typeface="Arial"/>
              </a:rPr>
              <a:t>has occurred, or is alleged or suspected to have occurred </a:t>
            </a:r>
            <a:r>
              <a:rPr lang="en-AU" sz="11200" u="sng">
                <a:solidFill>
                  <a:srgbClr val="00080C"/>
                </a:solidFill>
                <a:latin typeface="Fira Sans Light"/>
                <a:cs typeface="Arial"/>
              </a:rPr>
              <a:t>in connection with </a:t>
            </a:r>
            <a:r>
              <a:rPr lang="en-AU" sz="11200">
                <a:solidFill>
                  <a:srgbClr val="00080C"/>
                </a:solidFill>
                <a:latin typeface="Fira Sans Light"/>
                <a:cs typeface="Arial"/>
              </a:rPr>
              <a:t>the provision of care and services</a:t>
            </a:r>
          </a:p>
          <a:p>
            <a:pPr marL="534670" indent="-534670">
              <a:buFont typeface="Arial" panose="020B0604020202020204" pitchFamily="34" charset="0"/>
              <a:buChar char="•"/>
            </a:pPr>
            <a:endParaRPr lang="en-AU" sz="11200">
              <a:solidFill>
                <a:srgbClr val="000000"/>
              </a:solidFill>
              <a:latin typeface="Fira Sans Light"/>
              <a:cs typeface="Arial"/>
            </a:endParaRPr>
          </a:p>
          <a:p>
            <a:pPr marL="534670" indent="-534670">
              <a:buFont typeface="Arial" panose="020B0604020202020204" pitchFamily="34" charset="0"/>
              <a:buChar char="•"/>
            </a:pPr>
            <a:r>
              <a:rPr lang="en-AU" sz="11200">
                <a:solidFill>
                  <a:srgbClr val="000000"/>
                </a:solidFill>
                <a:latin typeface="Fira Sans Light"/>
                <a:cs typeface="Arial"/>
              </a:rPr>
              <a:t>has caused harm, or could reasonably have been expected to have caused harm, to a consumer</a:t>
            </a:r>
            <a:endParaRPr lang="en-AU" sz="11200">
              <a:solidFill>
                <a:srgbClr val="000000"/>
              </a:solidFill>
              <a:latin typeface="Fira Sans Light" panose="020B0403050000020004" pitchFamily="34" charset="0"/>
            </a:endParaRPr>
          </a:p>
          <a:p>
            <a:pPr marL="534670" indent="-534670">
              <a:buFont typeface="Arial" panose="020B0604020202020204" pitchFamily="34" charset="0"/>
              <a:buChar char="•"/>
            </a:pPr>
            <a:endParaRPr lang="en-AU" sz="11200">
              <a:solidFill>
                <a:srgbClr val="000000"/>
              </a:solidFill>
              <a:latin typeface="Fira Sans Light"/>
              <a:cs typeface="Arial"/>
            </a:endParaRPr>
          </a:p>
          <a:p>
            <a:pPr marL="534670" indent="-534670">
              <a:buFont typeface="Arial" panose="020B0604020202020204" pitchFamily="34" charset="0"/>
              <a:buChar char="•"/>
            </a:pPr>
            <a:r>
              <a:rPr lang="en-AU" sz="11200">
                <a:solidFill>
                  <a:srgbClr val="000000"/>
                </a:solidFill>
                <a:latin typeface="Fira Sans Light"/>
                <a:cs typeface="Arial"/>
              </a:rPr>
              <a:t>is one of the eight reportable incident types.</a:t>
            </a:r>
          </a:p>
          <a:p>
            <a:pPr marL="0" indent="0">
              <a:buNone/>
            </a:pPr>
            <a:endParaRPr lang="en-AU">
              <a:solidFill>
                <a:srgbClr val="00080C"/>
              </a:solidFill>
              <a:latin typeface="Fira Sans Light"/>
            </a:endParaRPr>
          </a:p>
        </p:txBody>
      </p:sp>
      <p:sp>
        <p:nvSpPr>
          <p:cNvPr id="6" name="Title 1">
            <a:extLst>
              <a:ext uri="{FF2B5EF4-FFF2-40B4-BE49-F238E27FC236}">
                <a16:creationId xmlns:a16="http://schemas.microsoft.com/office/drawing/2014/main" id="{55C5C879-7EC9-4450-8D33-25712316747C}"/>
              </a:ext>
            </a:extLst>
          </p:cNvPr>
          <p:cNvSpPr txBox="1">
            <a:spLocks/>
          </p:cNvSpPr>
          <p:nvPr/>
        </p:nvSpPr>
        <p:spPr>
          <a:xfrm>
            <a:off x="838200" y="269912"/>
            <a:ext cx="1059279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300" b="1" kern="1200">
                <a:solidFill>
                  <a:schemeClr val="accent4">
                    <a:lumMod val="50000"/>
                  </a:schemeClr>
                </a:solidFill>
                <a:latin typeface="Fira Sans ExtraBold"/>
                <a:ea typeface="+mj-ea"/>
                <a:cs typeface="Arial" panose="020B0604020202020204" pitchFamily="34" charset="0"/>
              </a:defRPr>
            </a:lvl1pPr>
          </a:lstStyle>
          <a:p>
            <a:r>
              <a:rPr lang="en-AU">
                <a:solidFill>
                  <a:schemeClr val="tx1"/>
                </a:solidFill>
                <a:cs typeface="Arial"/>
              </a:rPr>
              <a:t>What is a reportable incident?</a:t>
            </a:r>
          </a:p>
        </p:txBody>
      </p:sp>
    </p:spTree>
    <p:extLst>
      <p:ext uri="{BB962C8B-B14F-4D97-AF65-F5344CB8AC3E}">
        <p14:creationId xmlns:p14="http://schemas.microsoft.com/office/powerpoint/2010/main" val="885403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2E176-7CD5-4A49-B3D2-7CAEEE9DF54C}"/>
              </a:ext>
            </a:extLst>
          </p:cNvPr>
          <p:cNvSpPr>
            <a:spLocks noGrp="1"/>
          </p:cNvSpPr>
          <p:nvPr>
            <p:ph idx="1"/>
          </p:nvPr>
        </p:nvSpPr>
        <p:spPr>
          <a:xfrm>
            <a:off x="838200" y="1837946"/>
            <a:ext cx="10515600" cy="3182107"/>
          </a:xfrm>
        </p:spPr>
        <p:txBody>
          <a:bodyPr vert="horz" lIns="91440" tIns="45720" rIns="91440" bIns="45720" rtlCol="0" anchor="t">
            <a:normAutofit/>
          </a:bodyPr>
          <a:lstStyle/>
          <a:p>
            <a:pPr>
              <a:buNone/>
            </a:pPr>
            <a:r>
              <a:rPr lang="en-AU" sz="2800" b="0" dirty="0">
                <a:solidFill>
                  <a:schemeClr val="tx1"/>
                </a:solidFill>
                <a:latin typeface="Fira Sans Light "/>
                <a:cs typeface="Arial"/>
              </a:rPr>
              <a:t>A near miss is when an occurrence, event or omission happens that does not result in harm to a consumer or another person but has the potential to do so. </a:t>
            </a:r>
          </a:p>
          <a:p>
            <a:pPr defTabSz="914305">
              <a:defRPr/>
            </a:pPr>
            <a:endParaRPr lang="en-AU" sz="2800" b="0" dirty="0">
              <a:solidFill>
                <a:schemeClr val="tx1"/>
              </a:solidFill>
              <a:latin typeface="Fira Sans Light" panose="020B0403050000020004" pitchFamily="34" charset="0"/>
            </a:endParaRPr>
          </a:p>
          <a:p>
            <a:pPr defTabSz="914305">
              <a:lnSpc>
                <a:spcPct val="113999"/>
              </a:lnSpc>
              <a:buNone/>
              <a:defRPr/>
            </a:pPr>
            <a:r>
              <a:rPr lang="en-AU" sz="2800" dirty="0">
                <a:solidFill>
                  <a:schemeClr val="tx1"/>
                </a:solidFill>
                <a:latin typeface="Fira Sans Light"/>
              </a:rPr>
              <a:t>Question: </a:t>
            </a:r>
            <a:r>
              <a:rPr lang="en-AU" sz="2800" b="0" dirty="0">
                <a:solidFill>
                  <a:schemeClr val="tx1"/>
                </a:solidFill>
                <a:latin typeface="Fira Sans Light"/>
              </a:rPr>
              <a:t>Should near misses be captured in your IMS? </a:t>
            </a:r>
            <a:endParaRPr lang="en-US" sz="2800" b="0" dirty="0">
              <a:solidFill>
                <a:schemeClr val="tx1"/>
              </a:solidFill>
            </a:endParaRPr>
          </a:p>
          <a:p>
            <a:pPr defTabSz="914305">
              <a:lnSpc>
                <a:spcPct val="113999"/>
              </a:lnSpc>
              <a:buNone/>
              <a:defRPr/>
            </a:pPr>
            <a:endParaRPr lang="en-AU" sz="2800" b="0" dirty="0">
              <a:solidFill>
                <a:schemeClr val="tx1"/>
              </a:solidFill>
              <a:latin typeface="Fira Sans Light"/>
            </a:endParaRPr>
          </a:p>
          <a:p>
            <a:pPr defTabSz="914305">
              <a:lnSpc>
                <a:spcPct val="113999"/>
              </a:lnSpc>
              <a:defRPr/>
            </a:pPr>
            <a:endParaRPr lang="en-AU" sz="2800" b="0" dirty="0"/>
          </a:p>
          <a:p>
            <a:pPr>
              <a:buNone/>
            </a:pPr>
            <a:endParaRPr lang="en-AU" sz="2800" b="0" dirty="0">
              <a:solidFill>
                <a:schemeClr val="tx1"/>
              </a:solidFill>
              <a:latin typeface="Fira Sans Light "/>
            </a:endParaRPr>
          </a:p>
          <a:p>
            <a:pPr marL="0" indent="0">
              <a:buNone/>
            </a:pPr>
            <a:endParaRPr lang="en-AU" b="0" dirty="0">
              <a:solidFill>
                <a:srgbClr val="00080C"/>
              </a:solidFill>
              <a:latin typeface="Fira Sans Light"/>
            </a:endParaRPr>
          </a:p>
        </p:txBody>
      </p:sp>
      <p:sp>
        <p:nvSpPr>
          <p:cNvPr id="6" name="Title 1">
            <a:extLst>
              <a:ext uri="{FF2B5EF4-FFF2-40B4-BE49-F238E27FC236}">
                <a16:creationId xmlns:a16="http://schemas.microsoft.com/office/drawing/2014/main" id="{55C5C879-7EC9-4450-8D33-25712316747C}"/>
              </a:ext>
            </a:extLst>
          </p:cNvPr>
          <p:cNvSpPr txBox="1">
            <a:spLocks/>
          </p:cNvSpPr>
          <p:nvPr/>
        </p:nvSpPr>
        <p:spPr>
          <a:xfrm>
            <a:off x="838200" y="269912"/>
            <a:ext cx="1059279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300" b="1" kern="1200">
                <a:solidFill>
                  <a:schemeClr val="accent4">
                    <a:lumMod val="50000"/>
                  </a:schemeClr>
                </a:solidFill>
                <a:latin typeface="Fira Sans ExtraBold"/>
                <a:ea typeface="+mj-ea"/>
                <a:cs typeface="Arial" panose="020B0604020202020204" pitchFamily="34" charset="0"/>
              </a:defRPr>
            </a:lvl1pPr>
          </a:lstStyle>
          <a:p>
            <a:r>
              <a:rPr lang="en-AU">
                <a:solidFill>
                  <a:schemeClr val="tx1"/>
                </a:solidFill>
                <a:cs typeface="Arial"/>
              </a:rPr>
              <a:t>What is a near miss?</a:t>
            </a:r>
          </a:p>
        </p:txBody>
      </p:sp>
      <p:sp>
        <p:nvSpPr>
          <p:cNvPr id="2" name="TextBox 1">
            <a:extLst>
              <a:ext uri="{FF2B5EF4-FFF2-40B4-BE49-F238E27FC236}">
                <a16:creationId xmlns:a16="http://schemas.microsoft.com/office/drawing/2014/main" id="{3F38F40E-0BED-0F8A-DA06-160AC86EF5C3}"/>
              </a:ext>
            </a:extLst>
          </p:cNvPr>
          <p:cNvSpPr txBox="1"/>
          <p:nvPr/>
        </p:nvSpPr>
        <p:spPr>
          <a:xfrm>
            <a:off x="838200" y="4447274"/>
            <a:ext cx="10438019" cy="7682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3999"/>
              </a:lnSpc>
            </a:pPr>
            <a:r>
              <a:rPr lang="en-AU" sz="2800" b="1" dirty="0">
                <a:latin typeface="Fira Sans Light "/>
                <a:ea typeface="+mn-lt"/>
                <a:cs typeface="Calibri"/>
              </a:rPr>
              <a:t>Answer: </a:t>
            </a:r>
            <a:r>
              <a:rPr lang="en-AU" sz="2800" dirty="0">
                <a:latin typeface="Fira Sans Light "/>
                <a:ea typeface="+mn-lt"/>
                <a:cs typeface="Calibri"/>
              </a:rPr>
              <a:t>Yes, Near misses should be captured in your IMS</a:t>
            </a:r>
            <a:r>
              <a:rPr lang="en-AU" sz="2800" b="1" dirty="0">
                <a:latin typeface="Fira Sans Light "/>
                <a:ea typeface="+mn-lt"/>
                <a:cs typeface="Calibri"/>
              </a:rPr>
              <a:t>.</a:t>
            </a:r>
            <a:endParaRPr lang="en-US" sz="2800" dirty="0">
              <a:latin typeface="Fira Sans Light "/>
              <a:ea typeface="+mn-lt"/>
              <a:cs typeface="+mn-lt"/>
            </a:endParaRPr>
          </a:p>
          <a:p>
            <a:pPr rtl="0"/>
            <a:r>
              <a:rPr lang="en-AU" sz="1200" dirty="0">
                <a:solidFill>
                  <a:srgbClr val="444444"/>
                </a:solidFill>
                <a:latin typeface="Calibri"/>
                <a:ea typeface="Calibri"/>
                <a:cs typeface="Calibri"/>
              </a:rPr>
              <a:t>​</a:t>
            </a:r>
            <a:endParaRPr lang="en-US" dirty="0"/>
          </a:p>
        </p:txBody>
      </p:sp>
    </p:spTree>
    <p:extLst>
      <p:ext uri="{BB962C8B-B14F-4D97-AF65-F5344CB8AC3E}">
        <p14:creationId xmlns:p14="http://schemas.microsoft.com/office/powerpoint/2010/main" val="417895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CAC30A-AB51-4015-9442-7B74210BE1B1}"/>
              </a:ext>
            </a:extLst>
          </p:cNvPr>
          <p:cNvSpPr>
            <a:spLocks noGrp="1"/>
          </p:cNvSpPr>
          <p:nvPr>
            <p:ph type="title"/>
          </p:nvPr>
        </p:nvSpPr>
        <p:spPr>
          <a:xfrm>
            <a:off x="832513" y="413359"/>
            <a:ext cx="9955551" cy="912204"/>
          </a:xfrm>
        </p:spPr>
        <p:txBody>
          <a:bodyPr lIns="91440" tIns="45720" rIns="91440" bIns="45720" anchor="t"/>
          <a:lstStyle/>
          <a:p>
            <a:r>
              <a:rPr lang="en-AU" sz="3200">
                <a:latin typeface="Fira Sans ExtraBold"/>
              </a:rPr>
              <a:t>Priority 1 and Priority 2 reportable incidents</a:t>
            </a:r>
          </a:p>
        </p:txBody>
      </p:sp>
      <p:graphicFrame>
        <p:nvGraphicFramePr>
          <p:cNvPr id="15" name="Table 14">
            <a:extLst>
              <a:ext uri="{FF2B5EF4-FFF2-40B4-BE49-F238E27FC236}">
                <a16:creationId xmlns:a16="http://schemas.microsoft.com/office/drawing/2014/main" id="{5BE65671-402C-459E-B6A3-DFB9DFCE5E94}"/>
              </a:ext>
            </a:extLst>
          </p:cNvPr>
          <p:cNvGraphicFramePr>
            <a:graphicFrameLocks noGrp="1"/>
          </p:cNvGraphicFramePr>
          <p:nvPr>
            <p:extLst>
              <p:ext uri="{D42A27DB-BD31-4B8C-83A1-F6EECF244321}">
                <p14:modId xmlns:p14="http://schemas.microsoft.com/office/powerpoint/2010/main" val="3512939202"/>
              </p:ext>
            </p:extLst>
          </p:nvPr>
        </p:nvGraphicFramePr>
        <p:xfrm>
          <a:off x="832513" y="1116875"/>
          <a:ext cx="10782038" cy="4300424"/>
        </p:xfrm>
        <a:graphic>
          <a:graphicData uri="http://schemas.openxmlformats.org/drawingml/2006/table">
            <a:tbl>
              <a:tblPr firstRow="1" bandRow="1">
                <a:tableStyleId>{5C22544A-7EE6-4342-B048-85BDC9FD1C3A}</a:tableStyleId>
              </a:tblPr>
              <a:tblGrid>
                <a:gridCol w="5418162">
                  <a:extLst>
                    <a:ext uri="{9D8B030D-6E8A-4147-A177-3AD203B41FA5}">
                      <a16:colId xmlns:a16="http://schemas.microsoft.com/office/drawing/2014/main" val="3708658605"/>
                    </a:ext>
                  </a:extLst>
                </a:gridCol>
                <a:gridCol w="2879677">
                  <a:extLst>
                    <a:ext uri="{9D8B030D-6E8A-4147-A177-3AD203B41FA5}">
                      <a16:colId xmlns:a16="http://schemas.microsoft.com/office/drawing/2014/main" val="843926909"/>
                    </a:ext>
                  </a:extLst>
                </a:gridCol>
                <a:gridCol w="2484199">
                  <a:extLst>
                    <a:ext uri="{9D8B030D-6E8A-4147-A177-3AD203B41FA5}">
                      <a16:colId xmlns:a16="http://schemas.microsoft.com/office/drawing/2014/main" val="1227542942"/>
                    </a:ext>
                  </a:extLst>
                </a:gridCol>
              </a:tblGrid>
              <a:tr h="1147055">
                <a:tc>
                  <a:txBody>
                    <a:bodyPr/>
                    <a:lstStyle/>
                    <a:p>
                      <a:pPr algn="ctr"/>
                      <a:r>
                        <a:rPr lang="en-AU" sz="2000">
                          <a:solidFill>
                            <a:schemeClr val="bg1"/>
                          </a:solidFill>
                          <a:latin typeface="Fira Sans" panose="020B0503050000020004"/>
                        </a:rPr>
                        <a:t>PRIORITY 1</a:t>
                      </a:r>
                    </a:p>
                    <a:p>
                      <a:pPr algn="l"/>
                      <a:r>
                        <a:rPr lang="en-AU" sz="1800">
                          <a:solidFill>
                            <a:schemeClr val="bg1"/>
                          </a:solidFill>
                          <a:latin typeface="Fira Sans" panose="020B0503050000020004"/>
                        </a:rPr>
                        <a:t>Reported within 24 hours of becoming aware of the incident </a:t>
                      </a: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577D"/>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sz="1800">
                          <a:solidFill>
                            <a:schemeClr val="bg1"/>
                          </a:solidFill>
                          <a:latin typeface="Fira Sans" panose="020B0503050000020004"/>
                        </a:rPr>
                        <a:t>PRIORITY 2</a:t>
                      </a:r>
                    </a:p>
                    <a:p>
                      <a:pPr marL="0" marR="0" lvl="0" indent="0" algn="l" defTabSz="914377" rtl="0" eaLnBrk="1" fontAlgn="auto" latinLnBrk="0" hangingPunct="1">
                        <a:lnSpc>
                          <a:spcPct val="100000"/>
                        </a:lnSpc>
                        <a:spcBef>
                          <a:spcPts val="0"/>
                        </a:spcBef>
                        <a:spcAft>
                          <a:spcPts val="0"/>
                        </a:spcAft>
                        <a:buClrTx/>
                        <a:buSzTx/>
                        <a:buFontTx/>
                        <a:buNone/>
                        <a:tabLst/>
                        <a:defRPr/>
                      </a:pPr>
                      <a:r>
                        <a:rPr lang="en-AU" sz="1800">
                          <a:solidFill>
                            <a:schemeClr val="bg1"/>
                          </a:solidFill>
                          <a:latin typeface="Fira Sans" panose="020B0503050000020004"/>
                        </a:rPr>
                        <a:t>Reported within 30 days of becoming aware of the incident </a:t>
                      </a: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577D"/>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AU" sz="1800">
                          <a:solidFill>
                            <a:schemeClr val="bg1"/>
                          </a:solidFill>
                          <a:latin typeface="Fira Sans" panose="020B0503050000020004"/>
                        </a:rPr>
                        <a:t>NON-REPORTABLE INCIDENTS</a:t>
                      </a:r>
                    </a:p>
                    <a:p>
                      <a:endParaRPr lang="en-AU">
                        <a:solidFill>
                          <a:schemeClr val="bg1"/>
                        </a:solidFill>
                        <a:latin typeface="Fira Sans" panose="020B0503050000020004"/>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solidFill>
                      <a:srgbClr val="00577D"/>
                    </a:solidFill>
                  </a:tcPr>
                </a:tc>
                <a:extLst>
                  <a:ext uri="{0D108BD9-81ED-4DB2-BD59-A6C34878D82A}">
                    <a16:rowId xmlns:a16="http://schemas.microsoft.com/office/drawing/2014/main" val="45528633"/>
                  </a:ext>
                </a:extLst>
              </a:tr>
              <a:tr h="849002">
                <a:tc>
                  <a:txBody>
                    <a:bodyPr/>
                    <a:lstStyle/>
                    <a:p>
                      <a:r>
                        <a:rPr lang="en-AU" sz="1600" kern="1200">
                          <a:solidFill>
                            <a:srgbClr val="000000"/>
                          </a:solidFill>
                          <a:effectLst/>
                          <a:latin typeface="Fira Sans Light" panose="020B0403050000020004" pitchFamily="34" charset="0"/>
                          <a:ea typeface="+mn-ea"/>
                          <a:cs typeface="+mn-cs"/>
                        </a:rPr>
                        <a:t>A reportable incident that caused, or could reasonably have been expected to have caused, a consumer physical or psychological injury or discomfort that </a:t>
                      </a:r>
                      <a:r>
                        <a:rPr lang="en-AU" sz="1600" b="1" kern="1200">
                          <a:solidFill>
                            <a:srgbClr val="000000"/>
                          </a:solidFill>
                          <a:effectLst/>
                          <a:latin typeface="Fira Sans Light" panose="020B0403050000020004" pitchFamily="34" charset="0"/>
                          <a:ea typeface="+mn-ea"/>
                          <a:cs typeface="+mn-cs"/>
                        </a:rPr>
                        <a:t>requires medical or psychological treatment </a:t>
                      </a:r>
                      <a:r>
                        <a:rPr lang="en-AU" sz="1600" kern="1200">
                          <a:solidFill>
                            <a:srgbClr val="000000"/>
                          </a:solidFill>
                          <a:effectLst/>
                          <a:latin typeface="Fira Sans Light" panose="020B0403050000020004" pitchFamily="34" charset="0"/>
                          <a:ea typeface="+mn-ea"/>
                          <a:cs typeface="+mn-cs"/>
                        </a:rPr>
                        <a:t>to resolve  OR</a:t>
                      </a:r>
                      <a:endParaRPr lang="en-AU" sz="1600">
                        <a:solidFill>
                          <a:srgbClr val="000000"/>
                        </a:solidFill>
                        <a:latin typeface="Fira Sans Light" panose="020B0403050000020004" pitchFamily="34" charset="0"/>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noFill/>
                  </a:tcPr>
                </a:tc>
                <a:tc rowSpan="3">
                  <a:txBody>
                    <a:bodyPr/>
                    <a:lstStyle/>
                    <a:p>
                      <a:r>
                        <a:rPr lang="en-AU" sz="1600">
                          <a:solidFill>
                            <a:schemeClr val="bg2">
                              <a:lumMod val="10000"/>
                            </a:schemeClr>
                          </a:solidFill>
                          <a:latin typeface="Fira Sans Light" panose="020B0403050000020004" pitchFamily="34" charset="0"/>
                        </a:rPr>
                        <a:t>All </a:t>
                      </a:r>
                      <a:r>
                        <a:rPr lang="en-AU" sz="1600" b="1">
                          <a:solidFill>
                            <a:schemeClr val="tx1"/>
                          </a:solidFill>
                          <a:latin typeface="Fira Sans Light" panose="020B0403050000020004" pitchFamily="34" charset="0"/>
                        </a:rPr>
                        <a:t>reportable incidents</a:t>
                      </a:r>
                      <a:r>
                        <a:rPr lang="en-AU" sz="1600">
                          <a:solidFill>
                            <a:schemeClr val="tx1"/>
                          </a:solidFill>
                          <a:latin typeface="Fira Sans Light" panose="020B0403050000020004" pitchFamily="34" charset="0"/>
                        </a:rPr>
                        <a:t> </a:t>
                      </a:r>
                      <a:r>
                        <a:rPr lang="en-AU" sz="1600">
                          <a:solidFill>
                            <a:schemeClr val="bg2">
                              <a:lumMod val="10000"/>
                            </a:schemeClr>
                          </a:solidFill>
                          <a:latin typeface="Fira Sans Light" panose="020B0403050000020004" pitchFamily="34" charset="0"/>
                        </a:rPr>
                        <a:t>that are </a:t>
                      </a:r>
                      <a:r>
                        <a:rPr lang="en-AU" sz="1600" b="1">
                          <a:solidFill>
                            <a:schemeClr val="bg2">
                              <a:lumMod val="10000"/>
                            </a:schemeClr>
                          </a:solidFill>
                          <a:latin typeface="Fira Sans Light" panose="020B0403050000020004" pitchFamily="34" charset="0"/>
                        </a:rPr>
                        <a:t>NOT a PRIORITY ONE</a:t>
                      </a:r>
                      <a:r>
                        <a:rPr lang="en-AU" sz="1600">
                          <a:solidFill>
                            <a:schemeClr val="bg2">
                              <a:lumMod val="10000"/>
                            </a:schemeClr>
                          </a:solidFill>
                          <a:latin typeface="Fira Sans Light" panose="020B0403050000020004" pitchFamily="34" charset="0"/>
                        </a:rPr>
                        <a:t>.</a:t>
                      </a: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noFill/>
                  </a:tcPr>
                </a:tc>
                <a:tc rowSpan="3">
                  <a:txBody>
                    <a:bodyPr/>
                    <a:lstStyle/>
                    <a:p>
                      <a:r>
                        <a:rPr lang="en-AU" sz="1600">
                          <a:solidFill>
                            <a:schemeClr val="bg2">
                              <a:lumMod val="10000"/>
                            </a:schemeClr>
                          </a:solidFill>
                          <a:latin typeface="Fira Sans Light" panose="020B0403050000020004" pitchFamily="34" charset="0"/>
                        </a:rPr>
                        <a:t>If an incident is </a:t>
                      </a:r>
                      <a:r>
                        <a:rPr lang="en-AU" sz="1600" b="1">
                          <a:solidFill>
                            <a:schemeClr val="bg2">
                              <a:lumMod val="10000"/>
                            </a:schemeClr>
                          </a:solidFill>
                          <a:latin typeface="Fira Sans Light" panose="020B0403050000020004" pitchFamily="34" charset="0"/>
                        </a:rPr>
                        <a:t>not reportable</a:t>
                      </a:r>
                      <a:r>
                        <a:rPr lang="en-AU" sz="1600">
                          <a:solidFill>
                            <a:schemeClr val="bg2">
                              <a:lumMod val="10000"/>
                            </a:schemeClr>
                          </a:solidFill>
                          <a:latin typeface="Fira Sans Light" panose="020B0403050000020004" pitchFamily="34" charset="0"/>
                        </a:rPr>
                        <a:t> – manage in accordance with your IMS.</a:t>
                      </a:r>
                    </a:p>
                    <a:p>
                      <a:endParaRPr lang="en-AU" sz="1600">
                        <a:solidFill>
                          <a:srgbClr val="00577D"/>
                        </a:solidFill>
                        <a:latin typeface="Fira Sans Light" panose="020B0403050000020004" pitchFamily="34" charset="0"/>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noFill/>
                  </a:tcPr>
                </a:tc>
                <a:extLst>
                  <a:ext uri="{0D108BD9-81ED-4DB2-BD59-A6C34878D82A}">
                    <a16:rowId xmlns:a16="http://schemas.microsoft.com/office/drawing/2014/main" val="2882967080"/>
                  </a:ext>
                </a:extLst>
              </a:tr>
              <a:tr h="539194">
                <a:tc>
                  <a:txBody>
                    <a:bodyPr/>
                    <a:lstStyle/>
                    <a:p>
                      <a:pPr marL="0" indent="0">
                        <a:buFont typeface="Arial" panose="020B0604020202020204" pitchFamily="34" charset="0"/>
                        <a:buNone/>
                      </a:pPr>
                      <a:r>
                        <a:rPr lang="en-AU" sz="1600" kern="1200">
                          <a:solidFill>
                            <a:srgbClr val="000000"/>
                          </a:solidFill>
                          <a:effectLst/>
                          <a:latin typeface="Fira Sans Light" panose="020B0403050000020004" pitchFamily="34" charset="0"/>
                          <a:ea typeface="+mn-ea"/>
                          <a:cs typeface="+mn-cs"/>
                        </a:rPr>
                        <a:t>Where there are </a:t>
                      </a:r>
                      <a:r>
                        <a:rPr lang="en-AU" sz="1600" b="1" kern="1200">
                          <a:solidFill>
                            <a:srgbClr val="000000"/>
                          </a:solidFill>
                          <a:effectLst/>
                          <a:latin typeface="Fira Sans Light" panose="020B0403050000020004" pitchFamily="34" charset="0"/>
                          <a:ea typeface="+mn-ea"/>
                          <a:cs typeface="+mn-cs"/>
                        </a:rPr>
                        <a:t>reasonable grounds to report the incident to police </a:t>
                      </a:r>
                      <a:r>
                        <a:rPr lang="en-AU" sz="1600" b="0" kern="1200">
                          <a:solidFill>
                            <a:srgbClr val="000000"/>
                          </a:solidFill>
                          <a:effectLst/>
                          <a:latin typeface="Fira Sans Light" panose="020B0403050000020004" pitchFamily="34" charset="0"/>
                          <a:ea typeface="+mn-ea"/>
                          <a:cs typeface="+mn-cs"/>
                        </a:rPr>
                        <a:t>OR</a:t>
                      </a:r>
                      <a:endParaRPr lang="en-AU" sz="1600" b="0">
                        <a:solidFill>
                          <a:srgbClr val="000000"/>
                        </a:solidFill>
                        <a:latin typeface="Fira Sans Light" panose="020B0403050000020004" pitchFamily="34" charset="0"/>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noFill/>
                  </a:tcPr>
                </a:tc>
                <a:tc vMerge="1">
                  <a:txBody>
                    <a:bodyPr/>
                    <a:lstStyle/>
                    <a:p>
                      <a:endParaRPr lang="en-AU">
                        <a:solidFill>
                          <a:srgbClr val="00577D"/>
                        </a:solidFill>
                        <a:latin typeface="Fira Sans" panose="020B0503050000020004"/>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noFill/>
                  </a:tcPr>
                </a:tc>
                <a:tc vMerge="1">
                  <a:txBody>
                    <a:bodyPr/>
                    <a:lstStyle/>
                    <a:p>
                      <a:endParaRPr lang="en-AU">
                        <a:solidFill>
                          <a:srgbClr val="00577D"/>
                        </a:solidFill>
                        <a:latin typeface="Fira Sans" panose="020B0503050000020004"/>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noFill/>
                  </a:tcPr>
                </a:tc>
                <a:extLst>
                  <a:ext uri="{0D108BD9-81ED-4DB2-BD59-A6C34878D82A}">
                    <a16:rowId xmlns:a16="http://schemas.microsoft.com/office/drawing/2014/main" val="3696540188"/>
                  </a:ext>
                </a:extLst>
              </a:tr>
              <a:tr h="1465784">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kern="1200">
                          <a:solidFill>
                            <a:srgbClr val="000000"/>
                          </a:solidFill>
                          <a:effectLst/>
                          <a:latin typeface="Fira Sans Light" panose="020B0403050000020004" pitchFamily="34" charset="0"/>
                          <a:ea typeface="+mn-ea"/>
                          <a:cs typeface="+mn-cs"/>
                        </a:rPr>
                        <a:t>Involving </a:t>
                      </a:r>
                      <a:r>
                        <a:rPr lang="en-AU" sz="1600" b="1" kern="1200">
                          <a:solidFill>
                            <a:srgbClr val="000000"/>
                          </a:solidFill>
                          <a:effectLst/>
                          <a:latin typeface="Fira Sans Light" panose="020B0403050000020004" pitchFamily="34" charset="0"/>
                          <a:ea typeface="+mn-ea"/>
                          <a:cs typeface="+mn-cs"/>
                        </a:rPr>
                        <a:t>unlawful sexual contact or inappropriate sexual conduct </a:t>
                      </a:r>
                      <a:r>
                        <a:rPr lang="en-AU" sz="1600" kern="1200">
                          <a:solidFill>
                            <a:srgbClr val="000000"/>
                          </a:solidFill>
                          <a:effectLst/>
                          <a:latin typeface="Fira Sans Light" panose="020B0403050000020004" pitchFamily="34" charset="0"/>
                          <a:ea typeface="+mn-ea"/>
                          <a:cs typeface="+mn-cs"/>
                        </a:rPr>
                        <a:t>inflicted on a consumer or </a:t>
                      </a:r>
                      <a:r>
                        <a:rPr lang="en-AU" sz="1600" kern="1200">
                          <a:solidFill>
                            <a:schemeClr val="tx1"/>
                          </a:solidFill>
                          <a:effectLst/>
                          <a:latin typeface="Fira Sans Light" panose="020B0403050000020004" pitchFamily="34" charset="0"/>
                          <a:ea typeface="+mn-ea"/>
                          <a:cs typeface="+mn-cs"/>
                        </a:rPr>
                        <a:t>the </a:t>
                      </a:r>
                      <a:r>
                        <a:rPr lang="en-AU" sz="1600" b="1" kern="1200">
                          <a:solidFill>
                            <a:srgbClr val="000000"/>
                          </a:solidFill>
                          <a:effectLst/>
                          <a:latin typeface="Fira Sans Light" panose="020B0403050000020004" pitchFamily="34" charset="0"/>
                          <a:ea typeface="+mn-ea"/>
                          <a:cs typeface="+mn-cs"/>
                        </a:rPr>
                        <a:t>unexpected death of a consumer</a:t>
                      </a:r>
                      <a:r>
                        <a:rPr lang="en-AU" sz="1600" kern="1200">
                          <a:solidFill>
                            <a:srgbClr val="000000"/>
                          </a:solidFill>
                          <a:effectLst/>
                          <a:latin typeface="Fira Sans Light" panose="020B0403050000020004" pitchFamily="34" charset="0"/>
                          <a:ea typeface="+mn-ea"/>
                          <a:cs typeface="+mn-cs"/>
                        </a:rPr>
                        <a:t>, or where a </a:t>
                      </a:r>
                      <a:r>
                        <a:rPr lang="en-AU" sz="1600" b="1" kern="1200">
                          <a:solidFill>
                            <a:srgbClr val="000000"/>
                          </a:solidFill>
                          <a:effectLst/>
                          <a:latin typeface="Fira Sans Light" panose="020B0403050000020004" pitchFamily="34" charset="0"/>
                          <a:ea typeface="+mn-ea"/>
                          <a:cs typeface="+mn-cs"/>
                        </a:rPr>
                        <a:t>consumer goes missing in the course of provision of home services.</a:t>
                      </a:r>
                    </a:p>
                    <a:p>
                      <a:pPr marL="285750" indent="-285750">
                        <a:buFont typeface="Arial" panose="020B0604020202020204" pitchFamily="34" charset="0"/>
                        <a:buChar char="•"/>
                      </a:pPr>
                      <a:endParaRPr lang="en-AU" sz="1600" b="1">
                        <a:solidFill>
                          <a:srgbClr val="000000"/>
                        </a:solidFill>
                        <a:latin typeface="Fira Sans Light" panose="020B0403050000020004" pitchFamily="34" charset="0"/>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noFill/>
                  </a:tcPr>
                </a:tc>
                <a:tc vMerge="1">
                  <a:txBody>
                    <a:bodyPr/>
                    <a:lstStyle/>
                    <a:p>
                      <a:endParaRPr lang="en-AU">
                        <a:solidFill>
                          <a:srgbClr val="00577D"/>
                        </a:solidFill>
                        <a:latin typeface="Fira Sans" panose="020B0503050000020004"/>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noFill/>
                  </a:tcPr>
                </a:tc>
                <a:tc vMerge="1">
                  <a:txBody>
                    <a:bodyPr/>
                    <a:lstStyle/>
                    <a:p>
                      <a:endParaRPr lang="en-AU">
                        <a:solidFill>
                          <a:srgbClr val="00577D"/>
                        </a:solidFill>
                        <a:latin typeface="Fira Sans" panose="020B0503050000020004"/>
                      </a:endParaRPr>
                    </a:p>
                  </a:txBody>
                  <a:tcP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noFill/>
                  </a:tcPr>
                </a:tc>
                <a:extLst>
                  <a:ext uri="{0D108BD9-81ED-4DB2-BD59-A6C34878D82A}">
                    <a16:rowId xmlns:a16="http://schemas.microsoft.com/office/drawing/2014/main" val="2492167183"/>
                  </a:ext>
                </a:extLst>
              </a:tr>
            </a:tbl>
          </a:graphicData>
        </a:graphic>
      </p:graphicFrame>
    </p:spTree>
    <p:extLst>
      <p:ext uri="{BB962C8B-B14F-4D97-AF65-F5344CB8AC3E}">
        <p14:creationId xmlns:p14="http://schemas.microsoft.com/office/powerpoint/2010/main" val="3503421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CAC30A-AB51-4015-9442-7B74210BE1B1}"/>
              </a:ext>
            </a:extLst>
          </p:cNvPr>
          <p:cNvSpPr>
            <a:spLocks noGrp="1"/>
          </p:cNvSpPr>
          <p:nvPr>
            <p:ph type="title"/>
          </p:nvPr>
        </p:nvSpPr>
        <p:spPr>
          <a:xfrm>
            <a:off x="1040688" y="953031"/>
            <a:ext cx="9987336" cy="688482"/>
          </a:xfrm>
        </p:spPr>
        <p:txBody>
          <a:bodyPr lIns="91440" tIns="45720" rIns="91440" bIns="45720" anchor="t">
            <a:normAutofit fontScale="90000"/>
          </a:bodyPr>
          <a:lstStyle/>
          <a:p>
            <a:r>
              <a:rPr lang="en-AU" sz="3600" dirty="0">
                <a:latin typeface="Fira Sans ExtraBold"/>
                <a:cs typeface="Arial"/>
              </a:rPr>
              <a:t>Concepts you need to know for P1 and P2 incidents</a:t>
            </a:r>
          </a:p>
        </p:txBody>
      </p:sp>
      <p:graphicFrame>
        <p:nvGraphicFramePr>
          <p:cNvPr id="2" name="Table 1">
            <a:extLst>
              <a:ext uri="{FF2B5EF4-FFF2-40B4-BE49-F238E27FC236}">
                <a16:creationId xmlns:a16="http://schemas.microsoft.com/office/drawing/2014/main" id="{6AC51815-CB33-4BB8-A048-E1E41FEE4E1D}"/>
              </a:ext>
            </a:extLst>
          </p:cNvPr>
          <p:cNvGraphicFramePr>
            <a:graphicFrameLocks noGrp="1"/>
          </p:cNvGraphicFramePr>
          <p:nvPr>
            <p:extLst>
              <p:ext uri="{D42A27DB-BD31-4B8C-83A1-F6EECF244321}">
                <p14:modId xmlns:p14="http://schemas.microsoft.com/office/powerpoint/2010/main" val="2331542806"/>
              </p:ext>
            </p:extLst>
          </p:nvPr>
        </p:nvGraphicFramePr>
        <p:xfrm>
          <a:off x="1102332" y="1641513"/>
          <a:ext cx="10090386" cy="3991191"/>
        </p:xfrm>
        <a:graphic>
          <a:graphicData uri="http://schemas.openxmlformats.org/drawingml/2006/table">
            <a:tbl>
              <a:tblPr firstRow="1" bandRow="1">
                <a:tableStyleId>{5C22544A-7EE6-4342-B048-85BDC9FD1C3A}</a:tableStyleId>
              </a:tblPr>
              <a:tblGrid>
                <a:gridCol w="10090386">
                  <a:extLst>
                    <a:ext uri="{9D8B030D-6E8A-4147-A177-3AD203B41FA5}">
                      <a16:colId xmlns:a16="http://schemas.microsoft.com/office/drawing/2014/main" val="2294468886"/>
                    </a:ext>
                  </a:extLst>
                </a:gridCol>
              </a:tblGrid>
              <a:tr h="1173598">
                <a:tc>
                  <a:txBody>
                    <a:bodyPr/>
                    <a:lstStyle/>
                    <a:p>
                      <a:pPr algn="l"/>
                      <a:r>
                        <a:rPr lang="en-AU" sz="3200">
                          <a:solidFill>
                            <a:srgbClr val="FFFFFF"/>
                          </a:solidFill>
                          <a:latin typeface="Fira Sans" panose="020B0503050000020004"/>
                        </a:rPr>
                        <a:t>Reporting to police</a:t>
                      </a:r>
                      <a:endParaRPr lang="en-AU" sz="3200" b="1">
                        <a:ln>
                          <a:solidFill>
                            <a:sysClr val="windowText" lastClr="000000"/>
                          </a:solidFill>
                        </a:ln>
                        <a:solidFill>
                          <a:schemeClr val="bg1"/>
                        </a:solidFill>
                        <a:effectLst/>
                        <a:latin typeface="Fira Sans" panose="020B0503050000020004"/>
                      </a:endParaRPr>
                    </a:p>
                  </a:txBody>
                  <a:tcPr anchor="ctr">
                    <a:solidFill>
                      <a:srgbClr val="00577D"/>
                    </a:solidFill>
                  </a:tcPr>
                </a:tc>
                <a:extLst>
                  <a:ext uri="{0D108BD9-81ED-4DB2-BD59-A6C34878D82A}">
                    <a16:rowId xmlns:a16="http://schemas.microsoft.com/office/drawing/2014/main" val="2573661981"/>
                  </a:ext>
                </a:extLst>
              </a:tr>
              <a:tr h="281759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400" b="1" kern="1200" dirty="0">
                          <a:solidFill>
                            <a:srgbClr val="00080C"/>
                          </a:solidFill>
                          <a:latin typeface="Fira Sans Light"/>
                          <a:ea typeface="+mn-ea"/>
                          <a:cs typeface="+mn-cs"/>
                        </a:rPr>
                        <a:t>Reasonable grounds </a:t>
                      </a:r>
                      <a:r>
                        <a:rPr lang="en-AU" sz="2400" kern="1200" dirty="0">
                          <a:solidFill>
                            <a:srgbClr val="00080C"/>
                          </a:solidFill>
                          <a:latin typeface="Fira Sans Light"/>
                          <a:ea typeface="+mn-ea"/>
                          <a:cs typeface="+mn-cs"/>
                        </a:rPr>
                        <a:t>– includes situations where facts or circumstances </a:t>
                      </a:r>
                      <a:r>
                        <a:rPr lang="en-AU" sz="2400" dirty="0">
                          <a:solidFill>
                            <a:srgbClr val="00080C"/>
                          </a:solidFill>
                          <a:latin typeface="Fira Sans Light"/>
                        </a:rPr>
                        <a:t>lead you to believe an incident might be of a criminal nature and should be reported to police. </a:t>
                      </a:r>
                      <a:r>
                        <a:rPr lang="en-US" sz="2400" dirty="0">
                          <a:solidFill>
                            <a:srgbClr val="00080C"/>
                          </a:solidFill>
                          <a:latin typeface="Fira Sans Light"/>
                        </a:rPr>
                        <a:t>​</a:t>
                      </a:r>
                    </a:p>
                    <a:p>
                      <a:pPr marL="0" marR="0" lvl="0" indent="0" algn="l">
                        <a:lnSpc>
                          <a:spcPct val="100000"/>
                        </a:lnSpc>
                        <a:spcBef>
                          <a:spcPts val="0"/>
                        </a:spcBef>
                        <a:spcAft>
                          <a:spcPts val="0"/>
                        </a:spcAft>
                        <a:buClrTx/>
                        <a:buSzTx/>
                        <a:buFontTx/>
                        <a:buNone/>
                      </a:pPr>
                      <a:endParaRPr lang="en-US" sz="2400" dirty="0">
                        <a:solidFill>
                          <a:srgbClr val="00080C"/>
                        </a:solidFill>
                        <a:latin typeface="Fira Sans Light"/>
                      </a:endParaRPr>
                    </a:p>
                    <a:p>
                      <a:r>
                        <a:rPr lang="en-AU" sz="2400" kern="1200" dirty="0">
                          <a:solidFill>
                            <a:srgbClr val="000000"/>
                          </a:solidFill>
                          <a:latin typeface="Fira Sans"/>
                          <a:ea typeface="+mn-ea"/>
                          <a:cs typeface="+mn-cs"/>
                        </a:rPr>
                        <a:t>You must report to the police where </a:t>
                      </a:r>
                      <a:r>
                        <a:rPr lang="en-AU" sz="2400" b="0" i="0" u="none" strike="noStrike" kern="1200" noProof="0" dirty="0">
                          <a:solidFill>
                            <a:srgbClr val="000000"/>
                          </a:solidFill>
                          <a:latin typeface="Fira Sans"/>
                        </a:rPr>
                        <a:t>an incident involves criminal or potentially criminal behaviour</a:t>
                      </a:r>
                      <a:r>
                        <a:rPr lang="en-AU" sz="2400" kern="1200" dirty="0">
                          <a:solidFill>
                            <a:srgbClr val="000000"/>
                          </a:solidFill>
                          <a:latin typeface="Fira Sans"/>
                          <a:ea typeface="+mn-ea"/>
                          <a:cs typeface="+mn-cs"/>
                        </a:rPr>
                        <a:t> even if the consumer or their representative does not want you to do so. </a:t>
                      </a:r>
                    </a:p>
                  </a:txBody>
                  <a:tcPr>
                    <a:solidFill>
                      <a:srgbClr val="EBEBEB"/>
                    </a:solidFill>
                  </a:tcPr>
                </a:tc>
                <a:extLst>
                  <a:ext uri="{0D108BD9-81ED-4DB2-BD59-A6C34878D82A}">
                    <a16:rowId xmlns:a16="http://schemas.microsoft.com/office/drawing/2014/main" val="3828461537"/>
                  </a:ext>
                </a:extLst>
              </a:tr>
            </a:tbl>
          </a:graphicData>
        </a:graphic>
      </p:graphicFrame>
    </p:spTree>
    <p:extLst>
      <p:ext uri="{BB962C8B-B14F-4D97-AF65-F5344CB8AC3E}">
        <p14:creationId xmlns:p14="http://schemas.microsoft.com/office/powerpoint/2010/main" val="3241975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C51815-CB33-4BB8-A048-E1E41FEE4E1D}"/>
              </a:ext>
            </a:extLst>
          </p:cNvPr>
          <p:cNvGraphicFramePr>
            <a:graphicFrameLocks noGrp="1"/>
          </p:cNvGraphicFramePr>
          <p:nvPr>
            <p:extLst>
              <p:ext uri="{D42A27DB-BD31-4B8C-83A1-F6EECF244321}">
                <p14:modId xmlns:p14="http://schemas.microsoft.com/office/powerpoint/2010/main" val="777281857"/>
              </p:ext>
            </p:extLst>
          </p:nvPr>
        </p:nvGraphicFramePr>
        <p:xfrm>
          <a:off x="1133856" y="2121407"/>
          <a:ext cx="10058861" cy="3505669"/>
        </p:xfrm>
        <a:graphic>
          <a:graphicData uri="http://schemas.openxmlformats.org/drawingml/2006/table">
            <a:tbl>
              <a:tblPr firstRow="1" bandRow="1">
                <a:tableStyleId>{5C22544A-7EE6-4342-B048-85BDC9FD1C3A}</a:tableStyleId>
              </a:tblPr>
              <a:tblGrid>
                <a:gridCol w="10058861">
                  <a:extLst>
                    <a:ext uri="{9D8B030D-6E8A-4147-A177-3AD203B41FA5}">
                      <a16:colId xmlns:a16="http://schemas.microsoft.com/office/drawing/2014/main" val="3873208980"/>
                    </a:ext>
                  </a:extLst>
                </a:gridCol>
              </a:tblGrid>
              <a:tr h="1030831">
                <a:tc>
                  <a:txBody>
                    <a:bodyPr/>
                    <a:lstStyle/>
                    <a:p>
                      <a:pPr algn="l"/>
                      <a:r>
                        <a:rPr lang="en-AU" sz="3200">
                          <a:solidFill>
                            <a:srgbClr val="FFFFFF"/>
                          </a:solidFill>
                          <a:latin typeface="Fira Sans" panose="020B0503050000020004"/>
                        </a:rPr>
                        <a:t>Consumers with cognitive impairment</a:t>
                      </a:r>
                      <a:endParaRPr lang="en-AU" sz="3200">
                        <a:ln>
                          <a:solidFill>
                            <a:sysClr val="windowText" lastClr="000000"/>
                          </a:solidFill>
                        </a:ln>
                        <a:solidFill>
                          <a:schemeClr val="bg1"/>
                        </a:solidFill>
                        <a:latin typeface="Fira Sans" panose="020B0503050000020004"/>
                      </a:endParaRPr>
                    </a:p>
                  </a:txBody>
                  <a:tcPr anchor="ctr">
                    <a:solidFill>
                      <a:srgbClr val="00577D"/>
                    </a:solidFill>
                  </a:tcPr>
                </a:tc>
                <a:extLst>
                  <a:ext uri="{0D108BD9-81ED-4DB2-BD59-A6C34878D82A}">
                    <a16:rowId xmlns:a16="http://schemas.microsoft.com/office/drawing/2014/main" val="2573661981"/>
                  </a:ext>
                </a:extLst>
              </a:tr>
              <a:tr h="2474838">
                <a:tc>
                  <a:txBody>
                    <a:bodyPr/>
                    <a:lstStyle/>
                    <a:p>
                      <a:r>
                        <a:rPr lang="en-AU" sz="2400" dirty="0">
                          <a:solidFill>
                            <a:srgbClr val="00080C"/>
                          </a:solidFill>
                          <a:latin typeface="Fira Sans Light "/>
                        </a:rPr>
                        <a:t>Reportable incidents involving another consumer </a:t>
                      </a:r>
                      <a:r>
                        <a:rPr lang="en-AU" sz="2400" u="sng" dirty="0">
                          <a:solidFill>
                            <a:schemeClr val="tx1"/>
                          </a:solidFill>
                          <a:latin typeface="Fira Sans Light "/>
                        </a:rPr>
                        <a:t>must be reported</a:t>
                      </a:r>
                      <a:r>
                        <a:rPr lang="en-AU" sz="2400" dirty="0">
                          <a:solidFill>
                            <a:schemeClr val="tx1"/>
                          </a:solidFill>
                          <a:latin typeface="Fira Sans Light "/>
                        </a:rPr>
                        <a:t> </a:t>
                      </a:r>
                      <a:r>
                        <a:rPr lang="en-AU" sz="2400" dirty="0">
                          <a:solidFill>
                            <a:srgbClr val="00080C"/>
                          </a:solidFill>
                          <a:latin typeface="Fira Sans Light "/>
                        </a:rPr>
                        <a:t>regardless</a:t>
                      </a:r>
                      <a:r>
                        <a:rPr lang="en-AU" sz="2400" b="1" dirty="0">
                          <a:solidFill>
                            <a:srgbClr val="00080C"/>
                          </a:solidFill>
                          <a:latin typeface="Fira Sans Light "/>
                        </a:rPr>
                        <a:t> of whether that consumer has an assessed cognitive impairment</a:t>
                      </a:r>
                      <a:r>
                        <a:rPr lang="en-AU" sz="2400" dirty="0">
                          <a:solidFill>
                            <a:srgbClr val="00080C"/>
                          </a:solidFill>
                          <a:latin typeface="Fira Sans Light "/>
                        </a:rPr>
                        <a:t>. </a:t>
                      </a:r>
                      <a:endParaRPr lang="en-AU" sz="2400" dirty="0">
                        <a:ln>
                          <a:solidFill>
                            <a:sysClr val="windowText" lastClr="000000"/>
                          </a:solidFill>
                        </a:ln>
                        <a:solidFill>
                          <a:schemeClr val="bg2">
                            <a:lumMod val="10000"/>
                          </a:schemeClr>
                        </a:solidFill>
                        <a:latin typeface="Fira Sans" panose="020B0503050000020004"/>
                      </a:endParaRPr>
                    </a:p>
                  </a:txBody>
                  <a:tcPr>
                    <a:solidFill>
                      <a:srgbClr val="EBEBEB"/>
                    </a:solidFill>
                  </a:tcPr>
                </a:tc>
                <a:extLst>
                  <a:ext uri="{0D108BD9-81ED-4DB2-BD59-A6C34878D82A}">
                    <a16:rowId xmlns:a16="http://schemas.microsoft.com/office/drawing/2014/main" val="3828461537"/>
                  </a:ext>
                </a:extLst>
              </a:tr>
            </a:tbl>
          </a:graphicData>
        </a:graphic>
      </p:graphicFrame>
      <p:sp>
        <p:nvSpPr>
          <p:cNvPr id="4" name="Title 3">
            <a:extLst>
              <a:ext uri="{FF2B5EF4-FFF2-40B4-BE49-F238E27FC236}">
                <a16:creationId xmlns:a16="http://schemas.microsoft.com/office/drawing/2014/main" id="{8683F5B1-8916-4155-8479-64EDE4616B10}"/>
              </a:ext>
            </a:extLst>
          </p:cNvPr>
          <p:cNvSpPr>
            <a:spLocks noGrp="1"/>
          </p:cNvSpPr>
          <p:nvPr>
            <p:ph type="title"/>
          </p:nvPr>
        </p:nvSpPr>
        <p:spPr/>
        <p:txBody>
          <a:bodyPr/>
          <a:lstStyle/>
          <a:p>
            <a:r>
              <a:rPr lang="en-AU" dirty="0"/>
              <a:t>  </a:t>
            </a:r>
          </a:p>
        </p:txBody>
      </p:sp>
      <p:sp>
        <p:nvSpPr>
          <p:cNvPr id="7" name="Title 1">
            <a:extLst>
              <a:ext uri="{FF2B5EF4-FFF2-40B4-BE49-F238E27FC236}">
                <a16:creationId xmlns:a16="http://schemas.microsoft.com/office/drawing/2014/main" id="{5F02A486-6793-4460-9531-B0D30A1015FC}"/>
              </a:ext>
            </a:extLst>
          </p:cNvPr>
          <p:cNvSpPr txBox="1">
            <a:spLocks/>
          </p:cNvSpPr>
          <p:nvPr/>
        </p:nvSpPr>
        <p:spPr>
          <a:xfrm>
            <a:off x="1040688" y="953030"/>
            <a:ext cx="9987336" cy="1029881"/>
          </a:xfrm>
        </p:spPr>
        <p:txBody>
          <a:bodyPr lIns="91440" tIns="45720" rIns="91440" bIns="45720" anchor="t">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dirty="0">
                <a:latin typeface="Fira Sans ExtraBold"/>
                <a:cs typeface="Arial"/>
              </a:rPr>
              <a:t>Concepts you need to know for P1 and P2 incidents</a:t>
            </a:r>
            <a:br>
              <a:rPr lang="en-AU" sz="3600" dirty="0">
                <a:latin typeface="Fira Sans ExtraBold"/>
                <a:cs typeface="Arial"/>
              </a:rPr>
            </a:br>
            <a:r>
              <a:rPr lang="en-AU" sz="3600" dirty="0">
                <a:latin typeface="Fira Sans ExtraBold"/>
                <a:cs typeface="Arial"/>
              </a:rPr>
              <a:t>(cont’d)</a:t>
            </a:r>
          </a:p>
        </p:txBody>
      </p:sp>
    </p:spTree>
    <p:extLst>
      <p:ext uri="{BB962C8B-B14F-4D97-AF65-F5344CB8AC3E}">
        <p14:creationId xmlns:p14="http://schemas.microsoft.com/office/powerpoint/2010/main" val="192054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 picture containing person&#10;&#10;Description automatically generated">
            <a:extLst>
              <a:ext uri="{FF2B5EF4-FFF2-40B4-BE49-F238E27FC236}">
                <a16:creationId xmlns:a16="http://schemas.microsoft.com/office/drawing/2014/main" id="{9B3609D7-92D0-3AAB-8A9C-352306498028}"/>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7749718" y="2063930"/>
            <a:ext cx="4388482" cy="4505028"/>
          </a:xfrm>
        </p:spPr>
      </p:pic>
      <p:sp>
        <p:nvSpPr>
          <p:cNvPr id="5" name="Title 4">
            <a:extLst>
              <a:ext uri="{FF2B5EF4-FFF2-40B4-BE49-F238E27FC236}">
                <a16:creationId xmlns:a16="http://schemas.microsoft.com/office/drawing/2014/main" id="{70308EC3-8806-D088-7D7B-DFCC43FA5225}"/>
              </a:ext>
            </a:extLst>
          </p:cNvPr>
          <p:cNvSpPr>
            <a:spLocks noGrp="1"/>
          </p:cNvSpPr>
          <p:nvPr>
            <p:ph type="ctrTitle"/>
          </p:nvPr>
        </p:nvSpPr>
        <p:spPr>
          <a:xfrm>
            <a:off x="677335" y="2502705"/>
            <a:ext cx="6258724" cy="1052513"/>
          </a:xfrm>
        </p:spPr>
        <p:txBody>
          <a:bodyPr/>
          <a:lstStyle/>
          <a:p>
            <a:r>
              <a:rPr lang="en-AU" sz="3600" b="1" dirty="0">
                <a:latin typeface="Fira Sans Medium"/>
              </a:rPr>
              <a:t>Serious Incident Response Scheme (SIRS) for home services</a:t>
            </a:r>
            <a:br>
              <a:rPr lang="en-AU" sz="3600" b="1" dirty="0">
                <a:latin typeface="Fira Sans Medium"/>
              </a:rPr>
            </a:br>
            <a:endParaRPr lang="en-AU" sz="3600" dirty="0">
              <a:latin typeface="Fira Sans Medium"/>
            </a:endParaRPr>
          </a:p>
        </p:txBody>
      </p:sp>
      <p:sp>
        <p:nvSpPr>
          <p:cNvPr id="2" name="Date Placeholder 2">
            <a:extLst>
              <a:ext uri="{FF2B5EF4-FFF2-40B4-BE49-F238E27FC236}">
                <a16:creationId xmlns:a16="http://schemas.microsoft.com/office/drawing/2014/main" id="{87B5F816-9650-4854-EFE7-8D16281042ED}"/>
              </a:ext>
            </a:extLst>
          </p:cNvPr>
          <p:cNvSpPr>
            <a:spLocks noGrp="1"/>
          </p:cNvSpPr>
          <p:nvPr>
            <p:ph type="dt" sz="half" idx="10"/>
          </p:nvPr>
        </p:nvSpPr>
        <p:spPr>
          <a:xfrm>
            <a:off x="677333" y="5122866"/>
            <a:ext cx="2743200" cy="44979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Fira Sans Light" panose="020B0403050000020004" pitchFamily="34" charset="0"/>
                <a:ea typeface="+mn-ea"/>
                <a:cs typeface="+mn-cs"/>
              </a:rPr>
              <a:t>Date: February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Fira Sans Light" panose="020B0403050000020004" pitchFamily="34" charset="0"/>
                <a:ea typeface="+mn-ea"/>
                <a:cs typeface="+mn-cs"/>
              </a:rPr>
              <a:t>VERSION 2</a:t>
            </a:r>
          </a:p>
        </p:txBody>
      </p:sp>
    </p:spTree>
    <p:extLst>
      <p:ext uri="{BB962C8B-B14F-4D97-AF65-F5344CB8AC3E}">
        <p14:creationId xmlns:p14="http://schemas.microsoft.com/office/powerpoint/2010/main" val="3559005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CAC30A-AB51-4015-9442-7B74210BE1B1}"/>
              </a:ext>
            </a:extLst>
          </p:cNvPr>
          <p:cNvSpPr>
            <a:spLocks noGrp="1"/>
          </p:cNvSpPr>
          <p:nvPr>
            <p:ph type="title"/>
          </p:nvPr>
        </p:nvSpPr>
        <p:spPr>
          <a:xfrm>
            <a:off x="1042415" y="953031"/>
            <a:ext cx="10107169" cy="688482"/>
          </a:xfrm>
        </p:spPr>
        <p:txBody>
          <a:bodyPr lIns="91440" tIns="45720" rIns="91440" bIns="45720" anchor="t">
            <a:normAutofit fontScale="90000"/>
          </a:bodyPr>
          <a:lstStyle/>
          <a:p>
            <a:r>
              <a:rPr lang="en-AU" sz="3600">
                <a:latin typeface="Fira Sans ExtraBold"/>
                <a:cs typeface="Arial"/>
              </a:rPr>
              <a:t>Concepts you need to know for P1 and P2 incidents (cont’d)</a:t>
            </a:r>
          </a:p>
        </p:txBody>
      </p:sp>
      <p:graphicFrame>
        <p:nvGraphicFramePr>
          <p:cNvPr id="2" name="Table 1">
            <a:extLst>
              <a:ext uri="{FF2B5EF4-FFF2-40B4-BE49-F238E27FC236}">
                <a16:creationId xmlns:a16="http://schemas.microsoft.com/office/drawing/2014/main" id="{6AC51815-CB33-4BB8-A048-E1E41FEE4E1D}"/>
              </a:ext>
            </a:extLst>
          </p:cNvPr>
          <p:cNvGraphicFramePr>
            <a:graphicFrameLocks noGrp="1"/>
          </p:cNvGraphicFramePr>
          <p:nvPr>
            <p:extLst>
              <p:ext uri="{D42A27DB-BD31-4B8C-83A1-F6EECF244321}">
                <p14:modId xmlns:p14="http://schemas.microsoft.com/office/powerpoint/2010/main" val="1184753956"/>
              </p:ext>
            </p:extLst>
          </p:nvPr>
        </p:nvGraphicFramePr>
        <p:xfrm>
          <a:off x="1042415" y="2050157"/>
          <a:ext cx="10107169" cy="3718560"/>
        </p:xfrm>
        <a:graphic>
          <a:graphicData uri="http://schemas.openxmlformats.org/drawingml/2006/table">
            <a:tbl>
              <a:tblPr firstRow="1" bandRow="1">
                <a:tableStyleId>{5C22544A-7EE6-4342-B048-85BDC9FD1C3A}</a:tableStyleId>
              </a:tblPr>
              <a:tblGrid>
                <a:gridCol w="10107169">
                  <a:extLst>
                    <a:ext uri="{9D8B030D-6E8A-4147-A177-3AD203B41FA5}">
                      <a16:colId xmlns:a16="http://schemas.microsoft.com/office/drawing/2014/main" val="1521422143"/>
                    </a:ext>
                  </a:extLst>
                </a:gridCol>
              </a:tblGrid>
              <a:tr h="675267">
                <a:tc>
                  <a:txBody>
                    <a:bodyPr/>
                    <a:lstStyle/>
                    <a:p>
                      <a:pPr algn="l"/>
                      <a:r>
                        <a:rPr lang="en-AU" sz="3200">
                          <a:latin typeface="Fira Sans" panose="020B0503050000020004" pitchFamily="34" charset="0"/>
                        </a:rPr>
                        <a:t>Incidents that occur in connection with the provision of care and services</a:t>
                      </a:r>
                    </a:p>
                  </a:txBody>
                  <a:tcPr anchor="ctr">
                    <a:solidFill>
                      <a:srgbClr val="00577D"/>
                    </a:solidFill>
                  </a:tcPr>
                </a:tc>
                <a:extLst>
                  <a:ext uri="{0D108BD9-81ED-4DB2-BD59-A6C34878D82A}">
                    <a16:rowId xmlns:a16="http://schemas.microsoft.com/office/drawing/2014/main" val="2573661981"/>
                  </a:ext>
                </a:extLst>
              </a:tr>
              <a:tr h="2465198">
                <a:tc>
                  <a:txBody>
                    <a:bodyPr/>
                    <a:lstStyle/>
                    <a:p>
                      <a:pPr marL="0" lvl="0" indent="0" algn="l">
                        <a:lnSpc>
                          <a:spcPct val="100000"/>
                        </a:lnSpc>
                        <a:spcBef>
                          <a:spcPts val="0"/>
                        </a:spcBef>
                        <a:spcAft>
                          <a:spcPts val="0"/>
                        </a:spcAft>
                        <a:buNone/>
                      </a:pPr>
                      <a:r>
                        <a:rPr lang="en-AU" sz="2400" noProof="0">
                          <a:solidFill>
                            <a:srgbClr val="000000"/>
                          </a:solidFill>
                          <a:latin typeface="Fira Sans Light" panose="020B0403050000020004" pitchFamily="34" charset="0"/>
                        </a:rPr>
                        <a:t>Occur while care and services are being provided</a:t>
                      </a:r>
                      <a:endParaRPr lang="en-AU" sz="2400">
                        <a:solidFill>
                          <a:srgbClr val="000000"/>
                        </a:solidFill>
                        <a:latin typeface="Fira Sans Light" panose="020B0403050000020004" pitchFamily="34" charset="0"/>
                      </a:endParaRPr>
                    </a:p>
                    <a:p>
                      <a:pPr marL="0" lvl="0" indent="0" algn="l">
                        <a:lnSpc>
                          <a:spcPct val="100000"/>
                        </a:lnSpc>
                        <a:spcBef>
                          <a:spcPts val="0"/>
                        </a:spcBef>
                        <a:spcAft>
                          <a:spcPts val="0"/>
                        </a:spcAft>
                        <a:buNone/>
                      </a:pPr>
                      <a:endParaRPr lang="en-AU" sz="2400" noProof="0">
                        <a:solidFill>
                          <a:srgbClr val="000000"/>
                        </a:solidFill>
                        <a:latin typeface="Fira Sans Light" panose="020B0403050000020004" pitchFamily="34" charset="0"/>
                      </a:endParaRPr>
                    </a:p>
                    <a:p>
                      <a:pPr marL="0" lvl="0" indent="0" algn="l">
                        <a:lnSpc>
                          <a:spcPct val="100000"/>
                        </a:lnSpc>
                        <a:spcBef>
                          <a:spcPts val="0"/>
                        </a:spcBef>
                        <a:spcAft>
                          <a:spcPts val="0"/>
                        </a:spcAft>
                        <a:buNone/>
                      </a:pPr>
                      <a:r>
                        <a:rPr lang="en-AU" sz="2400" noProof="0">
                          <a:solidFill>
                            <a:srgbClr val="000000"/>
                          </a:solidFill>
                          <a:latin typeface="Fira Sans Light" panose="020B0403050000020004" pitchFamily="34" charset="0"/>
                        </a:rPr>
                        <a:t>Arise out of the failure to provide care and services</a:t>
                      </a:r>
                      <a:endParaRPr lang="en-AU" sz="2400">
                        <a:solidFill>
                          <a:srgbClr val="000000"/>
                        </a:solidFill>
                        <a:latin typeface="Fira Sans Light" panose="020B0403050000020004" pitchFamily="34" charset="0"/>
                      </a:endParaRPr>
                    </a:p>
                    <a:p>
                      <a:pPr marL="0" lvl="0" indent="0" algn="l">
                        <a:lnSpc>
                          <a:spcPct val="100000"/>
                        </a:lnSpc>
                        <a:spcBef>
                          <a:spcPts val="0"/>
                        </a:spcBef>
                        <a:spcAft>
                          <a:spcPts val="0"/>
                        </a:spcAft>
                        <a:buNone/>
                      </a:pPr>
                      <a:endParaRPr lang="en-AU" sz="2400" noProof="0">
                        <a:solidFill>
                          <a:srgbClr val="000000"/>
                        </a:solidFill>
                        <a:latin typeface="Fira Sans Light" panose="020B0403050000020004" pitchFamily="34" charset="0"/>
                      </a:endParaRPr>
                    </a:p>
                    <a:p>
                      <a:pPr marL="0" lvl="0" indent="0" algn="l">
                        <a:lnSpc>
                          <a:spcPct val="100000"/>
                        </a:lnSpc>
                        <a:spcBef>
                          <a:spcPts val="0"/>
                        </a:spcBef>
                        <a:spcAft>
                          <a:spcPts val="0"/>
                        </a:spcAft>
                        <a:buNone/>
                      </a:pPr>
                      <a:r>
                        <a:rPr lang="en-AU" sz="2400" noProof="0">
                          <a:solidFill>
                            <a:srgbClr val="000000"/>
                          </a:solidFill>
                          <a:latin typeface="Fira Sans Light" panose="020B0403050000020004" pitchFamily="34" charset="0"/>
                        </a:rPr>
                        <a:t>May not have occurred while services were being provided but are connected because the harm (or potential harm) arose from the provision of services.</a:t>
                      </a:r>
                      <a:endParaRPr lang="en-US" sz="2400" noProof="0">
                        <a:solidFill>
                          <a:srgbClr val="000000"/>
                        </a:solidFill>
                        <a:latin typeface="Fira Sans Light" panose="020B0403050000020004" pitchFamily="34" charset="0"/>
                      </a:endParaRPr>
                    </a:p>
                  </a:txBody>
                  <a:tcPr>
                    <a:solidFill>
                      <a:srgbClr val="EBEBEB"/>
                    </a:solidFill>
                  </a:tcPr>
                </a:tc>
                <a:extLst>
                  <a:ext uri="{0D108BD9-81ED-4DB2-BD59-A6C34878D82A}">
                    <a16:rowId xmlns:a16="http://schemas.microsoft.com/office/drawing/2014/main" val="3828461537"/>
                  </a:ext>
                </a:extLst>
              </a:tr>
            </a:tbl>
          </a:graphicData>
        </a:graphic>
      </p:graphicFrame>
    </p:spTree>
    <p:extLst>
      <p:ext uri="{BB962C8B-B14F-4D97-AF65-F5344CB8AC3E}">
        <p14:creationId xmlns:p14="http://schemas.microsoft.com/office/powerpoint/2010/main" val="573920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15BAEA-F9DC-2E9A-4E2A-6366A2F07BCB}"/>
              </a:ext>
            </a:extLst>
          </p:cNvPr>
          <p:cNvSpPr>
            <a:spLocks noGrp="1"/>
          </p:cNvSpPr>
          <p:nvPr>
            <p:ph type="title"/>
          </p:nvPr>
        </p:nvSpPr>
        <p:spPr>
          <a:xfrm>
            <a:off x="762000" y="2378773"/>
            <a:ext cx="4500563" cy="1364561"/>
          </a:xfrm>
        </p:spPr>
        <p:txBody>
          <a:bodyPr lIns="91440" tIns="45720" rIns="91440" bIns="45720" anchor="t"/>
          <a:lstStyle/>
          <a:p>
            <a:r>
              <a:rPr lang="en-AU" b="1">
                <a:solidFill>
                  <a:schemeClr val="tx1"/>
                </a:solidFill>
                <a:latin typeface="Fira Sans ExtraBold"/>
              </a:rPr>
              <a:t>SIRS </a:t>
            </a:r>
            <a:br>
              <a:rPr lang="en-AU" b="1">
                <a:solidFill>
                  <a:schemeClr val="tx1"/>
                </a:solidFill>
              </a:rPr>
            </a:br>
            <a:r>
              <a:rPr lang="en-AU" b="1">
                <a:solidFill>
                  <a:schemeClr val="tx1"/>
                </a:solidFill>
                <a:latin typeface="Fira Sans ExtraBold"/>
              </a:rPr>
              <a:t>Guidance resources</a:t>
            </a:r>
            <a:endParaRPr lang="en-AU">
              <a:solidFill>
                <a:schemeClr val="tx1"/>
              </a:solidFill>
              <a:latin typeface="Fira Sans ExtraBold"/>
            </a:endParaRPr>
          </a:p>
        </p:txBody>
      </p:sp>
      <p:pic>
        <p:nvPicPr>
          <p:cNvPr id="7" name="Picture 5" descr="Diagram&#10;&#10;Description automatically generated">
            <a:extLst>
              <a:ext uri="{FF2B5EF4-FFF2-40B4-BE49-F238E27FC236}">
                <a16:creationId xmlns:a16="http://schemas.microsoft.com/office/drawing/2014/main" id="{0D3D3DDF-AFA7-4C54-A1A0-C3D636C6AF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7101" y="1265130"/>
            <a:ext cx="4008329" cy="5285982"/>
          </a:xfrm>
          <a:prstGeom prst="rect">
            <a:avLst/>
          </a:prstGeom>
        </p:spPr>
      </p:pic>
    </p:spTree>
    <p:extLst>
      <p:ext uri="{BB962C8B-B14F-4D97-AF65-F5344CB8AC3E}">
        <p14:creationId xmlns:p14="http://schemas.microsoft.com/office/powerpoint/2010/main" val="1879573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56E3-87E2-470B-91F3-8A03867F7120}"/>
              </a:ext>
            </a:extLst>
          </p:cNvPr>
          <p:cNvSpPr>
            <a:spLocks noGrp="1"/>
          </p:cNvSpPr>
          <p:nvPr>
            <p:ph type="title"/>
          </p:nvPr>
        </p:nvSpPr>
        <p:spPr>
          <a:xfrm>
            <a:off x="838200" y="939452"/>
            <a:ext cx="9938552" cy="484908"/>
          </a:xfrm>
        </p:spPr>
        <p:txBody>
          <a:bodyPr lIns="91440" tIns="45720" rIns="91440" bIns="45720" anchor="t"/>
          <a:lstStyle/>
          <a:p>
            <a:r>
              <a:rPr lang="en-AU" sz="3200">
                <a:latin typeface="Fira Sans ExtraBold"/>
                <a:cs typeface="Arial"/>
              </a:rPr>
              <a:t>The eight types of reportable incidents</a:t>
            </a:r>
          </a:p>
        </p:txBody>
      </p:sp>
      <p:graphicFrame>
        <p:nvGraphicFramePr>
          <p:cNvPr id="6" name="Content Placeholder 2">
            <a:extLst>
              <a:ext uri="{FF2B5EF4-FFF2-40B4-BE49-F238E27FC236}">
                <a16:creationId xmlns:a16="http://schemas.microsoft.com/office/drawing/2014/main" id="{6D387E69-6665-4C7A-AAD6-178FE5D77897}"/>
              </a:ext>
            </a:extLst>
          </p:cNvPr>
          <p:cNvGraphicFramePr>
            <a:graphicFrameLocks noGrp="1"/>
          </p:cNvGraphicFramePr>
          <p:nvPr>
            <p:ph idx="1"/>
            <p:extLst>
              <p:ext uri="{D42A27DB-BD31-4B8C-83A1-F6EECF244321}">
                <p14:modId xmlns:p14="http://schemas.microsoft.com/office/powerpoint/2010/main" val="2308975101"/>
              </p:ext>
            </p:extLst>
          </p:nvPr>
        </p:nvGraphicFramePr>
        <p:xfrm>
          <a:off x="999501" y="1578279"/>
          <a:ext cx="10654862" cy="3592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532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BF374-58EF-4E7B-9186-363030DDF4E9}"/>
              </a:ext>
            </a:extLst>
          </p:cNvPr>
          <p:cNvSpPr>
            <a:spLocks noGrp="1"/>
          </p:cNvSpPr>
          <p:nvPr>
            <p:ph type="title"/>
          </p:nvPr>
        </p:nvSpPr>
        <p:spPr>
          <a:xfrm>
            <a:off x="640080" y="325369"/>
            <a:ext cx="4368602" cy="1956841"/>
          </a:xfrm>
        </p:spPr>
        <p:txBody>
          <a:bodyPr lIns="91440" tIns="45720" rIns="91440" bIns="45720" anchor="b">
            <a:normAutofit/>
          </a:bodyPr>
          <a:lstStyle/>
          <a:p>
            <a:r>
              <a:rPr lang="en-AU" sz="5000">
                <a:latin typeface="Fira Sans ExtraBold"/>
              </a:rPr>
              <a:t>Unreasonable use of force</a:t>
            </a:r>
          </a:p>
        </p:txBody>
      </p:sp>
      <p:sp>
        <p:nvSpPr>
          <p:cNvPr id="3" name="Content Placeholder 2">
            <a:extLst>
              <a:ext uri="{FF2B5EF4-FFF2-40B4-BE49-F238E27FC236}">
                <a16:creationId xmlns:a16="http://schemas.microsoft.com/office/drawing/2014/main" id="{B858ACE4-9C4C-4F4F-A816-357EC181DB90}"/>
              </a:ext>
            </a:extLst>
          </p:cNvPr>
          <p:cNvSpPr>
            <a:spLocks noGrp="1"/>
          </p:cNvSpPr>
          <p:nvPr>
            <p:ph idx="1"/>
          </p:nvPr>
        </p:nvSpPr>
        <p:spPr>
          <a:xfrm>
            <a:off x="640080" y="2539524"/>
            <a:ext cx="4243589" cy="3320668"/>
          </a:xfrm>
        </p:spPr>
        <p:txBody>
          <a:bodyPr>
            <a:normAutofit/>
          </a:bodyPr>
          <a:lstStyle/>
          <a:p>
            <a:pPr marL="0" indent="0">
              <a:buNone/>
            </a:pPr>
            <a:r>
              <a:rPr lang="en-AU" sz="2200">
                <a:solidFill>
                  <a:srgbClr val="00080C"/>
                </a:solidFill>
                <a:latin typeface="Fira Sans Light" panose="020B0403050000020004" pitchFamily="34" charset="0"/>
              </a:rPr>
              <a:t>This includes hitting, punching pushing, shoving, kicking or rough handling.</a:t>
            </a:r>
          </a:p>
          <a:p>
            <a:pPr marL="0" indent="0">
              <a:buNone/>
            </a:pPr>
            <a:r>
              <a:rPr lang="en-AU" sz="2200">
                <a:solidFill>
                  <a:srgbClr val="00080C"/>
                </a:solidFill>
                <a:latin typeface="Fira Sans Light" panose="020B0403050000020004" pitchFamily="34" charset="0"/>
              </a:rPr>
              <a:t>This applies to incidents between staff and consumers, as well as incidents which take place between two or more consumers</a:t>
            </a:r>
            <a:r>
              <a:rPr lang="en-AU" sz="2200">
                <a:latin typeface="Fira Sans Light" panose="020B0403050000020004" pitchFamily="34" charset="0"/>
              </a:rPr>
              <a:t>.</a:t>
            </a:r>
          </a:p>
        </p:txBody>
      </p:sp>
      <p:pic>
        <p:nvPicPr>
          <p:cNvPr id="6" name="Picture 5">
            <a:extLst>
              <a:ext uri="{FF2B5EF4-FFF2-40B4-BE49-F238E27FC236}">
                <a16:creationId xmlns:a16="http://schemas.microsoft.com/office/drawing/2014/main" id="{36AAC5AA-4468-4B04-84C9-EF5FC3D42F43}"/>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0"/>
                    </a14:imgEffect>
                  </a14:imgLayer>
                </a14:imgProps>
              </a:ext>
              <a:ext uri="{28A0092B-C50C-407E-A947-70E740481C1C}">
                <a14:useLocalDpi xmlns:a14="http://schemas.microsoft.com/office/drawing/2010/main"/>
              </a:ext>
            </a:extLst>
          </a:blip>
          <a:srcRect b="-3"/>
          <a:stretch/>
        </p:blipFill>
        <p:spPr>
          <a:xfrm>
            <a:off x="6521380" y="924448"/>
            <a:ext cx="5677521" cy="492136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9" name="Straight Connector 8">
            <a:extLst>
              <a:ext uri="{FF2B5EF4-FFF2-40B4-BE49-F238E27FC236}">
                <a16:creationId xmlns:a16="http://schemas.microsoft.com/office/drawing/2014/main" id="{FCF8BE09-0EF9-4CAF-82A8-575A08933BE0}"/>
              </a:ext>
            </a:extLst>
          </p:cNvPr>
          <p:cNvCxnSpPr>
            <a:cxnSpLocks/>
          </p:cNvCxnSpPr>
          <p:nvPr/>
        </p:nvCxnSpPr>
        <p:spPr>
          <a:xfrm>
            <a:off x="782033" y="2447779"/>
            <a:ext cx="400098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239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72F69-B2E9-4E35-9DF1-3B400030AAF9}"/>
              </a:ext>
            </a:extLst>
          </p:cNvPr>
          <p:cNvSpPr>
            <a:spLocks noGrp="1"/>
          </p:cNvSpPr>
          <p:nvPr>
            <p:ph type="title"/>
          </p:nvPr>
        </p:nvSpPr>
        <p:spPr>
          <a:xfrm>
            <a:off x="4913727" y="185169"/>
            <a:ext cx="5184866" cy="1842576"/>
          </a:xfrm>
        </p:spPr>
        <p:txBody>
          <a:bodyPr lIns="91440" tIns="45720" rIns="91440" bIns="45720" anchor="b">
            <a:normAutofit fontScale="90000"/>
          </a:bodyPr>
          <a:lstStyle/>
          <a:p>
            <a:r>
              <a:rPr lang="en-AU" sz="3800">
                <a:latin typeface="Fira Sans ExtraBold"/>
              </a:rPr>
              <a:t>Unlawful sexual contact or inappropriate sexual conduct</a:t>
            </a:r>
          </a:p>
        </p:txBody>
      </p:sp>
      <p:sp>
        <p:nvSpPr>
          <p:cNvPr id="3" name="Content Placeholder 2">
            <a:extLst>
              <a:ext uri="{FF2B5EF4-FFF2-40B4-BE49-F238E27FC236}">
                <a16:creationId xmlns:a16="http://schemas.microsoft.com/office/drawing/2014/main" id="{C7A7D7C9-6B28-48F8-950F-0A118AF62EB7}"/>
              </a:ext>
            </a:extLst>
          </p:cNvPr>
          <p:cNvSpPr>
            <a:spLocks noGrp="1"/>
          </p:cNvSpPr>
          <p:nvPr>
            <p:ph idx="1"/>
          </p:nvPr>
        </p:nvSpPr>
        <p:spPr>
          <a:xfrm>
            <a:off x="4913727" y="2586493"/>
            <a:ext cx="6465763" cy="3483864"/>
          </a:xfrm>
        </p:spPr>
        <p:txBody>
          <a:bodyPr>
            <a:normAutofit/>
          </a:bodyPr>
          <a:lstStyle/>
          <a:p>
            <a:pPr marL="0" indent="0">
              <a:buNone/>
            </a:pPr>
            <a:r>
              <a:rPr lang="en-AU" sz="2400">
                <a:solidFill>
                  <a:srgbClr val="00080C"/>
                </a:solidFill>
                <a:latin typeface="Fira Sans Light" panose="020B0403050000020004" pitchFamily="34" charset="0"/>
              </a:rPr>
              <a:t>This includes unlawful sexual contact or inappropriate sexual conduct:</a:t>
            </a:r>
          </a:p>
          <a:p>
            <a:pPr marL="342900" indent="-342900">
              <a:buFont typeface="Arial" panose="020B0604020202020204" pitchFamily="34" charset="0"/>
              <a:buChar char="•"/>
            </a:pPr>
            <a:r>
              <a:rPr lang="en-AU" sz="2400">
                <a:solidFill>
                  <a:srgbClr val="00080C"/>
                </a:solidFill>
                <a:latin typeface="Fira Sans Light" panose="020B0403050000020004" pitchFamily="34" charset="0"/>
              </a:rPr>
              <a:t>between staff and consumers </a:t>
            </a:r>
            <a:r>
              <a:rPr lang="en-AU" sz="2400" u="sng">
                <a:solidFill>
                  <a:srgbClr val="00080C"/>
                </a:solidFill>
                <a:latin typeface="Fira Sans Light" panose="020B0403050000020004" pitchFamily="34" charset="0"/>
              </a:rPr>
              <a:t>regardless of consent </a:t>
            </a:r>
            <a:r>
              <a:rPr lang="en-AU" sz="2400">
                <a:solidFill>
                  <a:srgbClr val="00080C"/>
                </a:solidFill>
                <a:latin typeface="Fira Sans Light" panose="020B0403050000020004" pitchFamily="34" charset="0"/>
              </a:rPr>
              <a:t>or</a:t>
            </a:r>
          </a:p>
          <a:p>
            <a:pPr marL="342900" indent="-342900">
              <a:buFont typeface="Arial" panose="020B0604020202020204" pitchFamily="34" charset="0"/>
              <a:buChar char="•"/>
            </a:pPr>
            <a:r>
              <a:rPr lang="en-AU" sz="2400">
                <a:solidFill>
                  <a:srgbClr val="00080C"/>
                </a:solidFill>
                <a:latin typeface="Fira Sans Light" panose="020B0403050000020004" pitchFamily="34" charset="0"/>
              </a:rPr>
              <a:t>towards a consumer by any person </a:t>
            </a:r>
            <a:r>
              <a:rPr lang="en-AU" sz="2400" u="sng">
                <a:solidFill>
                  <a:srgbClr val="00080C"/>
                </a:solidFill>
                <a:latin typeface="Fira Sans Light" panose="020B0403050000020004" pitchFamily="34" charset="0"/>
              </a:rPr>
              <a:t>without consent.</a:t>
            </a:r>
          </a:p>
          <a:p>
            <a:endParaRPr lang="en-AU" sz="2200"/>
          </a:p>
        </p:txBody>
      </p:sp>
      <p:pic>
        <p:nvPicPr>
          <p:cNvPr id="5" name="Picture 4">
            <a:extLst>
              <a:ext uri="{FF2B5EF4-FFF2-40B4-BE49-F238E27FC236}">
                <a16:creationId xmlns:a16="http://schemas.microsoft.com/office/drawing/2014/main" id="{9CD784C5-8A79-4F30-8E98-2115004D635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92000"/>
                    </a14:imgEffect>
                  </a14:imgLayer>
                </a14:imgProps>
              </a:ext>
              <a:ext uri="{28A0092B-C50C-407E-A947-70E740481C1C}">
                <a14:useLocalDpi xmlns:a14="http://schemas.microsoft.com/office/drawing/2010/main"/>
              </a:ext>
            </a:extLst>
          </a:blip>
          <a:srcRect b="-1"/>
          <a:stretch/>
        </p:blipFill>
        <p:spPr>
          <a:xfrm>
            <a:off x="0" y="612948"/>
            <a:ext cx="4411225" cy="5295481"/>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cxnSp>
        <p:nvCxnSpPr>
          <p:cNvPr id="8" name="Straight Connector 7">
            <a:extLst>
              <a:ext uri="{FF2B5EF4-FFF2-40B4-BE49-F238E27FC236}">
                <a16:creationId xmlns:a16="http://schemas.microsoft.com/office/drawing/2014/main" id="{432F0CB8-06A7-4101-8DCB-721CEE6803BD}"/>
              </a:ext>
            </a:extLst>
          </p:cNvPr>
          <p:cNvCxnSpPr>
            <a:cxnSpLocks/>
          </p:cNvCxnSpPr>
          <p:nvPr/>
        </p:nvCxnSpPr>
        <p:spPr>
          <a:xfrm>
            <a:off x="5278783" y="2374835"/>
            <a:ext cx="588605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433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B969E-8F14-4649-B586-60E0A194C0E1}"/>
              </a:ext>
            </a:extLst>
          </p:cNvPr>
          <p:cNvSpPr>
            <a:spLocks noGrp="1"/>
          </p:cNvSpPr>
          <p:nvPr>
            <p:ph type="title"/>
          </p:nvPr>
        </p:nvSpPr>
        <p:spPr>
          <a:xfrm>
            <a:off x="640080" y="325369"/>
            <a:ext cx="4368602" cy="1956841"/>
          </a:xfrm>
        </p:spPr>
        <p:txBody>
          <a:bodyPr lIns="91440" tIns="45720" rIns="91440" bIns="45720" anchor="b">
            <a:normAutofit/>
          </a:bodyPr>
          <a:lstStyle/>
          <a:p>
            <a:r>
              <a:rPr lang="en-AU" sz="4200">
                <a:latin typeface="Fira Sans ExtraBold"/>
              </a:rPr>
              <a:t>Psychological or emotional abuse</a:t>
            </a:r>
          </a:p>
        </p:txBody>
      </p:sp>
      <p:sp>
        <p:nvSpPr>
          <p:cNvPr id="3" name="Content Placeholder 2">
            <a:extLst>
              <a:ext uri="{FF2B5EF4-FFF2-40B4-BE49-F238E27FC236}">
                <a16:creationId xmlns:a16="http://schemas.microsoft.com/office/drawing/2014/main" id="{998B59AB-69E9-416C-999E-D8F415BD899E}"/>
              </a:ext>
            </a:extLst>
          </p:cNvPr>
          <p:cNvSpPr>
            <a:spLocks noGrp="1"/>
          </p:cNvSpPr>
          <p:nvPr>
            <p:ph idx="1"/>
          </p:nvPr>
        </p:nvSpPr>
        <p:spPr>
          <a:xfrm>
            <a:off x="640080" y="2872899"/>
            <a:ext cx="5455920" cy="3320668"/>
          </a:xfrm>
        </p:spPr>
        <p:txBody>
          <a:bodyPr>
            <a:normAutofit/>
          </a:bodyPr>
          <a:lstStyle/>
          <a:p>
            <a:pPr marL="0" indent="0">
              <a:buNone/>
            </a:pPr>
            <a:r>
              <a:rPr lang="en-AU" sz="2400">
                <a:solidFill>
                  <a:srgbClr val="00080C"/>
                </a:solidFill>
                <a:latin typeface="Fira Sans Light" panose="020B0403050000020004" pitchFamily="34" charset="0"/>
              </a:rPr>
              <a:t>This includes yelling, name calling, ignoring a consumer, threatening gestures, or refusing a consumer access to care or services as a means of punishment.</a:t>
            </a:r>
          </a:p>
          <a:p>
            <a:endParaRPr lang="en-AU" sz="2200"/>
          </a:p>
        </p:txBody>
      </p:sp>
      <p:pic>
        <p:nvPicPr>
          <p:cNvPr id="6" name="Picture 5">
            <a:extLst>
              <a:ext uri="{FF2B5EF4-FFF2-40B4-BE49-F238E27FC236}">
                <a16:creationId xmlns:a16="http://schemas.microsoft.com/office/drawing/2014/main" id="{C6E8440A-A447-4DAD-9757-F236CF52F4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61862" y="1085223"/>
            <a:ext cx="5450774" cy="475287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9" name="Straight Connector 8">
            <a:extLst>
              <a:ext uri="{FF2B5EF4-FFF2-40B4-BE49-F238E27FC236}">
                <a16:creationId xmlns:a16="http://schemas.microsoft.com/office/drawing/2014/main" id="{7C879EE1-1CC9-4336-8132-4DBC713ADDB9}"/>
              </a:ext>
            </a:extLst>
          </p:cNvPr>
          <p:cNvCxnSpPr>
            <a:cxnSpLocks/>
          </p:cNvCxnSpPr>
          <p:nvPr/>
        </p:nvCxnSpPr>
        <p:spPr>
          <a:xfrm>
            <a:off x="801858" y="2447779"/>
            <a:ext cx="440318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90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D842B-F475-4AEA-B26E-2C4195886213}"/>
              </a:ext>
            </a:extLst>
          </p:cNvPr>
          <p:cNvSpPr>
            <a:spLocks noGrp="1"/>
          </p:cNvSpPr>
          <p:nvPr>
            <p:ph type="title"/>
          </p:nvPr>
        </p:nvSpPr>
        <p:spPr>
          <a:xfrm>
            <a:off x="4657345" y="1177320"/>
            <a:ext cx="6891527" cy="713232"/>
          </a:xfrm>
        </p:spPr>
        <p:txBody>
          <a:bodyPr lIns="91440" tIns="45720" rIns="91440" bIns="45720" anchor="b">
            <a:normAutofit fontScale="90000"/>
          </a:bodyPr>
          <a:lstStyle/>
          <a:p>
            <a:r>
              <a:rPr lang="en-AU" sz="5400">
                <a:latin typeface="Fira Sans ExtraBold"/>
              </a:rPr>
              <a:t>Unexpected death</a:t>
            </a:r>
            <a:endParaRPr lang="en-AU" sz="5400">
              <a:latin typeface="Fira Sans ExtraBold"/>
              <a:cs typeface="Calibri Light"/>
            </a:endParaRPr>
          </a:p>
        </p:txBody>
      </p:sp>
      <p:sp>
        <p:nvSpPr>
          <p:cNvPr id="3" name="Content Placeholder 2">
            <a:extLst>
              <a:ext uri="{FF2B5EF4-FFF2-40B4-BE49-F238E27FC236}">
                <a16:creationId xmlns:a16="http://schemas.microsoft.com/office/drawing/2014/main" id="{3AB4036D-CC0E-4FAE-AB80-21DFD83EA346}"/>
              </a:ext>
            </a:extLst>
          </p:cNvPr>
          <p:cNvSpPr>
            <a:spLocks noGrp="1"/>
          </p:cNvSpPr>
          <p:nvPr>
            <p:ph idx="1"/>
          </p:nvPr>
        </p:nvSpPr>
        <p:spPr>
          <a:xfrm>
            <a:off x="4887310" y="2245351"/>
            <a:ext cx="6661562" cy="3538587"/>
          </a:xfrm>
        </p:spPr>
        <p:txBody>
          <a:bodyPr>
            <a:normAutofit lnSpcReduction="10000"/>
          </a:bodyPr>
          <a:lstStyle/>
          <a:p>
            <a:pPr marL="0" indent="0">
              <a:buNone/>
            </a:pPr>
            <a:r>
              <a:rPr lang="en-AU" sz="2400">
                <a:solidFill>
                  <a:srgbClr val="00080C"/>
                </a:solidFill>
                <a:latin typeface="Fira Sans Light" panose="020B0403050000020004" pitchFamily="34" charset="0"/>
              </a:rPr>
              <a:t>Where the death is the result of care or services provided by the provider or a failure by the provider to give care or services. </a:t>
            </a:r>
          </a:p>
          <a:p>
            <a:pPr marL="0" indent="0">
              <a:buNone/>
            </a:pPr>
            <a:endParaRPr lang="en-AU" sz="2400">
              <a:solidFill>
                <a:srgbClr val="00080C"/>
              </a:solidFill>
              <a:latin typeface="Fira Sans Light" panose="020B0403050000020004" pitchFamily="34" charset="0"/>
            </a:endParaRPr>
          </a:p>
          <a:p>
            <a:pPr marL="0" indent="0">
              <a:buNone/>
            </a:pPr>
            <a:r>
              <a:rPr lang="en-AU" sz="2400">
                <a:solidFill>
                  <a:srgbClr val="00080C"/>
                </a:solidFill>
                <a:latin typeface="Fira Sans Light" panose="020B0403050000020004" pitchFamily="34" charset="0"/>
              </a:rPr>
              <a:t>A death may occur immediately or some time after a mistake, a failure or incident occurred. Where the death could reasonably be considered to be related to a mistake, failure or incident, you should notify the Commission.</a:t>
            </a:r>
          </a:p>
          <a:p>
            <a:endParaRPr lang="en-AU" sz="2200"/>
          </a:p>
        </p:txBody>
      </p:sp>
      <p:pic>
        <p:nvPicPr>
          <p:cNvPr id="5" name="Picture 4" descr="A picture containing plant, flower, bouquet&#10;&#10;Description generated with very high confidence">
            <a:extLst>
              <a:ext uri="{FF2B5EF4-FFF2-40B4-BE49-F238E27FC236}">
                <a16:creationId xmlns:a16="http://schemas.microsoft.com/office/drawing/2014/main" id="{3471CB96-7851-44AD-AAB0-2ACB530F548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606" r="-2" b="-2"/>
          <a:stretch/>
        </p:blipFill>
        <p:spPr>
          <a:xfrm>
            <a:off x="-1514" y="1177320"/>
            <a:ext cx="4509345" cy="468086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cxnSp>
        <p:nvCxnSpPr>
          <p:cNvPr id="7" name="Straight Connector 6">
            <a:extLst>
              <a:ext uri="{FF2B5EF4-FFF2-40B4-BE49-F238E27FC236}">
                <a16:creationId xmlns:a16="http://schemas.microsoft.com/office/drawing/2014/main" id="{0A895FD3-C166-4311-A6BA-B7F1DF6796E8}"/>
              </a:ext>
            </a:extLst>
          </p:cNvPr>
          <p:cNvCxnSpPr>
            <a:cxnSpLocks/>
          </p:cNvCxnSpPr>
          <p:nvPr/>
        </p:nvCxnSpPr>
        <p:spPr>
          <a:xfrm>
            <a:off x="4887310" y="2067951"/>
            <a:ext cx="529521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72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FC64B-1B97-4341-8280-3C558829ABAC}"/>
              </a:ext>
            </a:extLst>
          </p:cNvPr>
          <p:cNvSpPr>
            <a:spLocks noGrp="1"/>
          </p:cNvSpPr>
          <p:nvPr>
            <p:ph type="title"/>
          </p:nvPr>
        </p:nvSpPr>
        <p:spPr>
          <a:xfrm>
            <a:off x="640080" y="325369"/>
            <a:ext cx="4368602" cy="1956841"/>
          </a:xfrm>
        </p:spPr>
        <p:txBody>
          <a:bodyPr lIns="91440" tIns="45720" rIns="91440" bIns="45720" anchor="b">
            <a:normAutofit/>
          </a:bodyPr>
          <a:lstStyle/>
          <a:p>
            <a:r>
              <a:rPr lang="en-AU" sz="3800">
                <a:latin typeface="Fira Sans ExtraBold"/>
              </a:rPr>
              <a:t>Stealing or financial coercion by a staff member</a:t>
            </a:r>
          </a:p>
        </p:txBody>
      </p:sp>
      <p:sp>
        <p:nvSpPr>
          <p:cNvPr id="3" name="Content Placeholder 2">
            <a:extLst>
              <a:ext uri="{FF2B5EF4-FFF2-40B4-BE49-F238E27FC236}">
                <a16:creationId xmlns:a16="http://schemas.microsoft.com/office/drawing/2014/main" id="{A4E41279-7ECB-4776-A3C2-48BDA97E7351}"/>
              </a:ext>
            </a:extLst>
          </p:cNvPr>
          <p:cNvSpPr>
            <a:spLocks noGrp="1"/>
          </p:cNvSpPr>
          <p:nvPr>
            <p:ph idx="1"/>
          </p:nvPr>
        </p:nvSpPr>
        <p:spPr>
          <a:xfrm>
            <a:off x="640080" y="2725889"/>
            <a:ext cx="5358786" cy="3087067"/>
          </a:xfrm>
        </p:spPr>
        <p:txBody>
          <a:bodyPr>
            <a:normAutofit/>
          </a:bodyPr>
          <a:lstStyle/>
          <a:p>
            <a:pPr marL="0" indent="0">
              <a:buNone/>
            </a:pPr>
            <a:r>
              <a:rPr lang="en-AU" sz="2400">
                <a:solidFill>
                  <a:srgbClr val="00080C"/>
                </a:solidFill>
                <a:latin typeface="Fira Sans Light" panose="020B0403050000020004" pitchFamily="34" charset="0"/>
              </a:rPr>
              <a:t>Where an item goes missing and the consumer (or their family) have alleged or suspect that a staff member is involved, or</a:t>
            </a:r>
          </a:p>
          <a:p>
            <a:pPr marL="0" indent="0">
              <a:buNone/>
            </a:pPr>
            <a:r>
              <a:rPr lang="en-AU" sz="2400">
                <a:solidFill>
                  <a:srgbClr val="00080C"/>
                </a:solidFill>
                <a:latin typeface="Fira Sans Light" panose="020B0403050000020004" pitchFamily="34" charset="0"/>
              </a:rPr>
              <a:t>Where a consumer is pressured into providing a financial benefit by a staff member. </a:t>
            </a:r>
          </a:p>
          <a:p>
            <a:endParaRPr lang="en-AU" sz="2200"/>
          </a:p>
        </p:txBody>
      </p:sp>
      <p:pic>
        <p:nvPicPr>
          <p:cNvPr id="5" name="Picture 4" descr="A picture containing person&#10;&#10;Description generated with very high confidence">
            <a:extLst>
              <a:ext uri="{FF2B5EF4-FFF2-40B4-BE49-F238E27FC236}">
                <a16:creationId xmlns:a16="http://schemas.microsoft.com/office/drawing/2014/main" id="{40BF1229-3F1F-4F63-A3E0-50BBA08E75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6709178" y="1045044"/>
            <a:ext cx="5489724" cy="483185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7" name="Straight Connector 6">
            <a:extLst>
              <a:ext uri="{FF2B5EF4-FFF2-40B4-BE49-F238E27FC236}">
                <a16:creationId xmlns:a16="http://schemas.microsoft.com/office/drawing/2014/main" id="{6B874ABF-BA5C-4B91-959C-BA947B1371FC}"/>
              </a:ext>
            </a:extLst>
          </p:cNvPr>
          <p:cNvCxnSpPr>
            <a:cxnSpLocks/>
          </p:cNvCxnSpPr>
          <p:nvPr/>
        </p:nvCxnSpPr>
        <p:spPr>
          <a:xfrm>
            <a:off x="640080" y="2504049"/>
            <a:ext cx="48156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816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A0EA-CAF3-492B-8666-FF1170D44D66}"/>
              </a:ext>
            </a:extLst>
          </p:cNvPr>
          <p:cNvSpPr>
            <a:spLocks noGrp="1"/>
          </p:cNvSpPr>
          <p:nvPr>
            <p:ph type="title"/>
          </p:nvPr>
        </p:nvSpPr>
        <p:spPr>
          <a:xfrm>
            <a:off x="5269187" y="1014984"/>
            <a:ext cx="6251110" cy="935355"/>
          </a:xfrm>
        </p:spPr>
        <p:txBody>
          <a:bodyPr lIns="91440" tIns="45720" rIns="91440" bIns="45720" anchor="b">
            <a:normAutofit/>
          </a:bodyPr>
          <a:lstStyle/>
          <a:p>
            <a:r>
              <a:rPr lang="en-AU" sz="5400">
                <a:latin typeface="Fira Sans ExtraBold"/>
              </a:rPr>
              <a:t>Neglect</a:t>
            </a:r>
          </a:p>
        </p:txBody>
      </p:sp>
      <p:sp>
        <p:nvSpPr>
          <p:cNvPr id="3" name="Content Placeholder 2">
            <a:extLst>
              <a:ext uri="{FF2B5EF4-FFF2-40B4-BE49-F238E27FC236}">
                <a16:creationId xmlns:a16="http://schemas.microsoft.com/office/drawing/2014/main" id="{4ECF62FC-76FD-4004-BE65-9A270C3C0D7A}"/>
              </a:ext>
            </a:extLst>
          </p:cNvPr>
          <p:cNvSpPr>
            <a:spLocks noGrp="1"/>
          </p:cNvSpPr>
          <p:nvPr>
            <p:ph idx="1"/>
          </p:nvPr>
        </p:nvSpPr>
        <p:spPr>
          <a:xfrm>
            <a:off x="5297762" y="2706624"/>
            <a:ext cx="6251110" cy="3483864"/>
          </a:xfrm>
        </p:spPr>
        <p:txBody>
          <a:bodyPr>
            <a:normAutofit/>
          </a:bodyPr>
          <a:lstStyle/>
          <a:p>
            <a:pPr marL="0" indent="0">
              <a:buNone/>
            </a:pPr>
            <a:r>
              <a:rPr lang="en-AU" sz="2400">
                <a:solidFill>
                  <a:srgbClr val="00080C"/>
                </a:solidFill>
                <a:latin typeface="Fira Sans Light" panose="020B0403050000020004" pitchFamily="34" charset="0"/>
              </a:rPr>
              <a:t>A breach of the duty of care owed to the consumer, or a gross breach of professional standards by a staff member in providing care or services to the consumer.</a:t>
            </a:r>
          </a:p>
          <a:p>
            <a:endParaRPr lang="en-AU" sz="2200"/>
          </a:p>
        </p:txBody>
      </p:sp>
      <p:sp>
        <p:nvSpPr>
          <p:cNvPr id="4" name="AutoShape 2" descr="pexels-andre-moura-2499811.jpg">
            <a:extLst>
              <a:ext uri="{FF2B5EF4-FFF2-40B4-BE49-F238E27FC236}">
                <a16:creationId xmlns:a16="http://schemas.microsoft.com/office/drawing/2014/main" id="{253CA7B7-7385-4109-BC11-D2DFF89CD2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descr="A picture containing person, wall, indoor&#10;&#10;Description generated with very high confidence">
            <a:extLst>
              <a:ext uri="{FF2B5EF4-FFF2-40B4-BE49-F238E27FC236}">
                <a16:creationId xmlns:a16="http://schemas.microsoft.com/office/drawing/2014/main" id="{E7204F20-EA12-4E89-BF78-1149B2894E1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3853" y="1014885"/>
            <a:ext cx="4453208" cy="4878612"/>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cxnSp>
        <p:nvCxnSpPr>
          <p:cNvPr id="6" name="Straight Connector 5">
            <a:extLst>
              <a:ext uri="{FF2B5EF4-FFF2-40B4-BE49-F238E27FC236}">
                <a16:creationId xmlns:a16="http://schemas.microsoft.com/office/drawing/2014/main" id="{16936880-C256-4A60-81AF-2A0B309A05B7}"/>
              </a:ext>
            </a:extLst>
          </p:cNvPr>
          <p:cNvCxnSpPr>
            <a:cxnSpLocks/>
          </p:cNvCxnSpPr>
          <p:nvPr/>
        </p:nvCxnSpPr>
        <p:spPr>
          <a:xfrm>
            <a:off x="5410303" y="2307102"/>
            <a:ext cx="529521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373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687A-AA11-414A-A1E7-7C81C4A2EA59}"/>
              </a:ext>
            </a:extLst>
          </p:cNvPr>
          <p:cNvSpPr>
            <a:spLocks noGrp="1"/>
          </p:cNvSpPr>
          <p:nvPr>
            <p:ph type="title"/>
          </p:nvPr>
        </p:nvSpPr>
        <p:spPr>
          <a:xfrm>
            <a:off x="516645" y="157261"/>
            <a:ext cx="6052967" cy="1305780"/>
          </a:xfrm>
        </p:spPr>
        <p:txBody>
          <a:bodyPr lIns="91440" tIns="45720" rIns="91440" bIns="45720" anchor="b">
            <a:normAutofit/>
          </a:bodyPr>
          <a:lstStyle/>
          <a:p>
            <a:r>
              <a:rPr lang="en-AU" sz="4200">
                <a:latin typeface="Fira Sans ExtraBold"/>
              </a:rPr>
              <a:t>Inappropriate use of restrictive practices</a:t>
            </a:r>
          </a:p>
        </p:txBody>
      </p:sp>
      <p:sp>
        <p:nvSpPr>
          <p:cNvPr id="3" name="Content Placeholder 2">
            <a:extLst>
              <a:ext uri="{FF2B5EF4-FFF2-40B4-BE49-F238E27FC236}">
                <a16:creationId xmlns:a16="http://schemas.microsoft.com/office/drawing/2014/main" id="{2EA38B65-1497-47E6-A11C-F040EE7FCDCC}"/>
              </a:ext>
            </a:extLst>
          </p:cNvPr>
          <p:cNvSpPr>
            <a:spLocks noGrp="1"/>
          </p:cNvSpPr>
          <p:nvPr>
            <p:ph idx="1"/>
          </p:nvPr>
        </p:nvSpPr>
        <p:spPr>
          <a:xfrm>
            <a:off x="318977" y="1744394"/>
            <a:ext cx="6528390" cy="4323301"/>
          </a:xfrm>
        </p:spPr>
        <p:txBody>
          <a:bodyPr vert="horz" lIns="91440" tIns="45720" rIns="91440" bIns="45720" rtlCol="0" anchor="t">
            <a:noAutofit/>
          </a:bodyPr>
          <a:lstStyle/>
          <a:p>
            <a:pPr marL="0" indent="0">
              <a:buNone/>
            </a:pPr>
            <a:endParaRPr lang="en-AU" sz="2400">
              <a:solidFill>
                <a:srgbClr val="00080C"/>
              </a:solidFill>
              <a:latin typeface="Fira Sans Light"/>
              <a:cs typeface="Arial"/>
            </a:endParaRPr>
          </a:p>
          <a:p>
            <a:pPr marL="185420" indent="-185420"/>
            <a:endParaRPr lang="en-AU" sz="2400">
              <a:solidFill>
                <a:srgbClr val="00080C"/>
              </a:solidFill>
              <a:latin typeface="Fira Sans Light" panose="020B0403050000020004" pitchFamily="34" charset="0"/>
            </a:endParaRPr>
          </a:p>
          <a:p>
            <a:pPr marL="185420" indent="-185420"/>
            <a:endParaRPr lang="en-AU" sz="2200">
              <a:solidFill>
                <a:srgbClr val="00080C"/>
              </a:solidFill>
              <a:latin typeface="Fira Sans Light" panose="020B0403050000020004" pitchFamily="34" charset="0"/>
            </a:endParaRPr>
          </a:p>
          <a:p>
            <a:pPr marL="227965" indent="-227965"/>
            <a:endParaRPr lang="en-AU" sz="2400">
              <a:highlight>
                <a:srgbClr val="FFFF00"/>
              </a:highlight>
              <a:latin typeface="Fira Sans Light" panose="020B0403050000020004" pitchFamily="34" charset="0"/>
            </a:endParaRPr>
          </a:p>
        </p:txBody>
      </p:sp>
      <p:pic>
        <p:nvPicPr>
          <p:cNvPr id="5" name="Picture 4" descr="A picture containing indoor, light, red&#10;&#10;Description generated with very high confidence">
            <a:extLst>
              <a:ext uri="{FF2B5EF4-FFF2-40B4-BE49-F238E27FC236}">
                <a16:creationId xmlns:a16="http://schemas.microsoft.com/office/drawing/2014/main" id="{F3A975BA-97A5-437C-89AE-6EF1EA83D04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6722159" y="1115367"/>
            <a:ext cx="5427648" cy="477296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7" name="Straight Connector 6">
            <a:extLst>
              <a:ext uri="{FF2B5EF4-FFF2-40B4-BE49-F238E27FC236}">
                <a16:creationId xmlns:a16="http://schemas.microsoft.com/office/drawing/2014/main" id="{DC0399E9-E485-4AA5-8674-FE3FD69BECA0}"/>
              </a:ext>
            </a:extLst>
          </p:cNvPr>
          <p:cNvCxnSpPr>
            <a:cxnSpLocks/>
          </p:cNvCxnSpPr>
          <p:nvPr/>
        </p:nvCxnSpPr>
        <p:spPr>
          <a:xfrm>
            <a:off x="654148" y="1744394"/>
            <a:ext cx="481569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9ABF608-D346-412C-94F0-B59E26266817}"/>
              </a:ext>
            </a:extLst>
          </p:cNvPr>
          <p:cNvSpPr txBox="1"/>
          <p:nvPr/>
        </p:nvSpPr>
        <p:spPr>
          <a:xfrm>
            <a:off x="516645" y="2025748"/>
            <a:ext cx="5579355" cy="3046988"/>
          </a:xfrm>
          <a:prstGeom prst="rect">
            <a:avLst/>
          </a:prstGeom>
          <a:noFill/>
        </p:spPr>
        <p:txBody>
          <a:bodyPr wrap="square" rtlCol="0">
            <a:spAutoFit/>
          </a:bodyPr>
          <a:lstStyle/>
          <a:p>
            <a:r>
              <a:rPr lang="en-AU" sz="2400" b="1">
                <a:latin typeface="Fira Sans Light" panose="020B0403050000020004" pitchFamily="34" charset="0"/>
              </a:rPr>
              <a:t>Inappropriate use of restrictive practices is the use of a restrictive practice that is:</a:t>
            </a:r>
          </a:p>
          <a:p>
            <a:pPr marL="342900" indent="-342900">
              <a:buFont typeface="Arial" panose="020B0604020202020204" pitchFamily="34" charset="0"/>
              <a:buChar char="•"/>
            </a:pPr>
            <a:r>
              <a:rPr lang="en-AU" sz="2400" b="1">
                <a:latin typeface="Fira Sans Light" panose="020B0403050000020004" pitchFamily="34" charset="0"/>
              </a:rPr>
              <a:t>not in line with the consumer's documented care plan or</a:t>
            </a:r>
          </a:p>
          <a:p>
            <a:pPr marL="342900" indent="-342900">
              <a:buFont typeface="Arial" panose="020B0604020202020204" pitchFamily="34" charset="0"/>
              <a:buChar char="•"/>
            </a:pPr>
            <a:r>
              <a:rPr lang="en-AU" sz="2400" b="1">
                <a:latin typeface="Fira Sans Light" panose="020B0403050000020004" pitchFamily="34" charset="0"/>
              </a:rPr>
              <a:t>not recorded as soon as possible following the use or </a:t>
            </a:r>
          </a:p>
          <a:p>
            <a:pPr marL="342900" indent="-342900">
              <a:buFont typeface="Arial" panose="020B0604020202020204" pitchFamily="34" charset="0"/>
              <a:buChar char="•"/>
            </a:pPr>
            <a:r>
              <a:rPr lang="en-AU" sz="2400" b="1">
                <a:latin typeface="Fira Sans Light" panose="020B0403050000020004" pitchFamily="34" charset="0"/>
              </a:rPr>
              <a:t>used in an emergency situation.</a:t>
            </a:r>
          </a:p>
        </p:txBody>
      </p:sp>
    </p:spTree>
    <p:extLst>
      <p:ext uri="{BB962C8B-B14F-4D97-AF65-F5344CB8AC3E}">
        <p14:creationId xmlns:p14="http://schemas.microsoft.com/office/powerpoint/2010/main" val="374139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48C574-C1F7-4F83-A96D-C9A11E9786AB}"/>
              </a:ext>
            </a:extLst>
          </p:cNvPr>
          <p:cNvSpPr>
            <a:spLocks noGrp="1"/>
          </p:cNvSpPr>
          <p:nvPr>
            <p:ph idx="1"/>
          </p:nvPr>
        </p:nvSpPr>
        <p:spPr>
          <a:xfrm>
            <a:off x="762000" y="2116182"/>
            <a:ext cx="10710333" cy="3376567"/>
          </a:xfrm>
        </p:spPr>
        <p:txBody>
          <a:bodyPr/>
          <a:lstStyle/>
          <a:p>
            <a:r>
              <a:rPr lang="en-AU" dirty="0"/>
              <a:t>The information contained in this presentation is current as of 16 February 2024. </a:t>
            </a:r>
          </a:p>
          <a:p>
            <a:endParaRPr lang="en-AU" dirty="0"/>
          </a:p>
          <a:p>
            <a:r>
              <a:rPr lang="en-AU" dirty="0"/>
              <a:t>UNCONTROLLED ONCE RELEASED. </a:t>
            </a:r>
          </a:p>
        </p:txBody>
      </p:sp>
      <p:sp>
        <p:nvSpPr>
          <p:cNvPr id="3" name="Title 2">
            <a:extLst>
              <a:ext uri="{FF2B5EF4-FFF2-40B4-BE49-F238E27FC236}">
                <a16:creationId xmlns:a16="http://schemas.microsoft.com/office/drawing/2014/main" id="{AD830499-3881-400F-8CD6-AFCCD378811A}"/>
              </a:ext>
            </a:extLst>
          </p:cNvPr>
          <p:cNvSpPr>
            <a:spLocks noGrp="1"/>
          </p:cNvSpPr>
          <p:nvPr>
            <p:ph type="title"/>
          </p:nvPr>
        </p:nvSpPr>
        <p:spPr/>
        <p:txBody>
          <a:bodyPr/>
          <a:lstStyle/>
          <a:p>
            <a:r>
              <a:rPr lang="en-AU" dirty="0"/>
              <a:t>Release information</a:t>
            </a:r>
          </a:p>
        </p:txBody>
      </p:sp>
    </p:spTree>
    <p:extLst>
      <p:ext uri="{BB962C8B-B14F-4D97-AF65-F5344CB8AC3E}">
        <p14:creationId xmlns:p14="http://schemas.microsoft.com/office/powerpoint/2010/main" val="1999475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7A710-6398-452E-BE74-7D07AE6BA328}"/>
              </a:ext>
            </a:extLst>
          </p:cNvPr>
          <p:cNvSpPr>
            <a:spLocks noGrp="1"/>
          </p:cNvSpPr>
          <p:nvPr>
            <p:ph type="title"/>
          </p:nvPr>
        </p:nvSpPr>
        <p:spPr>
          <a:xfrm>
            <a:off x="4576652" y="1111994"/>
            <a:ext cx="6972220" cy="945406"/>
          </a:xfrm>
        </p:spPr>
        <p:txBody>
          <a:bodyPr lIns="91440" tIns="45720" rIns="91440" bIns="45720" anchor="b">
            <a:normAutofit/>
          </a:bodyPr>
          <a:lstStyle/>
          <a:p>
            <a:r>
              <a:rPr lang="en-AU" sz="5400">
                <a:latin typeface="Fira Sans ExtraBold"/>
              </a:rPr>
              <a:t>Missing consumer</a:t>
            </a:r>
          </a:p>
        </p:txBody>
      </p:sp>
      <p:sp>
        <p:nvSpPr>
          <p:cNvPr id="3" name="Content Placeholder 2">
            <a:extLst>
              <a:ext uri="{FF2B5EF4-FFF2-40B4-BE49-F238E27FC236}">
                <a16:creationId xmlns:a16="http://schemas.microsoft.com/office/drawing/2014/main" id="{753CAA6A-B640-418D-8769-CCACACB10AC1}"/>
              </a:ext>
            </a:extLst>
          </p:cNvPr>
          <p:cNvSpPr>
            <a:spLocks noGrp="1"/>
          </p:cNvSpPr>
          <p:nvPr>
            <p:ph idx="1"/>
          </p:nvPr>
        </p:nvSpPr>
        <p:spPr>
          <a:xfrm>
            <a:off x="4572001" y="2442218"/>
            <a:ext cx="6976872" cy="3483864"/>
          </a:xfrm>
        </p:spPr>
        <p:txBody>
          <a:bodyPr>
            <a:normAutofit/>
          </a:bodyPr>
          <a:lstStyle/>
          <a:p>
            <a:pPr marL="0" indent="0">
              <a:buNone/>
            </a:pPr>
            <a:r>
              <a:rPr lang="en-AU" sz="2400">
                <a:solidFill>
                  <a:srgbClr val="000000"/>
                </a:solidFill>
                <a:latin typeface="Fira Sans Light" panose="020B0403050000020004" pitchFamily="34" charset="0"/>
              </a:rPr>
              <a:t>Where a consumer goes missing in the course of delivering care and services and there are reasonable grounds to report that fact to police, this is a reportable incident under the SIRS. </a:t>
            </a:r>
          </a:p>
          <a:p>
            <a:pPr marL="0" indent="0">
              <a:buNone/>
            </a:pPr>
            <a:r>
              <a:rPr lang="en-AU" sz="2400">
                <a:solidFill>
                  <a:srgbClr val="000000"/>
                </a:solidFill>
                <a:latin typeface="Fira Sans Light" panose="020B0403050000020004" pitchFamily="34" charset="0"/>
              </a:rPr>
              <a:t>This incident type is intended to only capture situations where a provider has the consumer in their physical care immediately prior to their absence.</a:t>
            </a:r>
            <a:endParaRPr lang="en-AU" sz="2200">
              <a:solidFill>
                <a:srgbClr val="000000"/>
              </a:solidFill>
              <a:latin typeface="Fira Sans Light" panose="020B0403050000020004" pitchFamily="34" charset="0"/>
            </a:endParaRPr>
          </a:p>
        </p:txBody>
      </p:sp>
      <p:pic>
        <p:nvPicPr>
          <p:cNvPr id="5" name="Picture 4" descr="A picture containing building, window blind, file&#10;&#10;Description generated with very high confidence">
            <a:extLst>
              <a:ext uri="{FF2B5EF4-FFF2-40B4-BE49-F238E27FC236}">
                <a16:creationId xmlns:a16="http://schemas.microsoft.com/office/drawing/2014/main" id="{D14ADA61-3D85-4DA8-B430-4100923705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47114" y="1115367"/>
            <a:ext cx="4326103" cy="4723955"/>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cxnSp>
        <p:nvCxnSpPr>
          <p:cNvPr id="8" name="Straight Connector 7">
            <a:extLst>
              <a:ext uri="{FF2B5EF4-FFF2-40B4-BE49-F238E27FC236}">
                <a16:creationId xmlns:a16="http://schemas.microsoft.com/office/drawing/2014/main" id="{C4780634-994C-435E-AD60-63214CBAF344}"/>
              </a:ext>
            </a:extLst>
          </p:cNvPr>
          <p:cNvCxnSpPr>
            <a:cxnSpLocks/>
          </p:cNvCxnSpPr>
          <p:nvPr/>
        </p:nvCxnSpPr>
        <p:spPr>
          <a:xfrm>
            <a:off x="4578894" y="2115721"/>
            <a:ext cx="625111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528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15BAEA-F9DC-2E9A-4E2A-6366A2F07BCB}"/>
              </a:ext>
            </a:extLst>
          </p:cNvPr>
          <p:cNvSpPr>
            <a:spLocks noGrp="1"/>
          </p:cNvSpPr>
          <p:nvPr>
            <p:ph type="title"/>
          </p:nvPr>
        </p:nvSpPr>
        <p:spPr>
          <a:xfrm>
            <a:off x="762000" y="2378773"/>
            <a:ext cx="4938713" cy="1364561"/>
          </a:xfrm>
        </p:spPr>
        <p:txBody>
          <a:bodyPr lIns="91440" tIns="45720" rIns="91440" bIns="45720" anchor="t"/>
          <a:lstStyle/>
          <a:p>
            <a:r>
              <a:rPr lang="en-AU" b="1">
                <a:solidFill>
                  <a:schemeClr val="tx1"/>
                </a:solidFill>
                <a:latin typeface="Fira Sans ExtraBold"/>
              </a:rPr>
              <a:t>SIRS </a:t>
            </a:r>
            <a:br>
              <a:rPr lang="en-AU" b="1">
                <a:solidFill>
                  <a:schemeClr val="tx1"/>
                </a:solidFill>
              </a:rPr>
            </a:br>
            <a:r>
              <a:rPr lang="en-AU" b="1">
                <a:solidFill>
                  <a:schemeClr val="tx1"/>
                </a:solidFill>
                <a:latin typeface="Fira Sans ExtraBold"/>
              </a:rPr>
              <a:t>decision support tool</a:t>
            </a:r>
            <a:endParaRPr lang="en-AU">
              <a:solidFill>
                <a:schemeClr val="tx1"/>
              </a:solidFill>
              <a:latin typeface="Fira Sans ExtraBold"/>
            </a:endParaRPr>
          </a:p>
        </p:txBody>
      </p:sp>
      <p:pic>
        <p:nvPicPr>
          <p:cNvPr id="4" name="Picture 3">
            <a:extLst>
              <a:ext uri="{FF2B5EF4-FFF2-40B4-BE49-F238E27FC236}">
                <a16:creationId xmlns:a16="http://schemas.microsoft.com/office/drawing/2014/main" id="{CAE2A48A-BE3D-4D37-902D-7A75A1631753}"/>
              </a:ext>
            </a:extLst>
          </p:cNvPr>
          <p:cNvPicPr>
            <a:picLocks noChangeAspect="1"/>
          </p:cNvPicPr>
          <p:nvPr/>
        </p:nvPicPr>
        <p:blipFill>
          <a:blip r:embed="rId3"/>
          <a:stretch>
            <a:fillRect/>
          </a:stretch>
        </p:blipFill>
        <p:spPr>
          <a:xfrm>
            <a:off x="6929436" y="1241130"/>
            <a:ext cx="5262564" cy="2187870"/>
          </a:xfrm>
          <a:prstGeom prst="rect">
            <a:avLst/>
          </a:prstGeom>
        </p:spPr>
      </p:pic>
      <p:pic>
        <p:nvPicPr>
          <p:cNvPr id="8" name="Picture 7">
            <a:extLst>
              <a:ext uri="{FF2B5EF4-FFF2-40B4-BE49-F238E27FC236}">
                <a16:creationId xmlns:a16="http://schemas.microsoft.com/office/drawing/2014/main" id="{7BA08140-F4ED-43DB-993C-A72EDB8125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29435" y="3429000"/>
            <a:ext cx="5122152" cy="2994511"/>
          </a:xfrm>
          <a:prstGeom prst="rect">
            <a:avLst/>
          </a:prstGeom>
        </p:spPr>
      </p:pic>
    </p:spTree>
    <p:extLst>
      <p:ext uri="{BB962C8B-B14F-4D97-AF65-F5344CB8AC3E}">
        <p14:creationId xmlns:p14="http://schemas.microsoft.com/office/powerpoint/2010/main" val="64789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15BAEA-F9DC-2E9A-4E2A-6366A2F07BCB}"/>
              </a:ext>
            </a:extLst>
          </p:cNvPr>
          <p:cNvSpPr>
            <a:spLocks noGrp="1"/>
          </p:cNvSpPr>
          <p:nvPr>
            <p:ph type="title"/>
          </p:nvPr>
        </p:nvSpPr>
        <p:spPr>
          <a:xfrm>
            <a:off x="762000" y="2378773"/>
            <a:ext cx="4500563" cy="1364561"/>
          </a:xfrm>
        </p:spPr>
        <p:txBody>
          <a:bodyPr lIns="91440" tIns="45720" rIns="91440" bIns="45720" anchor="t"/>
          <a:lstStyle/>
          <a:p>
            <a:r>
              <a:rPr lang="en-AU" b="1">
                <a:solidFill>
                  <a:schemeClr val="tx1"/>
                </a:solidFill>
                <a:latin typeface="Fira Sans ExtraBold"/>
              </a:rPr>
              <a:t>Reportable incidents workflow</a:t>
            </a:r>
            <a:endParaRPr lang="en-AU">
              <a:solidFill>
                <a:schemeClr val="tx1"/>
              </a:solidFill>
              <a:latin typeface="Fira Sans ExtraBold"/>
            </a:endParaRPr>
          </a:p>
        </p:txBody>
      </p:sp>
      <p:pic>
        <p:nvPicPr>
          <p:cNvPr id="6" name="Picture 5">
            <a:extLst>
              <a:ext uri="{FF2B5EF4-FFF2-40B4-BE49-F238E27FC236}">
                <a16:creationId xmlns:a16="http://schemas.microsoft.com/office/drawing/2014/main" id="{E5ED952D-84D1-4594-8999-724AB932FA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9694" y="1254694"/>
            <a:ext cx="3926541" cy="4877166"/>
          </a:xfrm>
          <a:prstGeom prst="rect">
            <a:avLst/>
          </a:prstGeom>
        </p:spPr>
      </p:pic>
    </p:spTree>
    <p:extLst>
      <p:ext uri="{BB962C8B-B14F-4D97-AF65-F5344CB8AC3E}">
        <p14:creationId xmlns:p14="http://schemas.microsoft.com/office/powerpoint/2010/main" val="3839860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CAA1F27-FA1A-4C64-A2AB-F8B15D4D7DEA}"/>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a:ext>
            </a:extLst>
          </a:blip>
          <a:srcRect/>
          <a:stretch/>
        </p:blipFill>
        <p:spPr>
          <a:xfrm>
            <a:off x="1" y="1095270"/>
            <a:ext cx="12191999" cy="5762720"/>
          </a:xfrm>
          <a:prstGeom prst="rect">
            <a:avLst/>
          </a:prstGeom>
        </p:spPr>
      </p:pic>
      <p:sp>
        <p:nvSpPr>
          <p:cNvPr id="6" name="Rectangle 5">
            <a:extLst>
              <a:ext uri="{FF2B5EF4-FFF2-40B4-BE49-F238E27FC236}">
                <a16:creationId xmlns:a16="http://schemas.microsoft.com/office/drawing/2014/main" id="{7EFC150E-4439-4199-A280-5017E57C97A9}"/>
              </a:ext>
            </a:extLst>
          </p:cNvPr>
          <p:cNvSpPr/>
          <p:nvPr/>
        </p:nvSpPr>
        <p:spPr>
          <a:xfrm>
            <a:off x="0" y="5908431"/>
            <a:ext cx="12192000" cy="94956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AU" sz="4400" b="1">
                <a:solidFill>
                  <a:schemeClr val="tx1"/>
                </a:solidFill>
                <a:latin typeface="Fira Sans ExtraBold"/>
              </a:rPr>
              <a:t>Let’s talk about notifications</a:t>
            </a:r>
          </a:p>
        </p:txBody>
      </p:sp>
    </p:spTree>
    <p:extLst>
      <p:ext uri="{BB962C8B-B14F-4D97-AF65-F5344CB8AC3E}">
        <p14:creationId xmlns:p14="http://schemas.microsoft.com/office/powerpoint/2010/main" val="4168866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832C0-8248-418E-8677-73C0C05F29DF}"/>
              </a:ext>
            </a:extLst>
          </p:cNvPr>
          <p:cNvSpPr>
            <a:spLocks noGrp="1"/>
          </p:cNvSpPr>
          <p:nvPr>
            <p:ph type="title"/>
          </p:nvPr>
        </p:nvSpPr>
        <p:spPr>
          <a:xfrm>
            <a:off x="852602" y="644033"/>
            <a:ext cx="10515600" cy="799361"/>
          </a:xfrm>
        </p:spPr>
        <p:txBody>
          <a:bodyPr lIns="91440" tIns="45720" rIns="91440" bIns="45720" anchor="t"/>
          <a:lstStyle/>
          <a:p>
            <a:r>
              <a:rPr lang="en-AU" sz="2400" i="1">
                <a:latin typeface="Fira Sans ExtraBold"/>
              </a:rPr>
              <a:t>Quality of Care Principles 2014</a:t>
            </a:r>
            <a:r>
              <a:rPr lang="en-AU" sz="2400">
                <a:latin typeface="Fira Sans ExtraBold"/>
              </a:rPr>
              <a:t> Sub-sections 15NE(3) &amp; 15NF(2)</a:t>
            </a:r>
          </a:p>
        </p:txBody>
      </p:sp>
      <p:sp>
        <p:nvSpPr>
          <p:cNvPr id="7" name="TextBox 6">
            <a:extLst>
              <a:ext uri="{FF2B5EF4-FFF2-40B4-BE49-F238E27FC236}">
                <a16:creationId xmlns:a16="http://schemas.microsoft.com/office/drawing/2014/main" id="{35860E3B-CDDE-46C6-8378-FC5E9C6EA80B}"/>
              </a:ext>
            </a:extLst>
          </p:cNvPr>
          <p:cNvSpPr txBox="1"/>
          <p:nvPr/>
        </p:nvSpPr>
        <p:spPr>
          <a:xfrm>
            <a:off x="852602" y="1166842"/>
            <a:ext cx="10457992" cy="4278094"/>
          </a:xfrm>
          <a:prstGeom prst="rect">
            <a:avLst/>
          </a:prstGeom>
          <a:noFill/>
        </p:spPr>
        <p:txBody>
          <a:bodyPr wrap="square" lIns="91440" tIns="45720" rIns="91440" bIns="45720" rtlCol="0" anchor="t">
            <a:spAutoFit/>
          </a:bodyPr>
          <a:lstStyle/>
          <a:p>
            <a:r>
              <a:rPr lang="en-AU" sz="2400" b="1" u="sng">
                <a:solidFill>
                  <a:schemeClr val="bg2">
                    <a:lumMod val="10000"/>
                  </a:schemeClr>
                </a:solidFill>
                <a:latin typeface="Fira Sans Light"/>
              </a:rPr>
              <a:t>Subsection 15NE(3) of the </a:t>
            </a:r>
            <a:r>
              <a:rPr lang="en-AU" sz="2400" b="1" i="1" u="sng">
                <a:solidFill>
                  <a:schemeClr val="bg2">
                    <a:lumMod val="10000"/>
                  </a:schemeClr>
                </a:solidFill>
                <a:latin typeface="Fira Sans Light"/>
              </a:rPr>
              <a:t>Quality of Care Principles 2014</a:t>
            </a:r>
            <a:endParaRPr lang="en-AU" sz="2400" i="1">
              <a:solidFill>
                <a:schemeClr val="bg2">
                  <a:lumMod val="10000"/>
                </a:schemeClr>
              </a:solidFill>
              <a:latin typeface="Fira Sans Light"/>
            </a:endParaRPr>
          </a:p>
          <a:p>
            <a:r>
              <a:rPr lang="en-AU" sz="2000">
                <a:solidFill>
                  <a:schemeClr val="bg2">
                    <a:lumMod val="10000"/>
                  </a:schemeClr>
                </a:solidFill>
                <a:latin typeface="Fira Sans Light "/>
              </a:rPr>
              <a:t>Priority 1 incidents must be </a:t>
            </a:r>
            <a:r>
              <a:rPr lang="en-AU" sz="2000" b="1">
                <a:solidFill>
                  <a:schemeClr val="bg2">
                    <a:lumMod val="10000"/>
                  </a:schemeClr>
                </a:solidFill>
                <a:latin typeface="Fira Sans Light "/>
              </a:rPr>
              <a:t>notified within 24 hours of the provider becoming aware</a:t>
            </a:r>
            <a:r>
              <a:rPr lang="en-AU" sz="2000">
                <a:solidFill>
                  <a:schemeClr val="bg2">
                    <a:lumMod val="10000"/>
                  </a:schemeClr>
                </a:solidFill>
                <a:latin typeface="Fira Sans Light "/>
              </a:rPr>
              <a:t>, even if all the information is not available. </a:t>
            </a:r>
            <a:endParaRPr lang="en-AU" sz="2000">
              <a:solidFill>
                <a:schemeClr val="bg2">
                  <a:lumMod val="10000"/>
                </a:schemeClr>
              </a:solidFill>
              <a:cs typeface="Calibri"/>
            </a:endParaRPr>
          </a:p>
          <a:p>
            <a:pPr marL="285750" indent="-285750">
              <a:buFont typeface="Arial" panose="020B0604020202020204" pitchFamily="34" charset="0"/>
              <a:buChar char="•"/>
            </a:pPr>
            <a:r>
              <a:rPr lang="en-AU" sz="2000">
                <a:solidFill>
                  <a:schemeClr val="bg2">
                    <a:lumMod val="10000"/>
                  </a:schemeClr>
                </a:solidFill>
                <a:latin typeface="Fira Sans Light "/>
              </a:rPr>
              <a:t>Missing information must be provided within </a:t>
            </a:r>
            <a:r>
              <a:rPr lang="en-AU" sz="2000" b="1">
                <a:solidFill>
                  <a:schemeClr val="bg2">
                    <a:lumMod val="10000"/>
                  </a:schemeClr>
                </a:solidFill>
                <a:latin typeface="Fira Sans Light "/>
              </a:rPr>
              <a:t>5 days. </a:t>
            </a:r>
          </a:p>
          <a:p>
            <a:pPr marL="285750" indent="-285750">
              <a:buFont typeface="Arial" panose="020B0604020202020204" pitchFamily="34" charset="0"/>
              <a:buChar char="•"/>
            </a:pPr>
            <a:r>
              <a:rPr lang="en-AU" sz="2000">
                <a:solidFill>
                  <a:schemeClr val="bg2">
                    <a:lumMod val="10000"/>
                  </a:schemeClr>
                </a:solidFill>
                <a:latin typeface="Fira Sans Light "/>
              </a:rPr>
              <a:t>Significant new information must be notified </a:t>
            </a:r>
            <a:r>
              <a:rPr lang="en-AU" sz="2000" b="1">
                <a:solidFill>
                  <a:schemeClr val="bg2">
                    <a:lumMod val="10000"/>
                  </a:schemeClr>
                </a:solidFill>
                <a:latin typeface="Fira Sans Light "/>
              </a:rPr>
              <a:t>as soon as possible after becoming aware of the information.</a:t>
            </a:r>
          </a:p>
          <a:p>
            <a:endParaRPr lang="en-AU" sz="2400" b="1" u="sng">
              <a:solidFill>
                <a:schemeClr val="bg2">
                  <a:lumMod val="10000"/>
                </a:schemeClr>
              </a:solidFill>
              <a:latin typeface="Fira Sans Light "/>
            </a:endParaRPr>
          </a:p>
          <a:p>
            <a:r>
              <a:rPr lang="en-AU" sz="2400" b="1" u="sng">
                <a:solidFill>
                  <a:schemeClr val="bg2">
                    <a:lumMod val="10000"/>
                  </a:schemeClr>
                </a:solidFill>
                <a:latin typeface="Fira Sans Light "/>
              </a:rPr>
              <a:t>Subsection 15NF(2) of the </a:t>
            </a:r>
            <a:r>
              <a:rPr lang="en-AU" sz="2400" b="1" i="1" u="sng">
                <a:solidFill>
                  <a:schemeClr val="bg2">
                    <a:lumMod val="10000"/>
                  </a:schemeClr>
                </a:solidFill>
                <a:latin typeface="Fira Sans Light "/>
              </a:rPr>
              <a:t>Quality of Care Principles 2014</a:t>
            </a:r>
            <a:endParaRPr lang="en-AU" sz="2400" b="1" i="1">
              <a:solidFill>
                <a:schemeClr val="bg2">
                  <a:lumMod val="10000"/>
                </a:schemeClr>
              </a:solidFill>
              <a:latin typeface="Fira Sans Light "/>
            </a:endParaRPr>
          </a:p>
          <a:p>
            <a:pPr marL="342900" indent="-342900">
              <a:buFont typeface="Arial"/>
              <a:buChar char="•"/>
            </a:pPr>
            <a:r>
              <a:rPr lang="en-AU" sz="2000">
                <a:solidFill>
                  <a:schemeClr val="bg2">
                    <a:lumMod val="10000"/>
                  </a:schemeClr>
                </a:solidFill>
                <a:latin typeface="Fira Sans Light "/>
              </a:rPr>
              <a:t>Outlines information required for a Priority 2 incident notification. These are similar to 15NE(3).</a:t>
            </a:r>
          </a:p>
          <a:p>
            <a:pPr marL="285750" indent="-285750">
              <a:buFont typeface="Arial,Sans-Serif"/>
              <a:buChar char="•"/>
            </a:pPr>
            <a:r>
              <a:rPr lang="en-AU" sz="2000">
                <a:solidFill>
                  <a:schemeClr val="bg2">
                    <a:lumMod val="10000"/>
                  </a:schemeClr>
                </a:solidFill>
                <a:latin typeface="Fira Sans Light"/>
              </a:rPr>
              <a:t>Priority 2 incidents must be reported </a:t>
            </a:r>
            <a:r>
              <a:rPr lang="en-AU" sz="2000" b="1">
                <a:solidFill>
                  <a:schemeClr val="bg2">
                    <a:lumMod val="10000"/>
                  </a:schemeClr>
                </a:solidFill>
                <a:latin typeface="Fira Sans Light"/>
              </a:rPr>
              <a:t>within 30 days of the provider becoming aware of the incident</a:t>
            </a:r>
            <a:r>
              <a:rPr lang="en-AU" sz="2000">
                <a:solidFill>
                  <a:schemeClr val="bg2">
                    <a:lumMod val="10000"/>
                  </a:schemeClr>
                </a:solidFill>
                <a:latin typeface="Fira Sans Light"/>
              </a:rPr>
              <a:t>.</a:t>
            </a:r>
            <a:endParaRPr lang="en-US" sz="2000">
              <a:solidFill>
                <a:schemeClr val="bg2">
                  <a:lumMod val="10000"/>
                </a:schemeClr>
              </a:solidFill>
              <a:ea typeface="+mn-lt"/>
              <a:cs typeface="+mn-lt"/>
            </a:endParaRPr>
          </a:p>
          <a:p>
            <a:endParaRPr lang="en-AU" sz="2000">
              <a:solidFill>
                <a:schemeClr val="bg2">
                  <a:lumMod val="10000"/>
                </a:schemeClr>
              </a:solidFill>
              <a:latin typeface="Fira Sans Light "/>
            </a:endParaRPr>
          </a:p>
        </p:txBody>
      </p:sp>
    </p:spTree>
    <p:extLst>
      <p:ext uri="{BB962C8B-B14F-4D97-AF65-F5344CB8AC3E}">
        <p14:creationId xmlns:p14="http://schemas.microsoft.com/office/powerpoint/2010/main" val="4095749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832C0-8248-418E-8677-73C0C05F29DF}"/>
              </a:ext>
            </a:extLst>
          </p:cNvPr>
          <p:cNvSpPr>
            <a:spLocks noGrp="1"/>
          </p:cNvSpPr>
          <p:nvPr>
            <p:ph type="title"/>
          </p:nvPr>
        </p:nvSpPr>
        <p:spPr>
          <a:xfrm>
            <a:off x="647701" y="586332"/>
            <a:ext cx="10515600" cy="799361"/>
          </a:xfrm>
        </p:spPr>
        <p:txBody>
          <a:bodyPr lIns="91440" tIns="45720" rIns="91440" bIns="45720" anchor="t"/>
          <a:lstStyle/>
          <a:p>
            <a:r>
              <a:rPr lang="en-AU" sz="3600" b="1">
                <a:latin typeface="Fira Sans ExtraBold"/>
              </a:rPr>
              <a:t>More about SIRS notification</a:t>
            </a:r>
            <a:endParaRPr lang="en-US"/>
          </a:p>
        </p:txBody>
      </p:sp>
      <p:sp>
        <p:nvSpPr>
          <p:cNvPr id="7" name="TextBox 6">
            <a:extLst>
              <a:ext uri="{FF2B5EF4-FFF2-40B4-BE49-F238E27FC236}">
                <a16:creationId xmlns:a16="http://schemas.microsoft.com/office/drawing/2014/main" id="{35860E3B-CDDE-46C6-8378-FC5E9C6EA80B}"/>
              </a:ext>
            </a:extLst>
          </p:cNvPr>
          <p:cNvSpPr txBox="1"/>
          <p:nvPr/>
        </p:nvSpPr>
        <p:spPr>
          <a:xfrm>
            <a:off x="632677" y="1166842"/>
            <a:ext cx="10545648" cy="341632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AU" sz="2400">
                <a:solidFill>
                  <a:schemeClr val="bg2">
                    <a:lumMod val="10000"/>
                  </a:schemeClr>
                </a:solidFill>
                <a:latin typeface="Fira Sans Light "/>
              </a:rPr>
              <a:t>A Bulk Upload option allow you to upload multiple SIRS notices in the MAC Service and Support portal.</a:t>
            </a:r>
            <a:endParaRPr lang="en-US">
              <a:solidFill>
                <a:schemeClr val="bg2">
                  <a:lumMod val="10000"/>
                </a:schemeClr>
              </a:solidFill>
            </a:endParaRPr>
          </a:p>
          <a:p>
            <a:pPr marL="285750" indent="-285750">
              <a:buFont typeface="Arial" panose="020B0604020202020204" pitchFamily="34" charset="0"/>
              <a:buChar char="•"/>
            </a:pPr>
            <a:r>
              <a:rPr lang="en-AU" sz="2400">
                <a:solidFill>
                  <a:schemeClr val="bg2">
                    <a:lumMod val="10000"/>
                  </a:schemeClr>
                </a:solidFill>
                <a:latin typeface="Fira Sans Light "/>
              </a:rPr>
              <a:t>Your SIRS notification is your opportunity to:</a:t>
            </a:r>
          </a:p>
          <a:p>
            <a:pPr marL="800100" lvl="1" indent="-342900">
              <a:buFont typeface="Courier New" panose="020B0604020202020204" pitchFamily="34" charset="0"/>
              <a:buChar char="o"/>
            </a:pPr>
            <a:r>
              <a:rPr lang="en-AU" sz="2400">
                <a:solidFill>
                  <a:schemeClr val="bg2">
                    <a:lumMod val="10000"/>
                  </a:schemeClr>
                </a:solidFill>
                <a:latin typeface="Fira Sans Light "/>
              </a:rPr>
              <a:t>show that you understand the level of psychological or physical impact on the consumer</a:t>
            </a:r>
          </a:p>
          <a:p>
            <a:pPr marL="800100" lvl="1" indent="-342900">
              <a:buFont typeface="Courier New" panose="020B0604020202020204" pitchFamily="34" charset="0"/>
              <a:buChar char="o"/>
            </a:pPr>
            <a:r>
              <a:rPr lang="en-AU" sz="2400">
                <a:solidFill>
                  <a:schemeClr val="bg2">
                    <a:lumMod val="10000"/>
                  </a:schemeClr>
                </a:solidFill>
                <a:latin typeface="Fira Sans Light "/>
              </a:rPr>
              <a:t>tell the Commission how you responded</a:t>
            </a:r>
          </a:p>
          <a:p>
            <a:pPr marL="800100" lvl="1" indent="-342900">
              <a:buFont typeface="Courier New" panose="020B0604020202020204" pitchFamily="34" charset="0"/>
              <a:buChar char="o"/>
            </a:pPr>
            <a:r>
              <a:rPr lang="en-AU" sz="2400">
                <a:solidFill>
                  <a:schemeClr val="bg2">
                    <a:lumMod val="10000"/>
                  </a:schemeClr>
                </a:solidFill>
                <a:latin typeface="Fira Sans Light "/>
              </a:rPr>
              <a:t>give the Commission new information, causes of the incident and the steps taken to reduce the risk of the same or a similar incident occurring again. </a:t>
            </a:r>
          </a:p>
        </p:txBody>
      </p:sp>
    </p:spTree>
    <p:extLst>
      <p:ext uri="{BB962C8B-B14F-4D97-AF65-F5344CB8AC3E}">
        <p14:creationId xmlns:p14="http://schemas.microsoft.com/office/powerpoint/2010/main" val="4014537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3680-7CB8-4006-9D58-468CC703F04A}"/>
              </a:ext>
            </a:extLst>
          </p:cNvPr>
          <p:cNvSpPr>
            <a:spLocks noGrp="1"/>
          </p:cNvSpPr>
          <p:nvPr>
            <p:ph type="title"/>
          </p:nvPr>
        </p:nvSpPr>
        <p:spPr>
          <a:xfrm>
            <a:off x="838200" y="927100"/>
            <a:ext cx="10934700" cy="790344"/>
          </a:xfrm>
        </p:spPr>
        <p:txBody>
          <a:bodyPr lIns="91440" tIns="45720" rIns="91440" bIns="45720" anchor="t"/>
          <a:lstStyle/>
          <a:p>
            <a:r>
              <a:rPr lang="en-AU" sz="4000" b="1">
                <a:latin typeface="Fira Sans ExtraBold"/>
                <a:cs typeface="Arial"/>
              </a:rPr>
              <a:t>Features of a high-quality SIRS notification (Part 1)</a:t>
            </a:r>
          </a:p>
        </p:txBody>
      </p:sp>
      <p:graphicFrame>
        <p:nvGraphicFramePr>
          <p:cNvPr id="5" name="Content Placeholder 2">
            <a:extLst>
              <a:ext uri="{FF2B5EF4-FFF2-40B4-BE49-F238E27FC236}">
                <a16:creationId xmlns:a16="http://schemas.microsoft.com/office/drawing/2014/main" id="{591C852F-7BB2-4C0A-941A-85CD0C1CCED4}"/>
              </a:ext>
            </a:extLst>
          </p:cNvPr>
          <p:cNvGraphicFramePr>
            <a:graphicFrameLocks noGrp="1"/>
          </p:cNvGraphicFramePr>
          <p:nvPr>
            <p:ph idx="1"/>
            <p:extLst>
              <p:ext uri="{D42A27DB-BD31-4B8C-83A1-F6EECF244321}">
                <p14:modId xmlns:p14="http://schemas.microsoft.com/office/powerpoint/2010/main" val="2455054734"/>
              </p:ext>
            </p:extLst>
          </p:nvPr>
        </p:nvGraphicFramePr>
        <p:xfrm>
          <a:off x="838200" y="2235201"/>
          <a:ext cx="10626214" cy="3169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4746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3680-7CB8-4006-9D58-468CC703F04A}"/>
              </a:ext>
            </a:extLst>
          </p:cNvPr>
          <p:cNvSpPr>
            <a:spLocks noGrp="1"/>
          </p:cNvSpPr>
          <p:nvPr>
            <p:ph type="title"/>
          </p:nvPr>
        </p:nvSpPr>
        <p:spPr>
          <a:xfrm>
            <a:off x="838200" y="901700"/>
            <a:ext cx="10515600" cy="1028701"/>
          </a:xfrm>
        </p:spPr>
        <p:txBody>
          <a:bodyPr lIns="91440" tIns="45720" rIns="91440" bIns="45720" anchor="t"/>
          <a:lstStyle/>
          <a:p>
            <a:r>
              <a:rPr lang="en-AU" sz="4000" b="1">
                <a:latin typeface="Fira Sans ExtraBold"/>
                <a:cs typeface="Arial"/>
              </a:rPr>
              <a:t>Features of a high-quality SIRS notification (Part 2)</a:t>
            </a:r>
          </a:p>
        </p:txBody>
      </p:sp>
      <p:graphicFrame>
        <p:nvGraphicFramePr>
          <p:cNvPr id="6" name="Content Placeholder 2">
            <a:extLst>
              <a:ext uri="{FF2B5EF4-FFF2-40B4-BE49-F238E27FC236}">
                <a16:creationId xmlns:a16="http://schemas.microsoft.com/office/drawing/2014/main" id="{923068DC-D99D-4037-9E52-14AC8400BDE9}"/>
              </a:ext>
            </a:extLst>
          </p:cNvPr>
          <p:cNvGraphicFramePr>
            <a:graphicFrameLocks noGrp="1"/>
          </p:cNvGraphicFramePr>
          <p:nvPr>
            <p:ph idx="1"/>
            <p:extLst>
              <p:ext uri="{D42A27DB-BD31-4B8C-83A1-F6EECF244321}">
                <p14:modId xmlns:p14="http://schemas.microsoft.com/office/powerpoint/2010/main" val="1353888405"/>
              </p:ext>
            </p:extLst>
          </p:nvPr>
        </p:nvGraphicFramePr>
        <p:xfrm>
          <a:off x="838200" y="2197099"/>
          <a:ext cx="10515600" cy="354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2340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15BAEA-F9DC-2E9A-4E2A-6366A2F07BCB}"/>
              </a:ext>
            </a:extLst>
          </p:cNvPr>
          <p:cNvSpPr>
            <a:spLocks noGrp="1"/>
          </p:cNvSpPr>
          <p:nvPr>
            <p:ph type="title"/>
          </p:nvPr>
        </p:nvSpPr>
        <p:spPr>
          <a:xfrm>
            <a:off x="762000" y="2378773"/>
            <a:ext cx="4970060" cy="2288761"/>
          </a:xfrm>
        </p:spPr>
        <p:txBody>
          <a:bodyPr lIns="91440" tIns="45720" rIns="91440" bIns="45720" anchor="t"/>
          <a:lstStyle/>
          <a:p>
            <a:r>
              <a:rPr lang="en-US" b="1">
                <a:solidFill>
                  <a:schemeClr val="tx1"/>
                </a:solidFill>
                <a:latin typeface="Fira Sans ExtraBold"/>
              </a:rPr>
              <a:t>The Commission’s </a:t>
            </a:r>
            <a:br>
              <a:rPr lang="en-US" b="1">
                <a:solidFill>
                  <a:schemeClr val="tx1"/>
                </a:solidFill>
              </a:rPr>
            </a:br>
            <a:r>
              <a:rPr lang="en-US" b="1">
                <a:solidFill>
                  <a:schemeClr val="tx1"/>
                </a:solidFill>
                <a:latin typeface="Fira Sans ExtraBold"/>
              </a:rPr>
              <a:t>response to SIRS notification</a:t>
            </a:r>
            <a:endParaRPr lang="en-AU">
              <a:solidFill>
                <a:schemeClr val="tx1"/>
              </a:solidFill>
              <a:latin typeface="Fira Sans ExtraBold"/>
            </a:endParaRPr>
          </a:p>
        </p:txBody>
      </p:sp>
      <p:sp>
        <p:nvSpPr>
          <p:cNvPr id="2" name="TextBox 1">
            <a:extLst>
              <a:ext uri="{FF2B5EF4-FFF2-40B4-BE49-F238E27FC236}">
                <a16:creationId xmlns:a16="http://schemas.microsoft.com/office/drawing/2014/main" id="{F3AE9F47-1911-44B9-AFEE-88D46873440A}"/>
              </a:ext>
            </a:extLst>
          </p:cNvPr>
          <p:cNvSpPr txBox="1"/>
          <p:nvPr/>
        </p:nvSpPr>
        <p:spPr>
          <a:xfrm>
            <a:off x="6666459" y="1905279"/>
            <a:ext cx="4804012" cy="3970318"/>
          </a:xfrm>
          <a:prstGeom prst="rect">
            <a:avLst/>
          </a:prstGeom>
          <a:noFill/>
        </p:spPr>
        <p:txBody>
          <a:bodyPr wrap="square" lIns="91440" tIns="45720" rIns="91440" bIns="45720" rtlCol="0" anchor="t">
            <a:spAutoFit/>
          </a:bodyPr>
          <a:lstStyle/>
          <a:p>
            <a:pPr marL="342900" indent="-342900" fontAlgn="base">
              <a:buFont typeface="Arial" panose="020B0604020202020204" pitchFamily="34" charset="0"/>
              <a:buChar char="•"/>
            </a:pPr>
            <a:r>
              <a:rPr lang="en-US" sz="2800" b="1">
                <a:latin typeface="Fira Sans Light "/>
              </a:rPr>
              <a:t>Holistically consider SIRS notifications</a:t>
            </a:r>
            <a:r>
              <a:rPr lang="en-US" sz="2800">
                <a:latin typeface="Fira Sans Light "/>
              </a:rPr>
              <a:t>​</a:t>
            </a:r>
          </a:p>
          <a:p>
            <a:pPr marL="342900" indent="-342900" fontAlgn="base">
              <a:buFont typeface="Arial" panose="020B0604020202020204" pitchFamily="34" charset="0"/>
              <a:buChar char="•"/>
            </a:pPr>
            <a:r>
              <a:rPr lang="en-US" sz="2800" b="1">
                <a:latin typeface="Fira Sans Light "/>
              </a:rPr>
              <a:t>Apply ongoing risk assessment and management</a:t>
            </a:r>
            <a:r>
              <a:rPr lang="en-US" sz="2800">
                <a:latin typeface="Fira Sans Light "/>
              </a:rPr>
              <a:t>​</a:t>
            </a:r>
          </a:p>
          <a:p>
            <a:pPr marL="342900" indent="-342900" fontAlgn="base">
              <a:buFont typeface="Arial" panose="020B0604020202020204" pitchFamily="34" charset="0"/>
              <a:buChar char="•"/>
            </a:pPr>
            <a:r>
              <a:rPr lang="en-US" sz="2800" b="1">
                <a:latin typeface="Fira Sans Light "/>
              </a:rPr>
              <a:t>Use a range of actions and tools</a:t>
            </a:r>
            <a:r>
              <a:rPr lang="en-US" sz="2800">
                <a:latin typeface="Fira Sans Light "/>
              </a:rPr>
              <a:t>​</a:t>
            </a:r>
          </a:p>
          <a:p>
            <a:pPr marL="342900" indent="-342900" fontAlgn="base">
              <a:buFont typeface="Arial" panose="020B0604020202020204" pitchFamily="34" charset="0"/>
              <a:buChar char="•"/>
            </a:pPr>
            <a:r>
              <a:rPr lang="en-US" sz="2800" b="1">
                <a:latin typeface="Fira Sans Light "/>
              </a:rPr>
              <a:t>Engage with providers </a:t>
            </a:r>
            <a:r>
              <a:rPr lang="en-US" sz="2800">
                <a:latin typeface="Fira Sans Light "/>
              </a:rPr>
              <a:t>​</a:t>
            </a:r>
            <a:endParaRPr lang="en-US" sz="2800">
              <a:latin typeface="Fira Sans Light "/>
              <a:cs typeface="Calibri" panose="020F0502020204030204"/>
            </a:endParaRPr>
          </a:p>
          <a:p>
            <a:pPr marL="342900" indent="-342900">
              <a:buFont typeface="Arial" panose="020B0604020202020204" pitchFamily="34" charset="0"/>
              <a:buChar char="•"/>
            </a:pPr>
            <a:r>
              <a:rPr lang="en-AU" sz="2800" b="1">
                <a:latin typeface="Fira Sans Light "/>
                <a:cs typeface="Calibri" panose="020F0502020204030204"/>
              </a:rPr>
              <a:t>Provide education on SIRS</a:t>
            </a:r>
            <a:endParaRPr lang="en-AU" sz="2800" b="1">
              <a:latin typeface="Fira Sans Light "/>
            </a:endParaRPr>
          </a:p>
        </p:txBody>
      </p:sp>
    </p:spTree>
    <p:extLst>
      <p:ext uri="{BB962C8B-B14F-4D97-AF65-F5344CB8AC3E}">
        <p14:creationId xmlns:p14="http://schemas.microsoft.com/office/powerpoint/2010/main" val="2354289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A25A2D-5AC8-1866-8E4C-7EEDDDE10930}"/>
              </a:ext>
            </a:extLst>
          </p:cNvPr>
          <p:cNvGrpSpPr/>
          <p:nvPr/>
        </p:nvGrpSpPr>
        <p:grpSpPr>
          <a:xfrm>
            <a:off x="686084" y="193712"/>
            <a:ext cx="10494535" cy="4792218"/>
            <a:chOff x="686084" y="193712"/>
            <a:chExt cx="10494535" cy="4792218"/>
          </a:xfrm>
        </p:grpSpPr>
        <p:sp>
          <p:nvSpPr>
            <p:cNvPr id="14" name="Title 1">
              <a:extLst>
                <a:ext uri="{FF2B5EF4-FFF2-40B4-BE49-F238E27FC236}">
                  <a16:creationId xmlns:a16="http://schemas.microsoft.com/office/drawing/2014/main" id="{06761D26-4D2D-45AF-9ACB-039569E4186F}"/>
                </a:ext>
              </a:extLst>
            </p:cNvPr>
            <p:cNvSpPr txBox="1">
              <a:spLocks/>
            </p:cNvSpPr>
            <p:nvPr/>
          </p:nvSpPr>
          <p:spPr>
            <a:xfrm>
              <a:off x="687766" y="193712"/>
              <a:ext cx="10492853" cy="130281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300" b="1" kern="1200">
                  <a:solidFill>
                    <a:schemeClr val="accent4">
                      <a:lumMod val="50000"/>
                    </a:schemeClr>
                  </a:solidFill>
                  <a:latin typeface="Fira Sans ExtraBold"/>
                  <a:ea typeface="+mj-ea"/>
                  <a:cs typeface="Arial" panose="020B0604020202020204" pitchFamily="34" charset="0"/>
                </a:defRPr>
              </a:lvl1pPr>
            </a:lstStyle>
            <a:p>
              <a:r>
                <a:rPr lang="en-AU">
                  <a:solidFill>
                    <a:schemeClr val="tx1"/>
                  </a:solidFill>
                  <a:cs typeface="Arial"/>
                </a:rPr>
                <a:t>Today’s Agenda</a:t>
              </a:r>
            </a:p>
          </p:txBody>
        </p:sp>
        <p:sp>
          <p:nvSpPr>
            <p:cNvPr id="18" name="Rectangle 17">
              <a:extLst>
                <a:ext uri="{FF2B5EF4-FFF2-40B4-BE49-F238E27FC236}">
                  <a16:creationId xmlns:a16="http://schemas.microsoft.com/office/drawing/2014/main" id="{FD0B24A4-3AE9-4958-9A5E-EB62531E1F9B}"/>
                </a:ext>
              </a:extLst>
            </p:cNvPr>
            <p:cNvSpPr/>
            <p:nvPr/>
          </p:nvSpPr>
          <p:spPr>
            <a:xfrm>
              <a:off x="686085" y="1414500"/>
              <a:ext cx="8842556" cy="742930"/>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a:solidFill>
                  <a:srgbClr val="00080C"/>
                </a:solidFill>
                <a:latin typeface="Fira Sans Light" panose="020B0403050000020004" pitchFamily="34" charset="0"/>
              </a:endParaRPr>
            </a:p>
          </p:txBody>
        </p:sp>
        <p:sp>
          <p:nvSpPr>
            <p:cNvPr id="26" name="TextBox 25">
              <a:extLst>
                <a:ext uri="{FF2B5EF4-FFF2-40B4-BE49-F238E27FC236}">
                  <a16:creationId xmlns:a16="http://schemas.microsoft.com/office/drawing/2014/main" id="{E15AC434-508C-4438-BDA1-03676B571E76}"/>
                </a:ext>
              </a:extLst>
            </p:cNvPr>
            <p:cNvSpPr txBox="1"/>
            <p:nvPr/>
          </p:nvSpPr>
          <p:spPr>
            <a:xfrm>
              <a:off x="825234" y="1508966"/>
              <a:ext cx="8842556" cy="553998"/>
            </a:xfrm>
            <a:prstGeom prst="rect">
              <a:avLst/>
            </a:prstGeom>
            <a:noFill/>
          </p:spPr>
          <p:txBody>
            <a:bodyPr wrap="square" rtlCol="0">
              <a:spAutoFit/>
            </a:bodyPr>
            <a:lstStyle/>
            <a:p>
              <a:pPr lvl="0">
                <a:lnSpc>
                  <a:spcPct val="100000"/>
                </a:lnSpc>
              </a:pPr>
              <a:r>
                <a:rPr lang="en-AU" sz="3000" b="1">
                  <a:solidFill>
                    <a:schemeClr val="bg1"/>
                  </a:solidFill>
                  <a:latin typeface="Fira Sans Light" panose="020B0403050000020004" pitchFamily="34" charset="0"/>
                </a:rPr>
                <a:t>What is the SIRS?</a:t>
              </a:r>
              <a:endParaRPr lang="en-US" sz="3000">
                <a:solidFill>
                  <a:schemeClr val="bg1"/>
                </a:solidFill>
                <a:latin typeface="Fira Sans Light" panose="020B0403050000020004" pitchFamily="34" charset="0"/>
              </a:endParaRPr>
            </a:p>
          </p:txBody>
        </p:sp>
        <p:sp>
          <p:nvSpPr>
            <p:cNvPr id="27" name="Rectangle 26">
              <a:extLst>
                <a:ext uri="{FF2B5EF4-FFF2-40B4-BE49-F238E27FC236}">
                  <a16:creationId xmlns:a16="http://schemas.microsoft.com/office/drawing/2014/main" id="{630B9B5B-ADC7-424F-846D-F4C59ED0B469}"/>
                </a:ext>
              </a:extLst>
            </p:cNvPr>
            <p:cNvSpPr/>
            <p:nvPr/>
          </p:nvSpPr>
          <p:spPr>
            <a:xfrm>
              <a:off x="686085" y="2377048"/>
              <a:ext cx="8842556" cy="742930"/>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a:solidFill>
                  <a:srgbClr val="00080C"/>
                </a:solidFill>
                <a:latin typeface="Fira Sans Light" panose="020B0403050000020004" pitchFamily="34" charset="0"/>
              </a:endParaRPr>
            </a:p>
          </p:txBody>
        </p:sp>
        <p:sp>
          <p:nvSpPr>
            <p:cNvPr id="28" name="Rectangle 27">
              <a:extLst>
                <a:ext uri="{FF2B5EF4-FFF2-40B4-BE49-F238E27FC236}">
                  <a16:creationId xmlns:a16="http://schemas.microsoft.com/office/drawing/2014/main" id="{3159DF29-1C22-46C1-B0DA-A6306BCC120D}"/>
                </a:ext>
              </a:extLst>
            </p:cNvPr>
            <p:cNvSpPr/>
            <p:nvPr/>
          </p:nvSpPr>
          <p:spPr>
            <a:xfrm>
              <a:off x="686085" y="3310024"/>
              <a:ext cx="8842556" cy="742930"/>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a:solidFill>
                  <a:srgbClr val="00080C"/>
                </a:solidFill>
                <a:latin typeface="Fira Sans Light" panose="020B0403050000020004" pitchFamily="34" charset="0"/>
              </a:endParaRPr>
            </a:p>
          </p:txBody>
        </p:sp>
        <p:sp>
          <p:nvSpPr>
            <p:cNvPr id="29" name="Rectangle 28">
              <a:extLst>
                <a:ext uri="{FF2B5EF4-FFF2-40B4-BE49-F238E27FC236}">
                  <a16:creationId xmlns:a16="http://schemas.microsoft.com/office/drawing/2014/main" id="{599DC37B-98FC-4529-B27D-1AE7E40F2552}"/>
                </a:ext>
              </a:extLst>
            </p:cNvPr>
            <p:cNvSpPr/>
            <p:nvPr/>
          </p:nvSpPr>
          <p:spPr>
            <a:xfrm>
              <a:off x="686084" y="4243000"/>
              <a:ext cx="8842556" cy="742930"/>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a:solidFill>
                  <a:srgbClr val="00080C"/>
                </a:solidFill>
                <a:latin typeface="Fira Sans Light" panose="020B0403050000020004" pitchFamily="34" charset="0"/>
              </a:endParaRPr>
            </a:p>
          </p:txBody>
        </p:sp>
        <p:sp>
          <p:nvSpPr>
            <p:cNvPr id="30" name="TextBox 29">
              <a:extLst>
                <a:ext uri="{FF2B5EF4-FFF2-40B4-BE49-F238E27FC236}">
                  <a16:creationId xmlns:a16="http://schemas.microsoft.com/office/drawing/2014/main" id="{7AF84B54-BD76-45F3-A94E-561319DCC82C}"/>
                </a:ext>
              </a:extLst>
            </p:cNvPr>
            <p:cNvSpPr txBox="1"/>
            <p:nvPr/>
          </p:nvSpPr>
          <p:spPr>
            <a:xfrm>
              <a:off x="825233" y="2463064"/>
              <a:ext cx="8853929" cy="1015663"/>
            </a:xfrm>
            <a:prstGeom prst="rect">
              <a:avLst/>
            </a:prstGeom>
            <a:noFill/>
          </p:spPr>
          <p:txBody>
            <a:bodyPr wrap="square" lIns="91440" tIns="45720" rIns="91440" bIns="45720" rtlCol="0" anchor="t">
              <a:spAutoFit/>
            </a:bodyPr>
            <a:lstStyle/>
            <a:p>
              <a:r>
                <a:rPr lang="en-AU" sz="3000" b="1">
                  <a:solidFill>
                    <a:schemeClr val="bg1"/>
                  </a:solidFill>
                  <a:latin typeface="Fira Sans Light"/>
                </a:rPr>
                <a:t>Incident management responsibilities</a:t>
              </a:r>
              <a:endParaRPr lang="en-US" sz="3000">
                <a:solidFill>
                  <a:schemeClr val="bg1"/>
                </a:solidFill>
                <a:latin typeface="Fira Sans Light"/>
              </a:endParaRPr>
            </a:p>
            <a:p>
              <a:pPr lvl="0">
                <a:lnSpc>
                  <a:spcPct val="100000"/>
                </a:lnSpc>
              </a:pPr>
              <a:endParaRPr lang="en-US" sz="3000">
                <a:solidFill>
                  <a:schemeClr val="bg1"/>
                </a:solidFill>
                <a:latin typeface="Fira Sans Light" panose="020B0403050000020004" pitchFamily="34" charset="0"/>
              </a:endParaRPr>
            </a:p>
          </p:txBody>
        </p:sp>
        <p:sp>
          <p:nvSpPr>
            <p:cNvPr id="31" name="TextBox 30">
              <a:extLst>
                <a:ext uri="{FF2B5EF4-FFF2-40B4-BE49-F238E27FC236}">
                  <a16:creationId xmlns:a16="http://schemas.microsoft.com/office/drawing/2014/main" id="{88F787BF-9517-4EEC-A9CF-2D09070DF3B2}"/>
                </a:ext>
              </a:extLst>
            </p:cNvPr>
            <p:cNvSpPr txBox="1"/>
            <p:nvPr/>
          </p:nvSpPr>
          <p:spPr>
            <a:xfrm>
              <a:off x="823501" y="3425612"/>
              <a:ext cx="8842556" cy="553998"/>
            </a:xfrm>
            <a:prstGeom prst="rect">
              <a:avLst/>
            </a:prstGeom>
            <a:noFill/>
          </p:spPr>
          <p:txBody>
            <a:bodyPr wrap="square" rtlCol="0">
              <a:spAutoFit/>
            </a:bodyPr>
            <a:lstStyle/>
            <a:p>
              <a:pPr lvl="0">
                <a:lnSpc>
                  <a:spcPct val="100000"/>
                </a:lnSpc>
              </a:pPr>
              <a:r>
                <a:rPr lang="en-AU" sz="3000" b="1">
                  <a:solidFill>
                    <a:schemeClr val="bg1"/>
                  </a:solidFill>
                  <a:latin typeface="Fira Sans Light" panose="020B0403050000020004" pitchFamily="34" charset="0"/>
                </a:rPr>
                <a:t>Reporting obligations under the SIRS</a:t>
              </a:r>
              <a:endParaRPr lang="en-US" sz="3000">
                <a:solidFill>
                  <a:schemeClr val="bg1"/>
                </a:solidFill>
                <a:latin typeface="Fira Sans Light" panose="020B0403050000020004" pitchFamily="34" charset="0"/>
              </a:endParaRPr>
            </a:p>
          </p:txBody>
        </p:sp>
        <p:sp>
          <p:nvSpPr>
            <p:cNvPr id="32" name="TextBox 31">
              <a:extLst>
                <a:ext uri="{FF2B5EF4-FFF2-40B4-BE49-F238E27FC236}">
                  <a16:creationId xmlns:a16="http://schemas.microsoft.com/office/drawing/2014/main" id="{4F4BBD7F-077B-47AE-AEE8-F63FAD18D828}"/>
                </a:ext>
              </a:extLst>
            </p:cNvPr>
            <p:cNvSpPr txBox="1"/>
            <p:nvPr/>
          </p:nvSpPr>
          <p:spPr>
            <a:xfrm>
              <a:off x="823502" y="4350138"/>
              <a:ext cx="8842556" cy="553998"/>
            </a:xfrm>
            <a:prstGeom prst="rect">
              <a:avLst/>
            </a:prstGeom>
            <a:noFill/>
          </p:spPr>
          <p:txBody>
            <a:bodyPr wrap="square" rtlCol="0">
              <a:spAutoFit/>
            </a:bodyPr>
            <a:lstStyle/>
            <a:p>
              <a:pPr lvl="0">
                <a:lnSpc>
                  <a:spcPct val="100000"/>
                </a:lnSpc>
              </a:pPr>
              <a:r>
                <a:rPr lang="en-AU" sz="3000" b="1">
                  <a:solidFill>
                    <a:schemeClr val="bg1"/>
                  </a:solidFill>
                  <a:latin typeface="Fira Sans Light" panose="020B0403050000020004" pitchFamily="34" charset="0"/>
                </a:rPr>
                <a:t>Conclusion </a:t>
              </a:r>
              <a:endParaRPr lang="en-US" sz="3000">
                <a:solidFill>
                  <a:schemeClr val="bg1"/>
                </a:solidFill>
                <a:latin typeface="Fira Sans Light" panose="020B0403050000020004" pitchFamily="34" charset="0"/>
              </a:endParaRPr>
            </a:p>
          </p:txBody>
        </p:sp>
      </p:grpSp>
      <p:sp>
        <p:nvSpPr>
          <p:cNvPr id="3" name="Rectangle 2">
            <a:extLst>
              <a:ext uri="{FF2B5EF4-FFF2-40B4-BE49-F238E27FC236}">
                <a16:creationId xmlns:a16="http://schemas.microsoft.com/office/drawing/2014/main" id="{F4A65519-D9AA-1544-B30B-A55870A394B9}"/>
              </a:ext>
            </a:extLst>
          </p:cNvPr>
          <p:cNvSpPr/>
          <p:nvPr/>
        </p:nvSpPr>
        <p:spPr>
          <a:xfrm>
            <a:off x="595032" y="4142814"/>
            <a:ext cx="9087970" cy="9637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15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FA22B5-7928-4D7D-94F2-A89E9D344C3F}"/>
              </a:ext>
            </a:extLst>
          </p:cNvPr>
          <p:cNvSpPr txBox="1">
            <a:spLocks/>
          </p:cNvSpPr>
          <p:nvPr/>
        </p:nvSpPr>
        <p:spPr>
          <a:xfrm>
            <a:off x="665019" y="193712"/>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300" b="1" kern="1200">
                <a:solidFill>
                  <a:schemeClr val="accent4">
                    <a:lumMod val="50000"/>
                  </a:schemeClr>
                </a:solidFill>
                <a:latin typeface="Fira Sans ExtraBold"/>
                <a:ea typeface="+mj-ea"/>
                <a:cs typeface="Arial" panose="020B0604020202020204" pitchFamily="34" charset="0"/>
              </a:defRPr>
            </a:lvl1pPr>
          </a:lstStyle>
          <a:p>
            <a:r>
              <a:rPr lang="en-AU">
                <a:solidFill>
                  <a:schemeClr val="tx1"/>
                </a:solidFill>
                <a:cs typeface="Arial"/>
              </a:rPr>
              <a:t>Learning Outcomes</a:t>
            </a:r>
          </a:p>
        </p:txBody>
      </p:sp>
      <p:grpSp>
        <p:nvGrpSpPr>
          <p:cNvPr id="17" name="Group 16">
            <a:extLst>
              <a:ext uri="{FF2B5EF4-FFF2-40B4-BE49-F238E27FC236}">
                <a16:creationId xmlns:a16="http://schemas.microsoft.com/office/drawing/2014/main" id="{0638F34B-765A-41BB-B16F-5BF42DF9906A}"/>
              </a:ext>
            </a:extLst>
          </p:cNvPr>
          <p:cNvGrpSpPr/>
          <p:nvPr/>
        </p:nvGrpSpPr>
        <p:grpSpPr>
          <a:xfrm>
            <a:off x="762000" y="1365250"/>
            <a:ext cx="10466026" cy="4365340"/>
            <a:chOff x="734588" y="1476870"/>
            <a:chExt cx="10466026" cy="4365340"/>
          </a:xfrm>
        </p:grpSpPr>
        <p:sp>
          <p:nvSpPr>
            <p:cNvPr id="19" name="Rectangle 18">
              <a:extLst>
                <a:ext uri="{FF2B5EF4-FFF2-40B4-BE49-F238E27FC236}">
                  <a16:creationId xmlns:a16="http://schemas.microsoft.com/office/drawing/2014/main" id="{74CCF4DD-0D87-4830-B02F-12DECE029871}"/>
                </a:ext>
              </a:extLst>
            </p:cNvPr>
            <p:cNvSpPr/>
            <p:nvPr/>
          </p:nvSpPr>
          <p:spPr>
            <a:xfrm>
              <a:off x="734588" y="4817477"/>
              <a:ext cx="10463344" cy="1024733"/>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80C"/>
                </a:solidFill>
                <a:effectLst/>
                <a:uLnTx/>
                <a:uFillTx/>
                <a:latin typeface="Fira Sans Light" panose="020B0403050000020004" pitchFamily="34" charset="0"/>
                <a:ea typeface="+mn-ea"/>
                <a:cs typeface="+mn-cs"/>
              </a:endParaRPr>
            </a:p>
          </p:txBody>
        </p:sp>
        <p:sp>
          <p:nvSpPr>
            <p:cNvPr id="20" name="Rectangle 19">
              <a:extLst>
                <a:ext uri="{FF2B5EF4-FFF2-40B4-BE49-F238E27FC236}">
                  <a16:creationId xmlns:a16="http://schemas.microsoft.com/office/drawing/2014/main" id="{36AB21A7-FBBA-47EF-B959-7CB6D6895EB2}"/>
                </a:ext>
              </a:extLst>
            </p:cNvPr>
            <p:cNvSpPr/>
            <p:nvPr/>
          </p:nvSpPr>
          <p:spPr>
            <a:xfrm>
              <a:off x="734588" y="3705971"/>
              <a:ext cx="10463344" cy="1024733"/>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80C"/>
                </a:solidFill>
                <a:effectLst/>
                <a:uLnTx/>
                <a:uFillTx/>
                <a:latin typeface="Fira Sans Light" panose="020B0403050000020004" pitchFamily="34" charset="0"/>
                <a:ea typeface="+mn-ea"/>
                <a:cs typeface="+mn-cs"/>
              </a:endParaRPr>
            </a:p>
          </p:txBody>
        </p:sp>
        <p:sp>
          <p:nvSpPr>
            <p:cNvPr id="22" name="Rectangle 21">
              <a:extLst>
                <a:ext uri="{FF2B5EF4-FFF2-40B4-BE49-F238E27FC236}">
                  <a16:creationId xmlns:a16="http://schemas.microsoft.com/office/drawing/2014/main" id="{535C29A1-39BF-4BC9-BE60-6EAE02DA8961}"/>
                </a:ext>
              </a:extLst>
            </p:cNvPr>
            <p:cNvSpPr/>
            <p:nvPr/>
          </p:nvSpPr>
          <p:spPr>
            <a:xfrm>
              <a:off x="734588" y="2592171"/>
              <a:ext cx="10463344" cy="1024733"/>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80C"/>
                </a:solidFill>
                <a:effectLst/>
                <a:uLnTx/>
                <a:uFillTx/>
                <a:latin typeface="Fira Sans Light" panose="020B0403050000020004" pitchFamily="34" charset="0"/>
                <a:ea typeface="+mn-ea"/>
                <a:cs typeface="+mn-cs"/>
              </a:endParaRPr>
            </a:p>
          </p:txBody>
        </p:sp>
        <p:sp>
          <p:nvSpPr>
            <p:cNvPr id="23" name="Rectangle 22">
              <a:extLst>
                <a:ext uri="{FF2B5EF4-FFF2-40B4-BE49-F238E27FC236}">
                  <a16:creationId xmlns:a16="http://schemas.microsoft.com/office/drawing/2014/main" id="{A0BC8F37-4CFE-438F-9DC6-AEAA9D4DC2B2}"/>
                </a:ext>
              </a:extLst>
            </p:cNvPr>
            <p:cNvSpPr/>
            <p:nvPr/>
          </p:nvSpPr>
          <p:spPr>
            <a:xfrm>
              <a:off x="737270" y="1476870"/>
              <a:ext cx="10463344" cy="1024733"/>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80C"/>
                </a:solidFill>
                <a:effectLst/>
                <a:uLnTx/>
                <a:uFillTx/>
                <a:latin typeface="Fira Sans Light" panose="020B0403050000020004" pitchFamily="34" charset="0"/>
                <a:ea typeface="+mn-ea"/>
                <a:cs typeface="+mn-cs"/>
              </a:endParaRPr>
            </a:p>
          </p:txBody>
        </p:sp>
        <p:pic>
          <p:nvPicPr>
            <p:cNvPr id="28" name="Graphic 27" descr="Head with gears">
              <a:extLst>
                <a:ext uri="{FF2B5EF4-FFF2-40B4-BE49-F238E27FC236}">
                  <a16:creationId xmlns:a16="http://schemas.microsoft.com/office/drawing/2014/main" id="{A3190EB5-4527-4C90-B8F3-EFF672B8623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1386" y="1661963"/>
              <a:ext cx="654545" cy="654545"/>
            </a:xfrm>
            <a:prstGeom prst="rect">
              <a:avLst/>
            </a:prstGeom>
          </p:spPr>
        </p:pic>
        <p:pic>
          <p:nvPicPr>
            <p:cNvPr id="29" name="Graphic 28" descr="User">
              <a:extLst>
                <a:ext uri="{FF2B5EF4-FFF2-40B4-BE49-F238E27FC236}">
                  <a16:creationId xmlns:a16="http://schemas.microsoft.com/office/drawing/2014/main" id="{FC0B3440-792B-4E72-B421-1FF88A8433E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0196" y="5023086"/>
              <a:ext cx="648000" cy="648000"/>
            </a:xfrm>
            <a:prstGeom prst="rect">
              <a:avLst/>
            </a:prstGeom>
          </p:spPr>
        </p:pic>
        <p:sp>
          <p:nvSpPr>
            <p:cNvPr id="30" name="TextBox 29">
              <a:extLst>
                <a:ext uri="{FF2B5EF4-FFF2-40B4-BE49-F238E27FC236}">
                  <a16:creationId xmlns:a16="http://schemas.microsoft.com/office/drawing/2014/main" id="{2F08EAC8-2ED0-4EE7-B809-32FE55CC0383}"/>
                </a:ext>
              </a:extLst>
            </p:cNvPr>
            <p:cNvSpPr txBox="1"/>
            <p:nvPr/>
          </p:nvSpPr>
          <p:spPr>
            <a:xfrm>
              <a:off x="2030427" y="1622652"/>
              <a:ext cx="8785691" cy="707886"/>
            </a:xfrm>
            <a:prstGeom prst="rect">
              <a:avLst/>
            </a:prstGeom>
            <a:noFill/>
          </p:spPr>
          <p:txBody>
            <a:bodyPr wrap="square" rtlCol="0">
              <a:spAutoFit/>
            </a:bodyPr>
            <a:lstStyle/>
            <a:p>
              <a:pPr lvl="0" defTabSz="457200"/>
              <a:r>
                <a:rPr lang="en-AU"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Understand and recognise the essential elements of an incident management system (IMS) and its role in the SIRS</a:t>
              </a:r>
              <a:endParaRPr kumimoji="0" lang="en-US" sz="2000" b="0" i="0" u="none" strike="noStrike" kern="1200" cap="none" spc="0" normalizeH="0" baseline="0" noProof="0" dirty="0">
                <a:ln>
                  <a:noFill/>
                </a:ln>
                <a:solidFill>
                  <a:schemeClr val="bg1"/>
                </a:solidFill>
                <a:effectLst/>
                <a:uLnTx/>
                <a:uFillTx/>
                <a:latin typeface="Fira Sans Light" panose="020B0403050000020004" pitchFamily="34" charset="0"/>
                <a:ea typeface="+mn-ea"/>
                <a:cs typeface="+mn-cs"/>
              </a:endParaRPr>
            </a:p>
          </p:txBody>
        </p:sp>
        <p:sp>
          <p:nvSpPr>
            <p:cNvPr id="31" name="TextBox 30">
              <a:extLst>
                <a:ext uri="{FF2B5EF4-FFF2-40B4-BE49-F238E27FC236}">
                  <a16:creationId xmlns:a16="http://schemas.microsoft.com/office/drawing/2014/main" id="{1DCA703C-8B84-4FB2-9303-39A669225E57}"/>
                </a:ext>
              </a:extLst>
            </p:cNvPr>
            <p:cNvSpPr txBox="1"/>
            <p:nvPr/>
          </p:nvSpPr>
          <p:spPr>
            <a:xfrm>
              <a:off x="2030427" y="2903732"/>
              <a:ext cx="8785691" cy="400110"/>
            </a:xfrm>
            <a:prstGeom prst="rect">
              <a:avLst/>
            </a:prstGeom>
            <a:noFill/>
          </p:spPr>
          <p:txBody>
            <a:bodyPr wrap="square" lIns="91440" tIns="45720" rIns="91440" bIns="45720" rtlCol="0" anchor="t">
              <a:spAutoFit/>
            </a:bodyPr>
            <a:lstStyle/>
            <a:p>
              <a:pPr lvl="0"/>
              <a:r>
                <a:rPr lang="en-AU"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Effectively respond to, document, and investigate incidents</a:t>
              </a:r>
            </a:p>
          </p:txBody>
        </p:sp>
        <p:sp>
          <p:nvSpPr>
            <p:cNvPr id="32" name="TextBox 31">
              <a:extLst>
                <a:ext uri="{FF2B5EF4-FFF2-40B4-BE49-F238E27FC236}">
                  <a16:creationId xmlns:a16="http://schemas.microsoft.com/office/drawing/2014/main" id="{E8F82FE4-B6EC-49B2-812E-543DCE61ED20}"/>
                </a:ext>
              </a:extLst>
            </p:cNvPr>
            <p:cNvSpPr txBox="1"/>
            <p:nvPr/>
          </p:nvSpPr>
          <p:spPr>
            <a:xfrm>
              <a:off x="2030427" y="3864394"/>
              <a:ext cx="8785691" cy="707886"/>
            </a:xfrm>
            <a:prstGeom prst="rect">
              <a:avLst/>
            </a:prstGeom>
            <a:noFill/>
          </p:spPr>
          <p:txBody>
            <a:bodyPr wrap="square" rtlCol="0">
              <a:spAutoFit/>
            </a:bodyPr>
            <a:lstStyle/>
            <a:p>
              <a:pPr lvl="0"/>
              <a:r>
                <a:rPr lang="en-AU"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Identify reportable incidents in a home services context  and whether they are Priority 1 or Priority 2</a:t>
              </a:r>
            </a:p>
          </p:txBody>
        </p:sp>
        <p:sp>
          <p:nvSpPr>
            <p:cNvPr id="33" name="TextBox 32">
              <a:extLst>
                <a:ext uri="{FF2B5EF4-FFF2-40B4-BE49-F238E27FC236}">
                  <a16:creationId xmlns:a16="http://schemas.microsoft.com/office/drawing/2014/main" id="{CE43684F-35AA-4093-9C6D-A135D787C7FF}"/>
                </a:ext>
              </a:extLst>
            </p:cNvPr>
            <p:cNvSpPr txBox="1"/>
            <p:nvPr/>
          </p:nvSpPr>
          <p:spPr>
            <a:xfrm>
              <a:off x="2030426" y="4963200"/>
              <a:ext cx="8785691" cy="707886"/>
            </a:xfrm>
            <a:prstGeom prst="rect">
              <a:avLst/>
            </a:prstGeom>
            <a:noFill/>
          </p:spPr>
          <p:txBody>
            <a:bodyPr wrap="square" rtlCol="0">
              <a:spAutoFit/>
            </a:bodyPr>
            <a:lstStyle/>
            <a:p>
              <a:pPr lvl="0"/>
              <a:r>
                <a:rPr lang="en-AU"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Manage SIRS incidents with a focus on effective reporting and continuous improvement of processes and service delivery</a:t>
              </a:r>
            </a:p>
          </p:txBody>
        </p:sp>
        <p:pic>
          <p:nvPicPr>
            <p:cNvPr id="34" name="Graphic 33" descr="Magnifying glass with solid fill">
              <a:extLst>
                <a:ext uri="{FF2B5EF4-FFF2-40B4-BE49-F238E27FC236}">
                  <a16:creationId xmlns:a16="http://schemas.microsoft.com/office/drawing/2014/main" id="{F9C6FA74-F755-44C8-B02E-2C7E5147834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90196" y="2759663"/>
              <a:ext cx="771371" cy="771371"/>
            </a:xfrm>
            <a:prstGeom prst="rect">
              <a:avLst/>
            </a:prstGeom>
          </p:spPr>
        </p:pic>
        <p:pic>
          <p:nvPicPr>
            <p:cNvPr id="35" name="Graphic 34" descr="Warning outline">
              <a:extLst>
                <a:ext uri="{FF2B5EF4-FFF2-40B4-BE49-F238E27FC236}">
                  <a16:creationId xmlns:a16="http://schemas.microsoft.com/office/drawing/2014/main" id="{3DDFB94A-F18C-4E49-9E02-051A82632CE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24605" y="3780558"/>
              <a:ext cx="635000" cy="635000"/>
            </a:xfrm>
            <a:prstGeom prst="rect">
              <a:avLst/>
            </a:prstGeom>
          </p:spPr>
        </p:pic>
        <p:pic>
          <p:nvPicPr>
            <p:cNvPr id="36" name="Graphic 35" descr="Users">
              <a:extLst>
                <a:ext uri="{FF2B5EF4-FFF2-40B4-BE49-F238E27FC236}">
                  <a16:creationId xmlns:a16="http://schemas.microsoft.com/office/drawing/2014/main" id="{096B8C29-1A0C-46F2-B919-CEDBEB8AAC2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43774" y="4047623"/>
              <a:ext cx="648000" cy="648000"/>
            </a:xfrm>
            <a:prstGeom prst="rect">
              <a:avLst/>
            </a:prstGeom>
          </p:spPr>
        </p:pic>
      </p:grpSp>
    </p:spTree>
    <p:extLst>
      <p:ext uri="{BB962C8B-B14F-4D97-AF65-F5344CB8AC3E}">
        <p14:creationId xmlns:p14="http://schemas.microsoft.com/office/powerpoint/2010/main" val="3894928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92024-BF1C-49F7-9472-2D6AB24C1153}"/>
              </a:ext>
            </a:extLst>
          </p:cNvPr>
          <p:cNvSpPr>
            <a:spLocks noGrp="1"/>
          </p:cNvSpPr>
          <p:nvPr>
            <p:ph type="title"/>
          </p:nvPr>
        </p:nvSpPr>
        <p:spPr>
          <a:xfrm>
            <a:off x="468071" y="1153572"/>
            <a:ext cx="3491533" cy="4461163"/>
          </a:xfrm>
        </p:spPr>
        <p:txBody>
          <a:bodyPr>
            <a:normAutofit/>
          </a:bodyPr>
          <a:lstStyle/>
          <a:p>
            <a:r>
              <a:rPr lang="en-AU" sz="3600">
                <a:solidFill>
                  <a:srgbClr val="FFFFFF"/>
                </a:solidFill>
              </a:rPr>
              <a:t>Key messages</a:t>
            </a:r>
          </a:p>
        </p:txBody>
      </p:sp>
      <p:sp>
        <p:nvSpPr>
          <p:cNvPr id="6" name="Content Placeholder 5">
            <a:extLst>
              <a:ext uri="{FF2B5EF4-FFF2-40B4-BE49-F238E27FC236}">
                <a16:creationId xmlns:a16="http://schemas.microsoft.com/office/drawing/2014/main" id="{3BC94AB5-12E4-40A5-B2EB-8ED20ADF7D6F}"/>
              </a:ext>
            </a:extLst>
          </p:cNvPr>
          <p:cNvSpPr>
            <a:spLocks noGrp="1"/>
          </p:cNvSpPr>
          <p:nvPr>
            <p:ph idx="1"/>
          </p:nvPr>
        </p:nvSpPr>
        <p:spPr>
          <a:xfrm>
            <a:off x="1041009" y="1582865"/>
            <a:ext cx="10255348" cy="3602576"/>
          </a:xfrm>
        </p:spPr>
        <p:txBody>
          <a:bodyPr anchor="ctr">
            <a:normAutofit fontScale="92500" lnSpcReduction="20000"/>
          </a:bodyPr>
          <a:lstStyle/>
          <a:p>
            <a:pPr marL="514350" indent="-514350" fontAlgn="base">
              <a:buFont typeface="+mj-lt"/>
              <a:buAutoNum type="arabicPeriod"/>
            </a:pPr>
            <a:r>
              <a:rPr lang="en-AU" sz="2800">
                <a:solidFill>
                  <a:srgbClr val="00080C"/>
                </a:solidFill>
                <a:latin typeface="Fira Sans Light"/>
                <a:cs typeface="Arial"/>
              </a:rPr>
              <a:t>You must be familiar with legislative requirements.</a:t>
            </a:r>
          </a:p>
          <a:p>
            <a:pPr marL="514350" indent="-514350" fontAlgn="base">
              <a:buFont typeface="+mj-lt"/>
              <a:buAutoNum type="arabicPeriod"/>
            </a:pPr>
            <a:r>
              <a:rPr lang="en-AU" sz="2800">
                <a:solidFill>
                  <a:srgbClr val="00080C"/>
                </a:solidFill>
                <a:latin typeface="Fira Sans Light"/>
                <a:cs typeface="Arial"/>
              </a:rPr>
              <a:t>An effective IMS supports legislative requirements, continuous improvement and quality care and services.</a:t>
            </a:r>
          </a:p>
          <a:p>
            <a:pPr marL="514350" lvl="0" indent="-514350" fontAlgn="base">
              <a:buFont typeface="+mj-lt"/>
              <a:buAutoNum type="arabicPeriod"/>
            </a:pPr>
            <a:r>
              <a:rPr lang="en-AU" sz="2800">
                <a:solidFill>
                  <a:srgbClr val="00080C"/>
                </a:solidFill>
                <a:latin typeface="Fira Sans Light"/>
                <a:cs typeface="Arial"/>
              </a:rPr>
              <a:t>Use the decision support tool and other resources.</a:t>
            </a:r>
          </a:p>
          <a:p>
            <a:pPr marL="514350" indent="-514350" fontAlgn="base">
              <a:buFont typeface="+mj-lt"/>
              <a:buAutoNum type="arabicPeriod"/>
            </a:pPr>
            <a:r>
              <a:rPr lang="en-AU" sz="2800">
                <a:solidFill>
                  <a:srgbClr val="00080C"/>
                </a:solidFill>
                <a:latin typeface="Fira Sans Light"/>
                <a:cs typeface="Arial"/>
              </a:rPr>
              <a:t>Ensure that every SIRS notification includes the required information.</a:t>
            </a:r>
          </a:p>
          <a:p>
            <a:pPr marL="0" indent="0" fontAlgn="base">
              <a:buNone/>
            </a:pPr>
            <a:endParaRPr lang="en-AU" sz="3000" b="1">
              <a:latin typeface="Fira Sans Light"/>
              <a:cs typeface="Arial"/>
            </a:endParaRPr>
          </a:p>
          <a:p>
            <a:pPr marL="0" indent="0" algn="ctr" fontAlgn="base">
              <a:buNone/>
            </a:pPr>
            <a:r>
              <a:rPr lang="en-AU" sz="3000" b="1">
                <a:solidFill>
                  <a:srgbClr val="781E77"/>
                </a:solidFill>
                <a:latin typeface="Fira Sans Light"/>
                <a:cs typeface="Arial"/>
              </a:rPr>
              <a:t>“We all have a role to play in the prevention and management of incidents.”</a:t>
            </a:r>
          </a:p>
        </p:txBody>
      </p:sp>
      <p:sp>
        <p:nvSpPr>
          <p:cNvPr id="7" name="Title 1">
            <a:extLst>
              <a:ext uri="{FF2B5EF4-FFF2-40B4-BE49-F238E27FC236}">
                <a16:creationId xmlns:a16="http://schemas.microsoft.com/office/drawing/2014/main" id="{9CEEA5E0-0355-427D-85A4-E3CAF26023C9}"/>
              </a:ext>
            </a:extLst>
          </p:cNvPr>
          <p:cNvSpPr txBox="1">
            <a:spLocks/>
          </p:cNvSpPr>
          <p:nvPr/>
        </p:nvSpPr>
        <p:spPr>
          <a:xfrm>
            <a:off x="1041009" y="257302"/>
            <a:ext cx="9942662"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300" b="1" kern="1200">
                <a:solidFill>
                  <a:schemeClr val="accent4">
                    <a:lumMod val="50000"/>
                  </a:schemeClr>
                </a:solidFill>
                <a:latin typeface="Fira Sans ExtraBold"/>
                <a:ea typeface="+mj-ea"/>
                <a:cs typeface="Arial" panose="020B0604020202020204" pitchFamily="34" charset="0"/>
              </a:defRPr>
            </a:lvl1pPr>
          </a:lstStyle>
          <a:p>
            <a:r>
              <a:rPr lang="en-AU" sz="3600">
                <a:solidFill>
                  <a:schemeClr val="tx1"/>
                </a:solidFill>
                <a:cs typeface="Arial"/>
              </a:rPr>
              <a:t>Key messages</a:t>
            </a:r>
          </a:p>
        </p:txBody>
      </p:sp>
    </p:spTree>
    <p:extLst>
      <p:ext uri="{BB962C8B-B14F-4D97-AF65-F5344CB8AC3E}">
        <p14:creationId xmlns:p14="http://schemas.microsoft.com/office/powerpoint/2010/main" val="1549724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92024-BF1C-49F7-9472-2D6AB24C1153}"/>
              </a:ext>
            </a:extLst>
          </p:cNvPr>
          <p:cNvSpPr>
            <a:spLocks noGrp="1"/>
          </p:cNvSpPr>
          <p:nvPr>
            <p:ph type="title"/>
          </p:nvPr>
        </p:nvSpPr>
        <p:spPr>
          <a:xfrm>
            <a:off x="839322" y="1167127"/>
            <a:ext cx="3272770" cy="4461163"/>
          </a:xfrm>
        </p:spPr>
        <p:txBody>
          <a:bodyPr>
            <a:normAutofit/>
          </a:bodyPr>
          <a:lstStyle/>
          <a:p>
            <a:r>
              <a:rPr lang="en-AU" sz="5400">
                <a:solidFill>
                  <a:srgbClr val="FFFFFF"/>
                </a:solidFill>
              </a:rPr>
              <a:t>Contact</a:t>
            </a:r>
          </a:p>
        </p:txBody>
      </p:sp>
      <p:sp>
        <p:nvSpPr>
          <p:cNvPr id="6" name="Content Placeholder 5">
            <a:extLst>
              <a:ext uri="{FF2B5EF4-FFF2-40B4-BE49-F238E27FC236}">
                <a16:creationId xmlns:a16="http://schemas.microsoft.com/office/drawing/2014/main" id="{3BC94AB5-12E4-40A5-B2EB-8ED20ADF7D6F}"/>
              </a:ext>
            </a:extLst>
          </p:cNvPr>
          <p:cNvSpPr>
            <a:spLocks noGrp="1"/>
          </p:cNvSpPr>
          <p:nvPr>
            <p:ph idx="1"/>
          </p:nvPr>
        </p:nvSpPr>
        <p:spPr>
          <a:xfrm>
            <a:off x="1041009" y="1578365"/>
            <a:ext cx="10311670" cy="3353903"/>
          </a:xfrm>
        </p:spPr>
        <p:txBody>
          <a:bodyPr anchor="ctr">
            <a:normAutofit/>
          </a:bodyPr>
          <a:lstStyle/>
          <a:p>
            <a:pPr marL="0" indent="0" fontAlgn="base">
              <a:buNone/>
            </a:pPr>
            <a:r>
              <a:rPr lang="en-AU" sz="3200" dirty="0">
                <a:solidFill>
                  <a:srgbClr val="00080C"/>
                </a:solidFill>
                <a:latin typeface="Fira Sans Light"/>
                <a:cs typeface="Arial"/>
              </a:rPr>
              <a:t>If you have an enquiry about the SIRS, you can contact the Aged Care Quality and Safety Commission by: </a:t>
            </a:r>
            <a:endParaRPr lang="en-AU" sz="3200" dirty="0">
              <a:solidFill>
                <a:srgbClr val="00080C"/>
              </a:solidFill>
              <a:latin typeface="Fira Sans Light" panose="020B0403050000020004" pitchFamily="34" charset="0"/>
            </a:endParaRPr>
          </a:p>
          <a:p>
            <a:pPr marL="457200" indent="-457200" fontAlgn="base">
              <a:buFont typeface="Arial" panose="020B0604020202020204" pitchFamily="34" charset="0"/>
              <a:buChar char="•"/>
            </a:pPr>
            <a:r>
              <a:rPr lang="en-AU" sz="3200" dirty="0">
                <a:solidFill>
                  <a:srgbClr val="00080C"/>
                </a:solidFill>
                <a:latin typeface="Fira Sans Light"/>
                <a:cs typeface="Arial"/>
              </a:rPr>
              <a:t>calling on </a:t>
            </a:r>
            <a:r>
              <a:rPr lang="en-AU" sz="3200" b="1" dirty="0">
                <a:solidFill>
                  <a:srgbClr val="00577D"/>
                </a:solidFill>
                <a:latin typeface="Fira Sans Light"/>
                <a:cs typeface="Arial"/>
              </a:rPr>
              <a:t>1800 081 549 </a:t>
            </a:r>
            <a:r>
              <a:rPr lang="en-AU" sz="3200" dirty="0">
                <a:solidFill>
                  <a:srgbClr val="00080C"/>
                </a:solidFill>
                <a:latin typeface="Fira Sans Light"/>
                <a:cs typeface="Arial"/>
              </a:rPr>
              <a:t>between 9.00am and 5.00pm (AEST) seven days a week.</a:t>
            </a:r>
            <a:endParaRPr lang="en-AU" sz="3200" dirty="0">
              <a:solidFill>
                <a:srgbClr val="00080C"/>
              </a:solidFill>
              <a:latin typeface="Fira Sans Light" panose="020B0403050000020004" pitchFamily="34" charset="0"/>
              <a:cs typeface="Arial"/>
            </a:endParaRPr>
          </a:p>
          <a:p>
            <a:pPr marL="457200" indent="-457200" fontAlgn="base">
              <a:buFont typeface="Arial" panose="020B0604020202020204" pitchFamily="34" charset="0"/>
              <a:buChar char="•"/>
            </a:pPr>
            <a:r>
              <a:rPr lang="en-AU" sz="3200">
                <a:solidFill>
                  <a:srgbClr val="00080C"/>
                </a:solidFill>
                <a:latin typeface="Fira Sans Light"/>
                <a:cs typeface="Arial"/>
              </a:rPr>
              <a:t>emailing </a:t>
            </a:r>
            <a:r>
              <a:rPr lang="en-AU" sz="3200" dirty="0">
                <a:solidFill>
                  <a:srgbClr val="00080C"/>
                </a:solidFill>
                <a:latin typeface="Fira Sans Light"/>
                <a:cs typeface="Arial"/>
              </a:rPr>
              <a:t>at: </a:t>
            </a:r>
            <a:r>
              <a:rPr lang="en-AU" sz="3200" b="1" dirty="0">
                <a:solidFill>
                  <a:srgbClr val="00577D"/>
                </a:solidFill>
                <a:latin typeface="Fira Sans Light"/>
                <a:cs typeface="Arial"/>
              </a:rPr>
              <a:t>sirs@agedcarequality.gov.au</a:t>
            </a:r>
          </a:p>
        </p:txBody>
      </p:sp>
      <p:sp>
        <p:nvSpPr>
          <p:cNvPr id="7" name="Title 1">
            <a:extLst>
              <a:ext uri="{FF2B5EF4-FFF2-40B4-BE49-F238E27FC236}">
                <a16:creationId xmlns:a16="http://schemas.microsoft.com/office/drawing/2014/main" id="{9E96320B-404E-4ACC-AA8D-26122B4912FC}"/>
              </a:ext>
            </a:extLst>
          </p:cNvPr>
          <p:cNvSpPr txBox="1">
            <a:spLocks/>
          </p:cNvSpPr>
          <p:nvPr/>
        </p:nvSpPr>
        <p:spPr>
          <a:xfrm>
            <a:off x="1041009" y="933577"/>
            <a:ext cx="9942662" cy="64928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300" b="1" kern="1200">
                <a:solidFill>
                  <a:schemeClr val="accent4">
                    <a:lumMod val="50000"/>
                  </a:schemeClr>
                </a:solidFill>
                <a:latin typeface="Fira Sans ExtraBold"/>
                <a:ea typeface="+mj-ea"/>
                <a:cs typeface="Arial" panose="020B0604020202020204" pitchFamily="34" charset="0"/>
              </a:defRPr>
            </a:lvl1pPr>
          </a:lstStyle>
          <a:p>
            <a:r>
              <a:rPr lang="en-AU" sz="3600">
                <a:solidFill>
                  <a:schemeClr val="tx1"/>
                </a:solidFill>
                <a:cs typeface="Arial"/>
              </a:rPr>
              <a:t>Contact</a:t>
            </a:r>
          </a:p>
        </p:txBody>
      </p:sp>
    </p:spTree>
    <p:extLst>
      <p:ext uri="{BB962C8B-B14F-4D97-AF65-F5344CB8AC3E}">
        <p14:creationId xmlns:p14="http://schemas.microsoft.com/office/powerpoint/2010/main" val="1007701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B3096-C7A2-4227-AD50-78238AD27F6C}"/>
              </a:ext>
            </a:extLst>
          </p:cNvPr>
          <p:cNvSpPr>
            <a:spLocks noGrp="1"/>
          </p:cNvSpPr>
          <p:nvPr>
            <p:ph type="title"/>
          </p:nvPr>
        </p:nvSpPr>
        <p:spPr>
          <a:xfrm>
            <a:off x="759372" y="425187"/>
            <a:ext cx="10594428" cy="1114440"/>
          </a:xfrm>
        </p:spPr>
        <p:txBody>
          <a:bodyPr lIns="91440" tIns="45720" rIns="91440" bIns="45720" anchor="t"/>
          <a:lstStyle/>
          <a:p>
            <a:r>
              <a:rPr lang="en-AU">
                <a:latin typeface="Fira Sans ExtraBold"/>
              </a:rPr>
              <a:t>Useful resources on SIRS</a:t>
            </a:r>
          </a:p>
        </p:txBody>
      </p:sp>
      <p:graphicFrame>
        <p:nvGraphicFramePr>
          <p:cNvPr id="14" name="Content Placeholder 2">
            <a:extLst>
              <a:ext uri="{FF2B5EF4-FFF2-40B4-BE49-F238E27FC236}">
                <a16:creationId xmlns:a16="http://schemas.microsoft.com/office/drawing/2014/main" id="{99EE1B23-7DC8-447B-AB6D-15F2E901A7FC}"/>
              </a:ext>
            </a:extLst>
          </p:cNvPr>
          <p:cNvGraphicFramePr>
            <a:graphicFrameLocks noGrp="1"/>
          </p:cNvGraphicFramePr>
          <p:nvPr>
            <p:ph idx="1"/>
            <p:extLst>
              <p:ext uri="{D42A27DB-BD31-4B8C-83A1-F6EECF244321}">
                <p14:modId xmlns:p14="http://schemas.microsoft.com/office/powerpoint/2010/main" val="2552854554"/>
              </p:ext>
            </p:extLst>
          </p:nvPr>
        </p:nvGraphicFramePr>
        <p:xfrm>
          <a:off x="759372" y="1326226"/>
          <a:ext cx="10515600" cy="4003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oup 18">
            <a:extLst>
              <a:ext uri="{FF2B5EF4-FFF2-40B4-BE49-F238E27FC236}">
                <a16:creationId xmlns:a16="http://schemas.microsoft.com/office/drawing/2014/main" id="{F9AB5103-C0A4-4A61-ACFD-7F6BE04A1E7D}"/>
              </a:ext>
            </a:extLst>
          </p:cNvPr>
          <p:cNvGrpSpPr/>
          <p:nvPr/>
        </p:nvGrpSpPr>
        <p:grpSpPr>
          <a:xfrm>
            <a:off x="4746041" y="5872086"/>
            <a:ext cx="4795192" cy="610223"/>
            <a:chOff x="798155" y="6002714"/>
            <a:chExt cx="4795192" cy="610223"/>
          </a:xfrm>
        </p:grpSpPr>
        <p:pic>
          <p:nvPicPr>
            <p:cNvPr id="20" name="Picture 19">
              <a:extLst>
                <a:ext uri="{FF2B5EF4-FFF2-40B4-BE49-F238E27FC236}">
                  <a16:creationId xmlns:a16="http://schemas.microsoft.com/office/drawing/2014/main" id="{E054DF90-2B95-46EC-A44D-20A17CF4570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155" y="6065854"/>
              <a:ext cx="493700" cy="497587"/>
            </a:xfrm>
            <a:prstGeom prst="rect">
              <a:avLst/>
            </a:prstGeom>
          </p:spPr>
        </p:pic>
        <p:pic>
          <p:nvPicPr>
            <p:cNvPr id="21" name="Picture 20">
              <a:extLst>
                <a:ext uri="{FF2B5EF4-FFF2-40B4-BE49-F238E27FC236}">
                  <a16:creationId xmlns:a16="http://schemas.microsoft.com/office/drawing/2014/main" id="{D39C1BAC-537A-48DB-9C09-9937388C15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84008" y="6067177"/>
              <a:ext cx="493699" cy="493699"/>
            </a:xfrm>
            <a:prstGeom prst="rect">
              <a:avLst/>
            </a:prstGeom>
          </p:spPr>
        </p:pic>
        <p:sp>
          <p:nvSpPr>
            <p:cNvPr id="22" name="Rectangle 21">
              <a:extLst>
                <a:ext uri="{FF2B5EF4-FFF2-40B4-BE49-F238E27FC236}">
                  <a16:creationId xmlns:a16="http://schemas.microsoft.com/office/drawing/2014/main" id="{464CF689-46F4-451A-8F3B-A20264061B48}"/>
                </a:ext>
              </a:extLst>
            </p:cNvPr>
            <p:cNvSpPr/>
            <p:nvPr/>
          </p:nvSpPr>
          <p:spPr>
            <a:xfrm>
              <a:off x="1291855" y="6256724"/>
              <a:ext cx="1691745"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white"/>
                  </a:solidFill>
                  <a:effectLst/>
                  <a:uLnTx/>
                  <a:uFillTx/>
                  <a:latin typeface="Calibri" panose="020F0502020204030204"/>
                  <a:ea typeface="+mn-ea"/>
                  <a:cs typeface="+mn-cs"/>
                </a:rPr>
                <a:t>@</a:t>
              </a:r>
              <a:r>
                <a:rPr kumimoji="0" lang="en-AU" sz="1600" b="0" i="0" u="none" strike="noStrike" kern="1200" cap="none" spc="0" normalizeH="0" baseline="0" noProof="0" err="1">
                  <a:ln>
                    <a:noFill/>
                  </a:ln>
                  <a:solidFill>
                    <a:prstClr val="white"/>
                  </a:solidFill>
                  <a:effectLst/>
                  <a:uLnTx/>
                  <a:uFillTx/>
                  <a:latin typeface="Calibri" panose="020F0502020204030204"/>
                  <a:ea typeface="+mn-ea"/>
                  <a:cs typeface="+mn-cs"/>
                </a:rPr>
                <a:t>agedcarequality</a:t>
              </a:r>
              <a:endParaRPr kumimoji="0" lang="en-AU"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Rectangle 22">
              <a:extLst>
                <a:ext uri="{FF2B5EF4-FFF2-40B4-BE49-F238E27FC236}">
                  <a16:creationId xmlns:a16="http://schemas.microsoft.com/office/drawing/2014/main" id="{62FB9580-345E-4313-862C-A56348CE1E53}"/>
                </a:ext>
              </a:extLst>
            </p:cNvPr>
            <p:cNvSpPr/>
            <p:nvPr/>
          </p:nvSpPr>
          <p:spPr>
            <a:xfrm>
              <a:off x="3901602" y="6274383"/>
              <a:ext cx="1691745"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white"/>
                  </a:solidFill>
                  <a:effectLst/>
                  <a:uLnTx/>
                  <a:uFillTx/>
                  <a:latin typeface="Calibri" panose="020F0502020204030204"/>
                  <a:ea typeface="+mn-ea"/>
                  <a:cs typeface="+mn-cs"/>
                </a:rPr>
                <a:t>@</a:t>
              </a:r>
              <a:r>
                <a:rPr kumimoji="0" lang="en-AU" sz="1600" b="0" i="0" u="none" strike="noStrike" kern="1200" cap="none" spc="0" normalizeH="0" baseline="0" noProof="0" err="1">
                  <a:ln>
                    <a:noFill/>
                  </a:ln>
                  <a:solidFill>
                    <a:prstClr val="white"/>
                  </a:solidFill>
                  <a:effectLst/>
                  <a:uLnTx/>
                  <a:uFillTx/>
                  <a:latin typeface="Calibri" panose="020F0502020204030204"/>
                  <a:ea typeface="+mn-ea"/>
                  <a:cs typeface="+mn-cs"/>
                </a:rPr>
                <a:t>agedcarequality</a:t>
              </a:r>
              <a:endParaRPr kumimoji="0" lang="en-AU"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Rectangle 23">
              <a:extLst>
                <a:ext uri="{FF2B5EF4-FFF2-40B4-BE49-F238E27FC236}">
                  <a16:creationId xmlns:a16="http://schemas.microsoft.com/office/drawing/2014/main" id="{1E89BA7B-3CDC-4C77-BF1D-483DB28D35F0}"/>
                </a:ext>
              </a:extLst>
            </p:cNvPr>
            <p:cNvSpPr/>
            <p:nvPr/>
          </p:nvSpPr>
          <p:spPr>
            <a:xfrm>
              <a:off x="1285443" y="6002714"/>
              <a:ext cx="1197764"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Facebook</a:t>
              </a:r>
            </a:p>
          </p:txBody>
        </p:sp>
        <p:sp>
          <p:nvSpPr>
            <p:cNvPr id="25" name="Rectangle 24">
              <a:extLst>
                <a:ext uri="{FF2B5EF4-FFF2-40B4-BE49-F238E27FC236}">
                  <a16:creationId xmlns:a16="http://schemas.microsoft.com/office/drawing/2014/main" id="{7F3AC206-9DFD-4AEC-B1C8-135CF57AC0A0}"/>
                </a:ext>
              </a:extLst>
            </p:cNvPr>
            <p:cNvSpPr/>
            <p:nvPr/>
          </p:nvSpPr>
          <p:spPr>
            <a:xfrm>
              <a:off x="3904169" y="6002714"/>
              <a:ext cx="864404"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Twitter</a:t>
              </a:r>
            </a:p>
          </p:txBody>
        </p:sp>
      </p:grpSp>
    </p:spTree>
    <p:extLst>
      <p:ext uri="{BB962C8B-B14F-4D97-AF65-F5344CB8AC3E}">
        <p14:creationId xmlns:p14="http://schemas.microsoft.com/office/powerpoint/2010/main" val="218556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1831A6-045A-4403-8CDC-DFDAC04C4787}"/>
              </a:ext>
            </a:extLst>
          </p:cNvPr>
          <p:cNvSpPr/>
          <p:nvPr/>
        </p:nvSpPr>
        <p:spPr>
          <a:xfrm>
            <a:off x="605883" y="1028343"/>
            <a:ext cx="10980234" cy="461665"/>
          </a:xfrm>
          <a:prstGeom prst="rect">
            <a:avLst/>
          </a:prstGeom>
        </p:spPr>
        <p:txBody>
          <a:bodyPr wrap="square" lIns="91440" tIns="45720" rIns="91440" bIns="45720" anchor="t">
            <a:spAutoFit/>
          </a:bodyPr>
          <a:lstStyle/>
          <a:p>
            <a:pPr lvl="0"/>
            <a:endParaRPr lang="en-AU" sz="2400">
              <a:solidFill>
                <a:srgbClr val="00080C"/>
              </a:solidFill>
              <a:latin typeface="Fira Sans Light" panose="020B0403050000020004" pitchFamily="34" charset="0"/>
            </a:endParaRPr>
          </a:p>
        </p:txBody>
      </p:sp>
      <p:sp>
        <p:nvSpPr>
          <p:cNvPr id="3" name="TextBox 2">
            <a:extLst>
              <a:ext uri="{FF2B5EF4-FFF2-40B4-BE49-F238E27FC236}">
                <a16:creationId xmlns:a16="http://schemas.microsoft.com/office/drawing/2014/main" id="{E36E6D4D-0A9A-42B2-A190-F527FA17A9C5}"/>
              </a:ext>
            </a:extLst>
          </p:cNvPr>
          <p:cNvSpPr txBox="1"/>
          <p:nvPr/>
        </p:nvSpPr>
        <p:spPr>
          <a:xfrm>
            <a:off x="605883" y="1028343"/>
            <a:ext cx="10203631" cy="3693319"/>
          </a:xfrm>
          <a:prstGeom prst="rect">
            <a:avLst/>
          </a:prstGeom>
          <a:noFill/>
        </p:spPr>
        <p:txBody>
          <a:bodyPr wrap="square" lIns="91440" tIns="45720" rIns="91440" bIns="45720" rtlCol="0" anchor="t">
            <a:spAutoFit/>
          </a:bodyPr>
          <a:lstStyle/>
          <a:p>
            <a:br>
              <a:rPr lang="en-AU" sz="1700" dirty="0">
                <a:latin typeface="Fira Sans Light"/>
              </a:rPr>
            </a:br>
            <a:br>
              <a:rPr lang="en-AU" sz="1700" dirty="0">
                <a:latin typeface="Fira Sans Light"/>
              </a:rPr>
            </a:br>
            <a:r>
              <a:rPr lang="en-AU" sz="2000" dirty="0">
                <a:latin typeface="Fira Sans Light"/>
              </a:rPr>
              <a:t>You are responsible for using your knowledge about incidents that happen in your service to decide when they must be reported and how they should be managed.</a:t>
            </a:r>
            <a:endParaRPr lang="en-AU" sz="2400" dirty="0"/>
          </a:p>
          <a:p>
            <a:endParaRPr lang="en-AU" sz="2000" dirty="0">
              <a:latin typeface="Fira Sans Light"/>
            </a:endParaRPr>
          </a:p>
          <a:p>
            <a:r>
              <a:rPr lang="en-AU" sz="2000" dirty="0">
                <a:latin typeface="Fira Sans Light"/>
              </a:rPr>
              <a:t>If you have a question about a specific incident, you can:</a:t>
            </a:r>
            <a:endParaRPr lang="en-AU" sz="2400" dirty="0"/>
          </a:p>
          <a:p>
            <a:pPr marL="285750" indent="-285750">
              <a:buFont typeface="Arial"/>
              <a:buChar char="•"/>
            </a:pPr>
            <a:r>
              <a:rPr lang="en-AU" sz="2000" dirty="0">
                <a:latin typeface="Fira Sans Light"/>
              </a:rPr>
              <a:t>call the Aged Care Quality and Safety Commission for free on 1800 081 549 between 9:00 am and 5:00 pm (AEST) seven days a week.</a:t>
            </a:r>
            <a:endParaRPr lang="en-AU" sz="2400" dirty="0"/>
          </a:p>
          <a:p>
            <a:pPr marL="285750" indent="-285750">
              <a:buFont typeface="Arial"/>
              <a:buChar char="•"/>
            </a:pPr>
            <a:r>
              <a:rPr lang="en-AU" sz="2000" dirty="0">
                <a:latin typeface="Fira Sans Light"/>
              </a:rPr>
              <a:t>email us at sirs@agedcarequality.gov.au.</a:t>
            </a:r>
            <a:endParaRPr lang="en-AU" sz="2400" dirty="0"/>
          </a:p>
          <a:p>
            <a:endParaRPr lang="en-AU" sz="2000" dirty="0">
              <a:latin typeface="Fira Sans Light"/>
            </a:endParaRPr>
          </a:p>
          <a:p>
            <a:r>
              <a:rPr lang="en-AU" sz="2000" dirty="0">
                <a:latin typeface="Fira Sans Light"/>
              </a:rPr>
              <a:t>You may wish to also seek independent commercial or legal advice about incident management in your service.</a:t>
            </a:r>
            <a:endParaRPr lang="en-US" sz="2400" dirty="0"/>
          </a:p>
        </p:txBody>
      </p:sp>
      <p:sp>
        <p:nvSpPr>
          <p:cNvPr id="5" name="Title 1">
            <a:extLst>
              <a:ext uri="{FF2B5EF4-FFF2-40B4-BE49-F238E27FC236}">
                <a16:creationId xmlns:a16="http://schemas.microsoft.com/office/drawing/2014/main" id="{FE253D5E-3A44-42EB-A01F-79B2BA85EE34}"/>
              </a:ext>
            </a:extLst>
          </p:cNvPr>
          <p:cNvSpPr txBox="1">
            <a:spLocks/>
          </p:cNvSpPr>
          <p:nvPr/>
        </p:nvSpPr>
        <p:spPr>
          <a:xfrm>
            <a:off x="665019" y="193712"/>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300" b="1" kern="1200">
                <a:solidFill>
                  <a:schemeClr val="accent4">
                    <a:lumMod val="50000"/>
                  </a:schemeClr>
                </a:solidFill>
                <a:latin typeface="Fira Sans ExtraBold"/>
                <a:ea typeface="+mj-ea"/>
                <a:cs typeface="Arial" panose="020B0604020202020204" pitchFamily="34" charset="0"/>
              </a:defRPr>
            </a:lvl1pPr>
          </a:lstStyle>
          <a:p>
            <a:r>
              <a:rPr lang="en-AU" dirty="0">
                <a:solidFill>
                  <a:schemeClr val="tx1"/>
                </a:solidFill>
                <a:cs typeface="Arial"/>
              </a:rPr>
              <a:t>Important to note</a:t>
            </a:r>
          </a:p>
        </p:txBody>
      </p:sp>
    </p:spTree>
    <p:extLst>
      <p:ext uri="{BB962C8B-B14F-4D97-AF65-F5344CB8AC3E}">
        <p14:creationId xmlns:p14="http://schemas.microsoft.com/office/powerpoint/2010/main" val="200866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A25A2D-5AC8-1866-8E4C-7EEDDDE10930}"/>
              </a:ext>
            </a:extLst>
          </p:cNvPr>
          <p:cNvGrpSpPr/>
          <p:nvPr/>
        </p:nvGrpSpPr>
        <p:grpSpPr>
          <a:xfrm>
            <a:off x="686084" y="193712"/>
            <a:ext cx="10494535" cy="4792218"/>
            <a:chOff x="686084" y="193712"/>
            <a:chExt cx="10494535" cy="4792218"/>
          </a:xfrm>
        </p:grpSpPr>
        <p:sp>
          <p:nvSpPr>
            <p:cNvPr id="14" name="Title 1">
              <a:extLst>
                <a:ext uri="{FF2B5EF4-FFF2-40B4-BE49-F238E27FC236}">
                  <a16:creationId xmlns:a16="http://schemas.microsoft.com/office/drawing/2014/main" id="{06761D26-4D2D-45AF-9ACB-039569E4186F}"/>
                </a:ext>
              </a:extLst>
            </p:cNvPr>
            <p:cNvSpPr txBox="1">
              <a:spLocks/>
            </p:cNvSpPr>
            <p:nvPr/>
          </p:nvSpPr>
          <p:spPr>
            <a:xfrm>
              <a:off x="687766" y="193712"/>
              <a:ext cx="10492853" cy="130281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300" b="1" kern="1200">
                  <a:solidFill>
                    <a:schemeClr val="accent4">
                      <a:lumMod val="50000"/>
                    </a:schemeClr>
                  </a:solidFill>
                  <a:latin typeface="Fira Sans ExtraBold"/>
                  <a:ea typeface="+mj-ea"/>
                  <a:cs typeface="Arial" panose="020B0604020202020204" pitchFamily="34" charset="0"/>
                </a:defRPr>
              </a:lvl1pPr>
            </a:lstStyle>
            <a:p>
              <a:r>
                <a:rPr lang="en-AU">
                  <a:solidFill>
                    <a:schemeClr val="tx1"/>
                  </a:solidFill>
                  <a:cs typeface="Arial"/>
                </a:rPr>
                <a:t>Today’s Agenda</a:t>
              </a:r>
            </a:p>
          </p:txBody>
        </p:sp>
        <p:sp>
          <p:nvSpPr>
            <p:cNvPr id="18" name="Rectangle 17">
              <a:extLst>
                <a:ext uri="{FF2B5EF4-FFF2-40B4-BE49-F238E27FC236}">
                  <a16:creationId xmlns:a16="http://schemas.microsoft.com/office/drawing/2014/main" id="{FD0B24A4-3AE9-4958-9A5E-EB62531E1F9B}"/>
                </a:ext>
              </a:extLst>
            </p:cNvPr>
            <p:cNvSpPr/>
            <p:nvPr/>
          </p:nvSpPr>
          <p:spPr>
            <a:xfrm>
              <a:off x="686085" y="1414500"/>
              <a:ext cx="8842556" cy="742930"/>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a:solidFill>
                  <a:srgbClr val="00080C"/>
                </a:solidFill>
                <a:latin typeface="Fira Sans Light" panose="020B0403050000020004" pitchFamily="34" charset="0"/>
              </a:endParaRPr>
            </a:p>
          </p:txBody>
        </p:sp>
        <p:sp>
          <p:nvSpPr>
            <p:cNvPr id="26" name="TextBox 25">
              <a:extLst>
                <a:ext uri="{FF2B5EF4-FFF2-40B4-BE49-F238E27FC236}">
                  <a16:creationId xmlns:a16="http://schemas.microsoft.com/office/drawing/2014/main" id="{E15AC434-508C-4438-BDA1-03676B571E76}"/>
                </a:ext>
              </a:extLst>
            </p:cNvPr>
            <p:cNvSpPr txBox="1"/>
            <p:nvPr/>
          </p:nvSpPr>
          <p:spPr>
            <a:xfrm>
              <a:off x="825234" y="1508966"/>
              <a:ext cx="8842556" cy="553998"/>
            </a:xfrm>
            <a:prstGeom prst="rect">
              <a:avLst/>
            </a:prstGeom>
            <a:noFill/>
          </p:spPr>
          <p:txBody>
            <a:bodyPr wrap="square" rtlCol="0">
              <a:spAutoFit/>
            </a:bodyPr>
            <a:lstStyle/>
            <a:p>
              <a:pPr lvl="0">
                <a:lnSpc>
                  <a:spcPct val="100000"/>
                </a:lnSpc>
              </a:pPr>
              <a:r>
                <a:rPr lang="en-AU" sz="3000" b="1">
                  <a:solidFill>
                    <a:schemeClr val="bg1"/>
                  </a:solidFill>
                  <a:latin typeface="Fira Sans Light" panose="020B0403050000020004" pitchFamily="34" charset="0"/>
                </a:rPr>
                <a:t>What is the SIRS?</a:t>
              </a:r>
              <a:endParaRPr lang="en-US" sz="3000">
                <a:solidFill>
                  <a:schemeClr val="bg1"/>
                </a:solidFill>
                <a:latin typeface="Fira Sans Light" panose="020B0403050000020004" pitchFamily="34" charset="0"/>
              </a:endParaRPr>
            </a:p>
          </p:txBody>
        </p:sp>
        <p:sp>
          <p:nvSpPr>
            <p:cNvPr id="27" name="Rectangle 26">
              <a:extLst>
                <a:ext uri="{FF2B5EF4-FFF2-40B4-BE49-F238E27FC236}">
                  <a16:creationId xmlns:a16="http://schemas.microsoft.com/office/drawing/2014/main" id="{630B9B5B-ADC7-424F-846D-F4C59ED0B469}"/>
                </a:ext>
              </a:extLst>
            </p:cNvPr>
            <p:cNvSpPr/>
            <p:nvPr/>
          </p:nvSpPr>
          <p:spPr>
            <a:xfrm>
              <a:off x="686085" y="2377048"/>
              <a:ext cx="8842556" cy="742930"/>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a:solidFill>
                  <a:srgbClr val="00080C"/>
                </a:solidFill>
                <a:latin typeface="Fira Sans Light" panose="020B0403050000020004" pitchFamily="34" charset="0"/>
              </a:endParaRPr>
            </a:p>
          </p:txBody>
        </p:sp>
        <p:sp>
          <p:nvSpPr>
            <p:cNvPr id="28" name="Rectangle 27">
              <a:extLst>
                <a:ext uri="{FF2B5EF4-FFF2-40B4-BE49-F238E27FC236}">
                  <a16:creationId xmlns:a16="http://schemas.microsoft.com/office/drawing/2014/main" id="{3159DF29-1C22-46C1-B0DA-A6306BCC120D}"/>
                </a:ext>
              </a:extLst>
            </p:cNvPr>
            <p:cNvSpPr/>
            <p:nvPr/>
          </p:nvSpPr>
          <p:spPr>
            <a:xfrm>
              <a:off x="686085" y="3310024"/>
              <a:ext cx="8842556" cy="742930"/>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a:solidFill>
                  <a:srgbClr val="00080C"/>
                </a:solidFill>
                <a:latin typeface="Fira Sans Light" panose="020B0403050000020004" pitchFamily="34" charset="0"/>
              </a:endParaRPr>
            </a:p>
          </p:txBody>
        </p:sp>
        <p:sp>
          <p:nvSpPr>
            <p:cNvPr id="29" name="Rectangle 28">
              <a:extLst>
                <a:ext uri="{FF2B5EF4-FFF2-40B4-BE49-F238E27FC236}">
                  <a16:creationId xmlns:a16="http://schemas.microsoft.com/office/drawing/2014/main" id="{599DC37B-98FC-4529-B27D-1AE7E40F2552}"/>
                </a:ext>
              </a:extLst>
            </p:cNvPr>
            <p:cNvSpPr/>
            <p:nvPr/>
          </p:nvSpPr>
          <p:spPr>
            <a:xfrm>
              <a:off x="686084" y="4243000"/>
              <a:ext cx="8842556" cy="742930"/>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a:solidFill>
                  <a:srgbClr val="00080C"/>
                </a:solidFill>
                <a:latin typeface="Fira Sans Light" panose="020B0403050000020004" pitchFamily="34" charset="0"/>
              </a:endParaRPr>
            </a:p>
          </p:txBody>
        </p:sp>
        <p:sp>
          <p:nvSpPr>
            <p:cNvPr id="30" name="TextBox 29">
              <a:extLst>
                <a:ext uri="{FF2B5EF4-FFF2-40B4-BE49-F238E27FC236}">
                  <a16:creationId xmlns:a16="http://schemas.microsoft.com/office/drawing/2014/main" id="{7AF84B54-BD76-45F3-A94E-561319DCC82C}"/>
                </a:ext>
              </a:extLst>
            </p:cNvPr>
            <p:cNvSpPr txBox="1"/>
            <p:nvPr/>
          </p:nvSpPr>
          <p:spPr>
            <a:xfrm>
              <a:off x="825233" y="2463064"/>
              <a:ext cx="8853929" cy="1015663"/>
            </a:xfrm>
            <a:prstGeom prst="rect">
              <a:avLst/>
            </a:prstGeom>
            <a:noFill/>
          </p:spPr>
          <p:txBody>
            <a:bodyPr wrap="square" lIns="91440" tIns="45720" rIns="91440" bIns="45720" rtlCol="0" anchor="t">
              <a:spAutoFit/>
            </a:bodyPr>
            <a:lstStyle/>
            <a:p>
              <a:r>
                <a:rPr lang="en-AU" sz="3000" b="1">
                  <a:solidFill>
                    <a:schemeClr val="bg1"/>
                  </a:solidFill>
                  <a:latin typeface="Fira Sans Light"/>
                </a:rPr>
                <a:t>Incident management responsibilities</a:t>
              </a:r>
              <a:endParaRPr lang="en-US" sz="3000">
                <a:solidFill>
                  <a:schemeClr val="bg1"/>
                </a:solidFill>
                <a:latin typeface="Fira Sans Light"/>
              </a:endParaRPr>
            </a:p>
            <a:p>
              <a:pPr lvl="0">
                <a:lnSpc>
                  <a:spcPct val="100000"/>
                </a:lnSpc>
              </a:pPr>
              <a:endParaRPr lang="en-US" sz="3000">
                <a:solidFill>
                  <a:schemeClr val="bg1"/>
                </a:solidFill>
                <a:latin typeface="Fira Sans Light" panose="020B0403050000020004" pitchFamily="34" charset="0"/>
              </a:endParaRPr>
            </a:p>
          </p:txBody>
        </p:sp>
        <p:sp>
          <p:nvSpPr>
            <p:cNvPr id="31" name="TextBox 30">
              <a:extLst>
                <a:ext uri="{FF2B5EF4-FFF2-40B4-BE49-F238E27FC236}">
                  <a16:creationId xmlns:a16="http://schemas.microsoft.com/office/drawing/2014/main" id="{88F787BF-9517-4EEC-A9CF-2D09070DF3B2}"/>
                </a:ext>
              </a:extLst>
            </p:cNvPr>
            <p:cNvSpPr txBox="1"/>
            <p:nvPr/>
          </p:nvSpPr>
          <p:spPr>
            <a:xfrm>
              <a:off x="823501" y="3425612"/>
              <a:ext cx="8842556" cy="553998"/>
            </a:xfrm>
            <a:prstGeom prst="rect">
              <a:avLst/>
            </a:prstGeom>
            <a:noFill/>
          </p:spPr>
          <p:txBody>
            <a:bodyPr wrap="square" rtlCol="0">
              <a:spAutoFit/>
            </a:bodyPr>
            <a:lstStyle/>
            <a:p>
              <a:pPr lvl="0">
                <a:lnSpc>
                  <a:spcPct val="100000"/>
                </a:lnSpc>
              </a:pPr>
              <a:r>
                <a:rPr lang="en-AU" sz="3000" b="1">
                  <a:solidFill>
                    <a:schemeClr val="bg1"/>
                  </a:solidFill>
                  <a:latin typeface="Fira Sans Light" panose="020B0403050000020004" pitchFamily="34" charset="0"/>
                </a:rPr>
                <a:t>Reporting obligations under the SIRS</a:t>
              </a:r>
              <a:endParaRPr lang="en-US" sz="3000">
                <a:solidFill>
                  <a:schemeClr val="bg1"/>
                </a:solidFill>
                <a:latin typeface="Fira Sans Light" panose="020B0403050000020004" pitchFamily="34" charset="0"/>
              </a:endParaRPr>
            </a:p>
          </p:txBody>
        </p:sp>
        <p:sp>
          <p:nvSpPr>
            <p:cNvPr id="32" name="TextBox 31">
              <a:extLst>
                <a:ext uri="{FF2B5EF4-FFF2-40B4-BE49-F238E27FC236}">
                  <a16:creationId xmlns:a16="http://schemas.microsoft.com/office/drawing/2014/main" id="{4F4BBD7F-077B-47AE-AEE8-F63FAD18D828}"/>
                </a:ext>
              </a:extLst>
            </p:cNvPr>
            <p:cNvSpPr txBox="1"/>
            <p:nvPr/>
          </p:nvSpPr>
          <p:spPr>
            <a:xfrm>
              <a:off x="823502" y="4350138"/>
              <a:ext cx="8842556" cy="553998"/>
            </a:xfrm>
            <a:prstGeom prst="rect">
              <a:avLst/>
            </a:prstGeom>
            <a:noFill/>
          </p:spPr>
          <p:txBody>
            <a:bodyPr wrap="square" rtlCol="0">
              <a:spAutoFit/>
            </a:bodyPr>
            <a:lstStyle/>
            <a:p>
              <a:pPr lvl="0">
                <a:lnSpc>
                  <a:spcPct val="100000"/>
                </a:lnSpc>
              </a:pPr>
              <a:r>
                <a:rPr lang="en-AU" sz="3000" b="1">
                  <a:solidFill>
                    <a:schemeClr val="bg1"/>
                  </a:solidFill>
                  <a:latin typeface="Fira Sans Light" panose="020B0403050000020004" pitchFamily="34" charset="0"/>
                </a:rPr>
                <a:t>Conclusion </a:t>
              </a:r>
              <a:endParaRPr lang="en-US" sz="3000">
                <a:solidFill>
                  <a:schemeClr val="bg1"/>
                </a:solidFill>
                <a:latin typeface="Fira Sans Light" panose="020B0403050000020004" pitchFamily="34" charset="0"/>
              </a:endParaRPr>
            </a:p>
          </p:txBody>
        </p:sp>
      </p:grpSp>
      <p:sp>
        <p:nvSpPr>
          <p:cNvPr id="13" name="Rectangle 12">
            <a:extLst>
              <a:ext uri="{FF2B5EF4-FFF2-40B4-BE49-F238E27FC236}">
                <a16:creationId xmlns:a16="http://schemas.microsoft.com/office/drawing/2014/main" id="{8BE89463-555F-4FF0-AEB9-E0146D5F1F8B}"/>
              </a:ext>
            </a:extLst>
          </p:cNvPr>
          <p:cNvSpPr/>
          <p:nvPr/>
        </p:nvSpPr>
        <p:spPr>
          <a:xfrm>
            <a:off x="591192" y="1283503"/>
            <a:ext cx="9087970" cy="9861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3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4F4D3A-D429-44AB-A1DE-5D8C4504CADE}"/>
              </a:ext>
            </a:extLst>
          </p:cNvPr>
          <p:cNvSpPr>
            <a:spLocks noGrp="1"/>
          </p:cNvSpPr>
          <p:nvPr>
            <p:ph idx="1"/>
          </p:nvPr>
        </p:nvSpPr>
        <p:spPr>
          <a:xfrm>
            <a:off x="5060798" y="1652379"/>
            <a:ext cx="6586489" cy="3931003"/>
          </a:xfrm>
        </p:spPr>
        <p:txBody>
          <a:bodyPr vert="horz" lIns="91440" tIns="45720" rIns="91440" bIns="45720" rtlCol="0" anchor="t">
            <a:normAutofit/>
          </a:bodyPr>
          <a:lstStyle/>
          <a:p>
            <a:pPr>
              <a:buNone/>
            </a:pPr>
            <a:r>
              <a:rPr lang="en-AU" sz="2400" dirty="0">
                <a:solidFill>
                  <a:srgbClr val="00080C"/>
                </a:solidFill>
                <a:latin typeface="Fira Sans Light" panose="020B0403050000020004"/>
                <a:cs typeface="Arial"/>
              </a:rPr>
              <a:t>An initiative to help prevent and reduce incidents of abuse and neglect in residential and home/community based aged care. </a:t>
            </a:r>
            <a:endParaRPr lang="en-AU" sz="2400" dirty="0">
              <a:solidFill>
                <a:srgbClr val="00080C"/>
              </a:solidFill>
              <a:latin typeface="Fira Sans Light" panose="020B0403050000020004"/>
            </a:endParaRPr>
          </a:p>
          <a:p>
            <a:pPr>
              <a:buNone/>
            </a:pPr>
            <a:endParaRPr lang="en-AU" sz="2400" dirty="0">
              <a:solidFill>
                <a:schemeClr val="tx1"/>
              </a:solidFill>
              <a:latin typeface="Fira Sans Light" panose="020B0403050000020004"/>
              <a:cs typeface="Arial"/>
            </a:endParaRPr>
          </a:p>
          <a:p>
            <a:pPr>
              <a:buNone/>
            </a:pPr>
            <a:r>
              <a:rPr lang="en-AU" sz="2400" dirty="0">
                <a:solidFill>
                  <a:schemeClr val="tx1"/>
                </a:solidFill>
                <a:latin typeface="Fira Sans Light" panose="020B0403050000020004"/>
                <a:cs typeface="Arial"/>
              </a:rPr>
              <a:t>Two k</a:t>
            </a:r>
            <a:r>
              <a:rPr lang="en-AU" sz="2400" dirty="0">
                <a:solidFill>
                  <a:srgbClr val="00080C"/>
                </a:solidFill>
                <a:latin typeface="Fira Sans Light" panose="020B0403050000020004"/>
                <a:cs typeface="Arial"/>
              </a:rPr>
              <a:t>ey components:</a:t>
            </a:r>
          </a:p>
          <a:p>
            <a:pPr marL="534988" indent="-227013">
              <a:buFont typeface="Courier New" panose="02070309020205020404" pitchFamily="49" charset="0"/>
              <a:buChar char="o"/>
            </a:pPr>
            <a:r>
              <a:rPr lang="en-AU" sz="2400" dirty="0">
                <a:solidFill>
                  <a:srgbClr val="00080C"/>
                </a:solidFill>
                <a:latin typeface="Fira Sans Light" panose="020B0403050000020004"/>
                <a:cs typeface="Arial"/>
              </a:rPr>
              <a:t>incident management responsibilities</a:t>
            </a:r>
          </a:p>
          <a:p>
            <a:pPr marL="534988" indent="-227013">
              <a:buFont typeface="Courier New" panose="02070309020205020404" pitchFamily="49" charset="0"/>
              <a:buChar char="o"/>
            </a:pPr>
            <a:r>
              <a:rPr lang="en-AU" sz="2400" dirty="0">
                <a:solidFill>
                  <a:srgbClr val="00080C"/>
                </a:solidFill>
                <a:latin typeface="Fira Sans Light" panose="020B0403050000020004"/>
                <a:cs typeface="Arial"/>
              </a:rPr>
              <a:t>reportable incident obligations</a:t>
            </a:r>
          </a:p>
          <a:p>
            <a:pPr marL="227965" indent="-227965"/>
            <a:endParaRPr lang="en-AU" sz="2400" dirty="0">
              <a:solidFill>
                <a:srgbClr val="00080C"/>
              </a:solidFill>
              <a:latin typeface="Fira Sans Light" panose="020B0403050000020004" pitchFamily="34" charset="0"/>
            </a:endParaRPr>
          </a:p>
          <a:p>
            <a:pPr marL="0" indent="0">
              <a:buNone/>
            </a:pPr>
            <a:endParaRPr lang="en-AU" sz="2000" dirty="0">
              <a:latin typeface="Fira Sans Light" panose="020B0403050000020004" pitchFamily="34" charset="0"/>
            </a:endParaRPr>
          </a:p>
          <a:p>
            <a:pPr marL="227965" indent="-227965"/>
            <a:endParaRPr lang="en-AU" sz="2000" dirty="0"/>
          </a:p>
        </p:txBody>
      </p:sp>
      <p:pic>
        <p:nvPicPr>
          <p:cNvPr id="4" name="Picture 3">
            <a:extLst>
              <a:ext uri="{FF2B5EF4-FFF2-40B4-BE49-F238E27FC236}">
                <a16:creationId xmlns:a16="http://schemas.microsoft.com/office/drawing/2014/main" id="{EB271001-4096-4699-B0D9-267308AF74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0" y="0"/>
            <a:ext cx="4635591" cy="5872480"/>
          </a:xfrm>
          <a:prstGeom prst="rect">
            <a:avLst/>
          </a:prstGeom>
          <a:effectLst/>
        </p:spPr>
      </p:pic>
      <p:sp>
        <p:nvSpPr>
          <p:cNvPr id="7" name="Title 1">
            <a:extLst>
              <a:ext uri="{FF2B5EF4-FFF2-40B4-BE49-F238E27FC236}">
                <a16:creationId xmlns:a16="http://schemas.microsoft.com/office/drawing/2014/main" id="{36F6380F-7976-4FF9-874F-80CCFC47DBBA}"/>
              </a:ext>
            </a:extLst>
          </p:cNvPr>
          <p:cNvSpPr txBox="1">
            <a:spLocks/>
          </p:cNvSpPr>
          <p:nvPr/>
        </p:nvSpPr>
        <p:spPr>
          <a:xfrm>
            <a:off x="5060798" y="682531"/>
            <a:ext cx="5346936" cy="114893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300" b="1" kern="1200">
                <a:solidFill>
                  <a:schemeClr val="accent4">
                    <a:lumMod val="50000"/>
                  </a:schemeClr>
                </a:solidFill>
                <a:latin typeface="Fira Sans ExtraBold"/>
                <a:ea typeface="+mj-ea"/>
                <a:cs typeface="Arial" panose="020B0604020202020204" pitchFamily="34" charset="0"/>
              </a:defRPr>
            </a:lvl1pPr>
          </a:lstStyle>
          <a:p>
            <a:r>
              <a:rPr lang="en-AU">
                <a:solidFill>
                  <a:schemeClr val="tx1"/>
                </a:solidFill>
                <a:cs typeface="Arial"/>
              </a:rPr>
              <a:t>About the SIRS…</a:t>
            </a:r>
          </a:p>
        </p:txBody>
      </p:sp>
    </p:spTree>
    <p:extLst>
      <p:ext uri="{BB962C8B-B14F-4D97-AF65-F5344CB8AC3E}">
        <p14:creationId xmlns:p14="http://schemas.microsoft.com/office/powerpoint/2010/main" val="2964029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4F4D3A-D429-44AB-A1DE-5D8C4504CADE}"/>
              </a:ext>
            </a:extLst>
          </p:cNvPr>
          <p:cNvSpPr>
            <a:spLocks noGrp="1"/>
          </p:cNvSpPr>
          <p:nvPr>
            <p:ph idx="1"/>
          </p:nvPr>
        </p:nvSpPr>
        <p:spPr>
          <a:xfrm>
            <a:off x="5060798" y="1652379"/>
            <a:ext cx="6586489" cy="4117908"/>
          </a:xfrm>
        </p:spPr>
        <p:txBody>
          <a:bodyPr vert="horz" lIns="91440" tIns="45720" rIns="91440" bIns="45720" rtlCol="0" anchor="t">
            <a:normAutofit lnSpcReduction="10000"/>
          </a:bodyPr>
          <a:lstStyle/>
          <a:p>
            <a:pPr>
              <a:lnSpc>
                <a:spcPct val="113999"/>
              </a:lnSpc>
              <a:buNone/>
            </a:pPr>
            <a:r>
              <a:rPr lang="en-AU" sz="2400" b="0" dirty="0">
                <a:solidFill>
                  <a:schemeClr val="tx1"/>
                </a:solidFill>
                <a:latin typeface="Fira Sans Light" panose="020B0403050000020004" pitchFamily="34" charset="0"/>
                <a:cs typeface="Arial"/>
              </a:rPr>
              <a:t>Under the SIRS, all providers must:</a:t>
            </a:r>
            <a:endParaRPr lang="en-US" dirty="0">
              <a:solidFill>
                <a:schemeClr val="tx1"/>
              </a:solidFill>
              <a:latin typeface="Fira Sans Light" panose="020B0403050000020004" pitchFamily="34" charset="0"/>
            </a:endParaRPr>
          </a:p>
          <a:p>
            <a:pPr marL="342900" indent="-342900">
              <a:lnSpc>
                <a:spcPct val="113999"/>
              </a:lnSpc>
              <a:buFont typeface="Arial" panose="020B0403050000020004" pitchFamily="34" charset="0"/>
              <a:buChar char="•"/>
            </a:pPr>
            <a:r>
              <a:rPr lang="en-AU" sz="2400" b="0" dirty="0">
                <a:solidFill>
                  <a:schemeClr val="tx1"/>
                </a:solidFill>
                <a:latin typeface="Fira Sans Light" panose="020B0403050000020004" pitchFamily="34" charset="0"/>
                <a:cs typeface="Arial"/>
              </a:rPr>
              <a:t>ensure you have an effective Incident Management System (IMS) in place</a:t>
            </a:r>
            <a:endParaRPr lang="en-AU" b="0" dirty="0">
              <a:solidFill>
                <a:schemeClr val="tx1"/>
              </a:solidFill>
              <a:latin typeface="Fira Sans Light" panose="020B0403050000020004" pitchFamily="34" charset="0"/>
            </a:endParaRPr>
          </a:p>
          <a:p>
            <a:pPr marL="342900" indent="-342900">
              <a:lnSpc>
                <a:spcPct val="113999"/>
              </a:lnSpc>
              <a:buFont typeface="Arial" panose="020B0403050000020004" pitchFamily="34" charset="0"/>
              <a:buChar char="•"/>
            </a:pPr>
            <a:r>
              <a:rPr lang="en-AU" sz="2400" b="0" dirty="0">
                <a:solidFill>
                  <a:schemeClr val="tx1"/>
                </a:solidFill>
                <a:latin typeface="Fira Sans Light" panose="020B0403050000020004" pitchFamily="34" charset="0"/>
                <a:cs typeface="Arial"/>
              </a:rPr>
              <a:t>ensure workers are trained in using your IMS</a:t>
            </a:r>
            <a:endParaRPr lang="en-AU" b="0" dirty="0">
              <a:solidFill>
                <a:schemeClr val="tx1"/>
              </a:solidFill>
              <a:latin typeface="Fira Sans Light" panose="020B0403050000020004" pitchFamily="34" charset="0"/>
              <a:cs typeface="Arial"/>
            </a:endParaRPr>
          </a:p>
          <a:p>
            <a:pPr marL="342900" indent="-342900">
              <a:lnSpc>
                <a:spcPct val="113999"/>
              </a:lnSpc>
              <a:buFont typeface="Arial" panose="020B0403050000020004" pitchFamily="34" charset="0"/>
              <a:buChar char="•"/>
            </a:pPr>
            <a:r>
              <a:rPr lang="en-AU" sz="2400" b="0" dirty="0">
                <a:solidFill>
                  <a:schemeClr val="tx1"/>
                </a:solidFill>
                <a:latin typeface="Fira Sans Light" panose="020B0403050000020004" pitchFamily="34" charset="0"/>
                <a:cs typeface="Arial"/>
              </a:rPr>
              <a:t>record incidents using your service’s Incident Management System and report incidents to external bodies as necessary</a:t>
            </a:r>
            <a:endParaRPr lang="en-AU" b="0" dirty="0">
              <a:solidFill>
                <a:schemeClr val="tx1"/>
              </a:solidFill>
              <a:latin typeface="Fira Sans Light" panose="020B0403050000020004" pitchFamily="34" charset="0"/>
              <a:cs typeface="Arial"/>
            </a:endParaRPr>
          </a:p>
          <a:p>
            <a:pPr marL="342900" indent="-342900">
              <a:lnSpc>
                <a:spcPct val="113999"/>
              </a:lnSpc>
              <a:buFont typeface="Arial" panose="020B0403050000020004" pitchFamily="34" charset="0"/>
              <a:buChar char="•"/>
            </a:pPr>
            <a:r>
              <a:rPr lang="en-AU" sz="2400" b="0" dirty="0">
                <a:solidFill>
                  <a:schemeClr val="tx1"/>
                </a:solidFill>
                <a:latin typeface="Fira Sans Light" panose="020B0403050000020004" pitchFamily="34" charset="0"/>
                <a:cs typeface="Arial"/>
              </a:rPr>
              <a:t>make changes based on incident reports to improve safety in your service.</a:t>
            </a:r>
            <a:endParaRPr lang="en-AU" b="0" dirty="0">
              <a:solidFill>
                <a:schemeClr val="tx1"/>
              </a:solidFill>
              <a:latin typeface="Fira Sans Light" panose="020B0403050000020004" pitchFamily="34" charset="0"/>
            </a:endParaRPr>
          </a:p>
          <a:p>
            <a:pPr>
              <a:lnSpc>
                <a:spcPct val="113999"/>
              </a:lnSpc>
              <a:buNone/>
            </a:pPr>
            <a:endParaRPr lang="en-AU" sz="2400" dirty="0">
              <a:solidFill>
                <a:srgbClr val="00080C"/>
              </a:solidFill>
              <a:latin typeface="Fira Sans Light" panose="020B0403050000020004"/>
              <a:cs typeface="Arial"/>
            </a:endParaRPr>
          </a:p>
          <a:p>
            <a:pPr marL="227965" indent="-227965"/>
            <a:endParaRPr lang="en-AU" sz="2400" dirty="0">
              <a:solidFill>
                <a:srgbClr val="00080C"/>
              </a:solidFill>
              <a:latin typeface="Fira Sans Light" panose="020B0403050000020004" pitchFamily="34" charset="0"/>
            </a:endParaRPr>
          </a:p>
          <a:p>
            <a:pPr marL="0" indent="0">
              <a:buNone/>
            </a:pPr>
            <a:endParaRPr lang="en-AU" sz="2000" dirty="0">
              <a:latin typeface="Fira Sans Light" panose="020B0403050000020004" pitchFamily="34" charset="0"/>
            </a:endParaRPr>
          </a:p>
          <a:p>
            <a:pPr marL="227965" indent="-227965"/>
            <a:endParaRPr lang="en-AU" sz="2000" dirty="0"/>
          </a:p>
        </p:txBody>
      </p:sp>
      <p:pic>
        <p:nvPicPr>
          <p:cNvPr id="4" name="Picture 3">
            <a:extLst>
              <a:ext uri="{FF2B5EF4-FFF2-40B4-BE49-F238E27FC236}">
                <a16:creationId xmlns:a16="http://schemas.microsoft.com/office/drawing/2014/main" id="{EB271001-4096-4699-B0D9-267308AF74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0" y="0"/>
            <a:ext cx="4635591" cy="5872480"/>
          </a:xfrm>
          <a:prstGeom prst="rect">
            <a:avLst/>
          </a:prstGeom>
          <a:effectLst/>
        </p:spPr>
      </p:pic>
      <p:sp>
        <p:nvSpPr>
          <p:cNvPr id="7" name="Title 1">
            <a:extLst>
              <a:ext uri="{FF2B5EF4-FFF2-40B4-BE49-F238E27FC236}">
                <a16:creationId xmlns:a16="http://schemas.microsoft.com/office/drawing/2014/main" id="{36F6380F-7976-4FF9-874F-80CCFC47DBBA}"/>
              </a:ext>
            </a:extLst>
          </p:cNvPr>
          <p:cNvSpPr txBox="1">
            <a:spLocks/>
          </p:cNvSpPr>
          <p:nvPr/>
        </p:nvSpPr>
        <p:spPr>
          <a:xfrm>
            <a:off x="5060798" y="682531"/>
            <a:ext cx="5346936" cy="114893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300" b="1" kern="1200">
                <a:solidFill>
                  <a:schemeClr val="accent4">
                    <a:lumMod val="50000"/>
                  </a:schemeClr>
                </a:solidFill>
                <a:latin typeface="Fira Sans ExtraBold"/>
                <a:ea typeface="+mj-ea"/>
                <a:cs typeface="Arial" panose="020B0604020202020204" pitchFamily="34" charset="0"/>
              </a:defRPr>
            </a:lvl1pPr>
          </a:lstStyle>
          <a:p>
            <a:r>
              <a:rPr lang="en-AU" dirty="0">
                <a:solidFill>
                  <a:schemeClr val="tx1"/>
                </a:solidFill>
                <a:cs typeface="Arial"/>
              </a:rPr>
              <a:t>About the SIRS (cont'd)</a:t>
            </a:r>
          </a:p>
        </p:txBody>
      </p:sp>
    </p:spTree>
    <p:extLst>
      <p:ext uri="{BB962C8B-B14F-4D97-AF65-F5344CB8AC3E}">
        <p14:creationId xmlns:p14="http://schemas.microsoft.com/office/powerpoint/2010/main" val="139082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A25A2D-5AC8-1866-8E4C-7EEDDDE10930}"/>
              </a:ext>
            </a:extLst>
          </p:cNvPr>
          <p:cNvGrpSpPr/>
          <p:nvPr/>
        </p:nvGrpSpPr>
        <p:grpSpPr>
          <a:xfrm>
            <a:off x="686084" y="193712"/>
            <a:ext cx="10494535" cy="4792218"/>
            <a:chOff x="686084" y="193712"/>
            <a:chExt cx="10494535" cy="4792218"/>
          </a:xfrm>
        </p:grpSpPr>
        <p:sp>
          <p:nvSpPr>
            <p:cNvPr id="14" name="Title 1">
              <a:extLst>
                <a:ext uri="{FF2B5EF4-FFF2-40B4-BE49-F238E27FC236}">
                  <a16:creationId xmlns:a16="http://schemas.microsoft.com/office/drawing/2014/main" id="{06761D26-4D2D-45AF-9ACB-039569E4186F}"/>
                </a:ext>
              </a:extLst>
            </p:cNvPr>
            <p:cNvSpPr txBox="1">
              <a:spLocks/>
            </p:cNvSpPr>
            <p:nvPr/>
          </p:nvSpPr>
          <p:spPr>
            <a:xfrm>
              <a:off x="687766" y="193712"/>
              <a:ext cx="10492853" cy="130281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3300" b="1" kern="1200">
                  <a:solidFill>
                    <a:schemeClr val="accent4">
                      <a:lumMod val="50000"/>
                    </a:schemeClr>
                  </a:solidFill>
                  <a:latin typeface="Fira Sans ExtraBold"/>
                  <a:ea typeface="+mj-ea"/>
                  <a:cs typeface="Arial" panose="020B0604020202020204" pitchFamily="34" charset="0"/>
                </a:defRPr>
              </a:lvl1pPr>
            </a:lstStyle>
            <a:p>
              <a:r>
                <a:rPr lang="en-AU">
                  <a:solidFill>
                    <a:schemeClr val="tx1"/>
                  </a:solidFill>
                  <a:cs typeface="Arial"/>
                </a:rPr>
                <a:t>Today’s Agenda</a:t>
              </a:r>
            </a:p>
          </p:txBody>
        </p:sp>
        <p:sp>
          <p:nvSpPr>
            <p:cNvPr id="18" name="Rectangle 17">
              <a:extLst>
                <a:ext uri="{FF2B5EF4-FFF2-40B4-BE49-F238E27FC236}">
                  <a16:creationId xmlns:a16="http://schemas.microsoft.com/office/drawing/2014/main" id="{FD0B24A4-3AE9-4958-9A5E-EB62531E1F9B}"/>
                </a:ext>
              </a:extLst>
            </p:cNvPr>
            <p:cNvSpPr/>
            <p:nvPr/>
          </p:nvSpPr>
          <p:spPr>
            <a:xfrm>
              <a:off x="686085" y="1414500"/>
              <a:ext cx="8842556" cy="742930"/>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a:solidFill>
                  <a:srgbClr val="00080C"/>
                </a:solidFill>
                <a:latin typeface="Fira Sans Light" panose="020B0403050000020004" pitchFamily="34" charset="0"/>
              </a:endParaRPr>
            </a:p>
          </p:txBody>
        </p:sp>
        <p:sp>
          <p:nvSpPr>
            <p:cNvPr id="26" name="TextBox 25">
              <a:extLst>
                <a:ext uri="{FF2B5EF4-FFF2-40B4-BE49-F238E27FC236}">
                  <a16:creationId xmlns:a16="http://schemas.microsoft.com/office/drawing/2014/main" id="{E15AC434-508C-4438-BDA1-03676B571E76}"/>
                </a:ext>
              </a:extLst>
            </p:cNvPr>
            <p:cNvSpPr txBox="1"/>
            <p:nvPr/>
          </p:nvSpPr>
          <p:spPr>
            <a:xfrm>
              <a:off x="825234" y="1508966"/>
              <a:ext cx="8842556" cy="553998"/>
            </a:xfrm>
            <a:prstGeom prst="rect">
              <a:avLst/>
            </a:prstGeom>
            <a:noFill/>
          </p:spPr>
          <p:txBody>
            <a:bodyPr wrap="square" rtlCol="0">
              <a:spAutoFit/>
            </a:bodyPr>
            <a:lstStyle/>
            <a:p>
              <a:pPr lvl="0">
                <a:lnSpc>
                  <a:spcPct val="100000"/>
                </a:lnSpc>
              </a:pPr>
              <a:r>
                <a:rPr lang="en-AU" sz="3000" b="1">
                  <a:solidFill>
                    <a:schemeClr val="bg1"/>
                  </a:solidFill>
                  <a:latin typeface="Fira Sans Light" panose="020B0403050000020004" pitchFamily="34" charset="0"/>
                </a:rPr>
                <a:t>What is the SIRS?</a:t>
              </a:r>
              <a:endParaRPr lang="en-US" sz="3000">
                <a:solidFill>
                  <a:schemeClr val="bg1"/>
                </a:solidFill>
                <a:latin typeface="Fira Sans Light" panose="020B0403050000020004" pitchFamily="34" charset="0"/>
              </a:endParaRPr>
            </a:p>
          </p:txBody>
        </p:sp>
        <p:sp>
          <p:nvSpPr>
            <p:cNvPr id="27" name="Rectangle 26">
              <a:extLst>
                <a:ext uri="{FF2B5EF4-FFF2-40B4-BE49-F238E27FC236}">
                  <a16:creationId xmlns:a16="http://schemas.microsoft.com/office/drawing/2014/main" id="{630B9B5B-ADC7-424F-846D-F4C59ED0B469}"/>
                </a:ext>
              </a:extLst>
            </p:cNvPr>
            <p:cNvSpPr/>
            <p:nvPr/>
          </p:nvSpPr>
          <p:spPr>
            <a:xfrm>
              <a:off x="686085" y="2377048"/>
              <a:ext cx="8842556" cy="742930"/>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a:solidFill>
                  <a:srgbClr val="00080C"/>
                </a:solidFill>
                <a:latin typeface="Fira Sans Light" panose="020B0403050000020004" pitchFamily="34" charset="0"/>
              </a:endParaRPr>
            </a:p>
          </p:txBody>
        </p:sp>
        <p:sp>
          <p:nvSpPr>
            <p:cNvPr id="28" name="Rectangle 27">
              <a:extLst>
                <a:ext uri="{FF2B5EF4-FFF2-40B4-BE49-F238E27FC236}">
                  <a16:creationId xmlns:a16="http://schemas.microsoft.com/office/drawing/2014/main" id="{3159DF29-1C22-46C1-B0DA-A6306BCC120D}"/>
                </a:ext>
              </a:extLst>
            </p:cNvPr>
            <p:cNvSpPr/>
            <p:nvPr/>
          </p:nvSpPr>
          <p:spPr>
            <a:xfrm>
              <a:off x="686085" y="3310024"/>
              <a:ext cx="8842556" cy="742930"/>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a:solidFill>
                  <a:srgbClr val="00080C"/>
                </a:solidFill>
                <a:latin typeface="Fira Sans Light" panose="020B0403050000020004" pitchFamily="34" charset="0"/>
              </a:endParaRPr>
            </a:p>
          </p:txBody>
        </p:sp>
        <p:sp>
          <p:nvSpPr>
            <p:cNvPr id="29" name="Rectangle 28">
              <a:extLst>
                <a:ext uri="{FF2B5EF4-FFF2-40B4-BE49-F238E27FC236}">
                  <a16:creationId xmlns:a16="http://schemas.microsoft.com/office/drawing/2014/main" id="{599DC37B-98FC-4529-B27D-1AE7E40F2552}"/>
                </a:ext>
              </a:extLst>
            </p:cNvPr>
            <p:cNvSpPr/>
            <p:nvPr/>
          </p:nvSpPr>
          <p:spPr>
            <a:xfrm>
              <a:off x="686084" y="4243000"/>
              <a:ext cx="8842556" cy="742930"/>
            </a:xfrm>
            <a:prstGeom prst="rect">
              <a:avLst/>
            </a:prstGeom>
            <a:solidFill>
              <a:srgbClr val="00577D"/>
            </a:solidFill>
            <a:ln>
              <a:solidFill>
                <a:srgbClr val="005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endParaRPr lang="en-US">
                <a:solidFill>
                  <a:srgbClr val="00080C"/>
                </a:solidFill>
                <a:latin typeface="Fira Sans Light" panose="020B0403050000020004" pitchFamily="34" charset="0"/>
              </a:endParaRPr>
            </a:p>
          </p:txBody>
        </p:sp>
        <p:sp>
          <p:nvSpPr>
            <p:cNvPr id="30" name="TextBox 29">
              <a:extLst>
                <a:ext uri="{FF2B5EF4-FFF2-40B4-BE49-F238E27FC236}">
                  <a16:creationId xmlns:a16="http://schemas.microsoft.com/office/drawing/2014/main" id="{7AF84B54-BD76-45F3-A94E-561319DCC82C}"/>
                </a:ext>
              </a:extLst>
            </p:cNvPr>
            <p:cNvSpPr txBox="1"/>
            <p:nvPr/>
          </p:nvSpPr>
          <p:spPr>
            <a:xfrm>
              <a:off x="825233" y="2463064"/>
              <a:ext cx="8853929" cy="1015663"/>
            </a:xfrm>
            <a:prstGeom prst="rect">
              <a:avLst/>
            </a:prstGeom>
            <a:noFill/>
          </p:spPr>
          <p:txBody>
            <a:bodyPr wrap="square" lIns="91440" tIns="45720" rIns="91440" bIns="45720" rtlCol="0" anchor="t">
              <a:spAutoFit/>
            </a:bodyPr>
            <a:lstStyle/>
            <a:p>
              <a:r>
                <a:rPr lang="en-AU" sz="3000" b="1">
                  <a:solidFill>
                    <a:schemeClr val="bg1"/>
                  </a:solidFill>
                  <a:latin typeface="Fira Sans Light"/>
                </a:rPr>
                <a:t>Incident management responsibilities</a:t>
              </a:r>
              <a:endParaRPr lang="en-US" sz="3000">
                <a:solidFill>
                  <a:schemeClr val="bg1"/>
                </a:solidFill>
                <a:latin typeface="Fira Sans Light"/>
              </a:endParaRPr>
            </a:p>
            <a:p>
              <a:pPr lvl="0">
                <a:lnSpc>
                  <a:spcPct val="100000"/>
                </a:lnSpc>
              </a:pPr>
              <a:endParaRPr lang="en-US" sz="3000">
                <a:solidFill>
                  <a:schemeClr val="bg1"/>
                </a:solidFill>
                <a:latin typeface="Fira Sans Light" panose="020B0403050000020004" pitchFamily="34" charset="0"/>
              </a:endParaRPr>
            </a:p>
          </p:txBody>
        </p:sp>
        <p:sp>
          <p:nvSpPr>
            <p:cNvPr id="31" name="TextBox 30">
              <a:extLst>
                <a:ext uri="{FF2B5EF4-FFF2-40B4-BE49-F238E27FC236}">
                  <a16:creationId xmlns:a16="http://schemas.microsoft.com/office/drawing/2014/main" id="{88F787BF-9517-4EEC-A9CF-2D09070DF3B2}"/>
                </a:ext>
              </a:extLst>
            </p:cNvPr>
            <p:cNvSpPr txBox="1"/>
            <p:nvPr/>
          </p:nvSpPr>
          <p:spPr>
            <a:xfrm>
              <a:off x="823501" y="3425612"/>
              <a:ext cx="8842556" cy="553998"/>
            </a:xfrm>
            <a:prstGeom prst="rect">
              <a:avLst/>
            </a:prstGeom>
            <a:noFill/>
          </p:spPr>
          <p:txBody>
            <a:bodyPr wrap="square" rtlCol="0">
              <a:spAutoFit/>
            </a:bodyPr>
            <a:lstStyle/>
            <a:p>
              <a:pPr lvl="0">
                <a:lnSpc>
                  <a:spcPct val="100000"/>
                </a:lnSpc>
              </a:pPr>
              <a:r>
                <a:rPr lang="en-AU" sz="3000" b="1">
                  <a:solidFill>
                    <a:schemeClr val="bg1"/>
                  </a:solidFill>
                  <a:latin typeface="Fira Sans Light" panose="020B0403050000020004" pitchFamily="34" charset="0"/>
                </a:rPr>
                <a:t>Reporting obligations under the SIRS</a:t>
              </a:r>
              <a:endParaRPr lang="en-US" sz="3000">
                <a:solidFill>
                  <a:schemeClr val="bg1"/>
                </a:solidFill>
                <a:latin typeface="Fira Sans Light" panose="020B0403050000020004" pitchFamily="34" charset="0"/>
              </a:endParaRPr>
            </a:p>
          </p:txBody>
        </p:sp>
        <p:sp>
          <p:nvSpPr>
            <p:cNvPr id="32" name="TextBox 31">
              <a:extLst>
                <a:ext uri="{FF2B5EF4-FFF2-40B4-BE49-F238E27FC236}">
                  <a16:creationId xmlns:a16="http://schemas.microsoft.com/office/drawing/2014/main" id="{4F4BBD7F-077B-47AE-AEE8-F63FAD18D828}"/>
                </a:ext>
              </a:extLst>
            </p:cNvPr>
            <p:cNvSpPr txBox="1"/>
            <p:nvPr/>
          </p:nvSpPr>
          <p:spPr>
            <a:xfrm>
              <a:off x="823502" y="4350138"/>
              <a:ext cx="8842556" cy="553998"/>
            </a:xfrm>
            <a:prstGeom prst="rect">
              <a:avLst/>
            </a:prstGeom>
            <a:noFill/>
          </p:spPr>
          <p:txBody>
            <a:bodyPr wrap="square" rtlCol="0">
              <a:spAutoFit/>
            </a:bodyPr>
            <a:lstStyle/>
            <a:p>
              <a:pPr lvl="0">
                <a:lnSpc>
                  <a:spcPct val="100000"/>
                </a:lnSpc>
              </a:pPr>
              <a:r>
                <a:rPr lang="en-AU" sz="3000" b="1">
                  <a:solidFill>
                    <a:schemeClr val="bg1"/>
                  </a:solidFill>
                  <a:latin typeface="Fira Sans Light" panose="020B0403050000020004" pitchFamily="34" charset="0"/>
                </a:rPr>
                <a:t>Conclusion </a:t>
              </a:r>
              <a:endParaRPr lang="en-US" sz="3000">
                <a:solidFill>
                  <a:schemeClr val="bg1"/>
                </a:solidFill>
                <a:latin typeface="Fira Sans Light" panose="020B0403050000020004" pitchFamily="34" charset="0"/>
              </a:endParaRPr>
            </a:p>
          </p:txBody>
        </p:sp>
      </p:grpSp>
      <p:sp>
        <p:nvSpPr>
          <p:cNvPr id="3" name="Rectangle 2">
            <a:extLst>
              <a:ext uri="{FF2B5EF4-FFF2-40B4-BE49-F238E27FC236}">
                <a16:creationId xmlns:a16="http://schemas.microsoft.com/office/drawing/2014/main" id="{F4A65519-D9AA-1544-B30B-A55870A394B9}"/>
              </a:ext>
            </a:extLst>
          </p:cNvPr>
          <p:cNvSpPr/>
          <p:nvPr/>
        </p:nvSpPr>
        <p:spPr>
          <a:xfrm>
            <a:off x="591192" y="2252467"/>
            <a:ext cx="9087970" cy="9861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403763"/>
      </p:ext>
    </p:extLst>
  </p:cSld>
  <p:clrMapOvr>
    <a:masterClrMapping/>
  </p:clrMapOvr>
</p:sld>
</file>

<file path=ppt/theme/theme1.xml><?xml version="1.0" encoding="utf-8"?>
<a:theme xmlns:a="http://schemas.openxmlformats.org/drawingml/2006/main" name="2_SIR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D998E34-58A2-4416-96C6-F4B901B25D04}" vid="{0FA90BD3-EEA4-41BF-A42F-1F4BDEB21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4b19ea7-d61a-4583-bb00-55465adf5bcb" xsi:nil="true"/>
    <SharedWithUsers xmlns="84b19ea7-d61a-4583-bb00-55465adf5bcb">
      <UserInfo>
        <DisplayName>Trent Opie</DisplayName>
        <AccountId>1130</AccountId>
        <AccountType/>
      </UserInfo>
      <UserInfo>
        <DisplayName>Linda Sung-Cheng</DisplayName>
        <AccountId>57</AccountId>
        <AccountType/>
      </UserInfo>
      <UserInfo>
        <DisplayName>Linda Slingo</DisplayName>
        <AccountId>654</AccountId>
        <AccountType/>
      </UserInfo>
      <UserInfo>
        <DisplayName>Hannah Power</DisplayName>
        <AccountId>436</AccountId>
        <AccountType/>
      </UserInfo>
      <UserInfo>
        <DisplayName>Diane McQueen</DisplayName>
        <AccountId>572</AccountId>
        <AccountType/>
      </UserInfo>
      <UserInfo>
        <DisplayName>John Ayton</DisplayName>
        <AccountId>44</AccountId>
        <AccountType/>
      </UserInfo>
      <UserInfo>
        <DisplayName>Alex Pan</DisplayName>
        <AccountId>1251</AccountId>
        <AccountType/>
      </UserInfo>
      <UserInfo>
        <DisplayName>Gaenor Cross</DisplayName>
        <AccountId>908</AccountId>
        <AccountType/>
      </UserInfo>
      <UserInfo>
        <DisplayName>Rebecca Cross</DisplayName>
        <AccountId>16</AccountId>
        <AccountType/>
      </UserInfo>
      <UserInfo>
        <DisplayName>Emma Gardner</DisplayName>
        <AccountId>695</AccountId>
        <AccountType/>
      </UserInfo>
      <UserInfo>
        <DisplayName>Tara Pamula</DisplayName>
        <AccountId>935</AccountId>
        <AccountType/>
      </UserInfo>
      <UserInfo>
        <DisplayName>Alison Brown</DisplayName>
        <AccountId>20</AccountId>
        <AccountType/>
      </UserInfo>
      <UserInfo>
        <DisplayName>Zabrina Batterham</DisplayName>
        <AccountId>84</AccountId>
        <AccountType/>
      </UserInfo>
      <UserInfo>
        <DisplayName>Suzi Clark</DisplayName>
        <AccountId>1051</AccountId>
        <AccountType/>
      </UserInfo>
    </SharedWithUsers>
    <_dlc_DocId xmlns="84b19ea7-d61a-4583-bb00-55465adf5bcb">43AUEAQ5DAMQ-2105926767-18402</_dlc_DocId>
    <_dlc_DocIdUrl xmlns="84b19ea7-d61a-4583-bb00-55465adf5bcb">
      <Url>https://agedcarequality.sharepoint.com/sites/SectorEducation/_layouts/15/DocIdRedir.aspx?ID=43AUEAQ5DAMQ-2105926767-18402</Url>
      <Description>43AUEAQ5DAMQ-2105926767-18402</Description>
    </_dlc_DocIdUrl>
    <lcf76f155ced4ddcb4097134ff3c332f xmlns="784595e5-d7b5-4b01-b623-6b6807072fa3">
      <Terms xmlns="http://schemas.microsoft.com/office/infopath/2007/PartnerControls"/>
    </lcf76f155ced4ddcb4097134ff3c332f>
    <Status xmlns="784595e5-d7b5-4b01-b623-6b6807072fa3" xsi:nil="true"/>
    <Mode xmlns="784595e5-d7b5-4b01-b623-6b6807072fa3"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34768CA4CA3C0469C45098F2D1D7CDD" ma:contentTypeVersion="20" ma:contentTypeDescription="Create a new document." ma:contentTypeScope="" ma:versionID="cc90fb785250d2388d9434f122a694ff">
  <xsd:schema xmlns:xsd="http://www.w3.org/2001/XMLSchema" xmlns:xs="http://www.w3.org/2001/XMLSchema" xmlns:p="http://schemas.microsoft.com/office/2006/metadata/properties" xmlns:ns2="84b19ea7-d61a-4583-bb00-55465adf5bcb" xmlns:ns3="784595e5-d7b5-4b01-b623-6b6807072fa3" targetNamespace="http://schemas.microsoft.com/office/2006/metadata/properties" ma:root="true" ma:fieldsID="fcd3ddf3b0fc2cccf10f54a5383acad3" ns2:_="" ns3:_="">
    <xsd:import namespace="84b19ea7-d61a-4583-bb00-55465adf5bcb"/>
    <xsd:import namespace="784595e5-d7b5-4b01-b623-6b6807072fa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Status" minOccurs="0"/>
                <xsd:element ref="ns3:MediaLengthInSeconds" minOccurs="0"/>
                <xsd:element ref="ns3:Mode" minOccurs="0"/>
                <xsd:element ref="ns3:lcf76f155ced4ddcb4097134ff3c332f" minOccurs="0"/>
                <xsd:element ref="ns2:TaxCatchAll" minOccurs="0"/>
                <xsd:element ref="ns3:MediaServiceObjectDetectorVersions" minOccurs="0"/>
                <xsd:element ref="ns2:_dlc_DocId" minOccurs="0"/>
                <xsd:element ref="ns2:_dlc_DocIdUrl" minOccurs="0"/>
                <xsd:element ref="ns2:_dlc_DocIdPersistId"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b19ea7-d61a-4583-bb00-55465adf5bc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b8ac0b1-0ec6-4d84-93b9-9cfeda57bcc7}" ma:internalName="TaxCatchAll" ma:showField="CatchAllData" ma:web="84b19ea7-d61a-4583-bb00-55465adf5bcb">
      <xsd:complexType>
        <xsd:complexContent>
          <xsd:extension base="dms:MultiChoiceLookup">
            <xsd:sequence>
              <xsd:element name="Value" type="dms:Lookup" maxOccurs="unbounded" minOccurs="0" nillable="true"/>
            </xsd:sequence>
          </xsd:extension>
        </xsd:complexContent>
      </xsd:complexType>
    </xsd:element>
    <xsd:element name="_dlc_DocId" ma:index="26" nillable="true" ma:displayName="Document ID Value" ma:description="The value of the document ID assigned to this item." ma:indexed="true"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84595e5-d7b5-4b01-b623-6b6807072fa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Status" ma:index="19" nillable="true" ma:displayName="Category" ma:format="Dropdown" ma:internalName="Status">
      <xsd:simpleType>
        <xsd:restriction base="dms:Text">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ode" ma:index="21" nillable="true" ma:displayName="Mode" ma:format="Dropdown" ma:internalName="Mode">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53d20b5-6419-4d10-afdf-1b8870cd91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9" nillable="true" ma:displayName="Location" ma:indexed="true" ma:internalName="MediaServiceLocation"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590A3B-6435-47E1-9B42-C243DF9F4B59}">
  <ds:schemaRefs>
    <ds:schemaRef ds:uri="http://purl.org/dc/dcmitype/"/>
    <ds:schemaRef ds:uri="http://schemas.openxmlformats.org/package/2006/metadata/core-properties"/>
    <ds:schemaRef ds:uri="http://purl.org/dc/terms/"/>
    <ds:schemaRef ds:uri="84b19ea7-d61a-4583-bb00-55465adf5bcb"/>
    <ds:schemaRef ds:uri="http://purl.org/dc/elements/1.1/"/>
    <ds:schemaRef ds:uri="http://schemas.microsoft.com/office/infopath/2007/PartnerControls"/>
    <ds:schemaRef ds:uri="http://schemas.microsoft.com/office/2006/documentManagement/types"/>
    <ds:schemaRef ds:uri="784595e5-d7b5-4b01-b623-6b6807072fa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ED95407-0DFF-498D-A8A2-1BB5F9486D93}">
  <ds:schemaRefs>
    <ds:schemaRef ds:uri="http://schemas.microsoft.com/sharepoint/events"/>
  </ds:schemaRefs>
</ds:datastoreItem>
</file>

<file path=customXml/itemProps3.xml><?xml version="1.0" encoding="utf-8"?>
<ds:datastoreItem xmlns:ds="http://schemas.openxmlformats.org/officeDocument/2006/customXml" ds:itemID="{DCC7E712-FD06-47A7-8C32-08A712120A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b19ea7-d61a-4583-bb00-55465adf5bcb"/>
    <ds:schemaRef ds:uri="784595e5-d7b5-4b01-b623-6b6807072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A2B3A9E-512E-44BB-A551-B9A768B749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3049</TotalTime>
  <Words>8755</Words>
  <Application>Microsoft Office PowerPoint</Application>
  <PresentationFormat>Widescreen</PresentationFormat>
  <Paragraphs>541</Paragraphs>
  <Slides>42</Slides>
  <Notes>40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42</vt:i4>
      </vt:variant>
    </vt:vector>
  </HeadingPairs>
  <TitlesOfParts>
    <vt:vector size="56" baseType="lpstr">
      <vt:lpstr>Arial</vt:lpstr>
      <vt:lpstr>Arial,Sans-Serif</vt:lpstr>
      <vt:lpstr>Calibri</vt:lpstr>
      <vt:lpstr>Calibri Light</vt:lpstr>
      <vt:lpstr>Courier New</vt:lpstr>
      <vt:lpstr>Fira Sans</vt:lpstr>
      <vt:lpstr>Fira Sans ExtraBold</vt:lpstr>
      <vt:lpstr>Fira Sans Light</vt:lpstr>
      <vt:lpstr>Fira Sans Light </vt:lpstr>
      <vt:lpstr>Fira Sans Medium</vt:lpstr>
      <vt:lpstr>Open Sans</vt:lpstr>
      <vt:lpstr>Segoe UI</vt:lpstr>
      <vt:lpstr>Times New Roman</vt:lpstr>
      <vt:lpstr>2_SIRS</vt:lpstr>
      <vt:lpstr>A PowerPoint for training within your aged care service</vt:lpstr>
      <vt:lpstr>Serious Incident Response Scheme (SIRS) for home services </vt:lpstr>
      <vt:lpstr>Release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Priority 1 and Priority 2 reportable incidents</vt:lpstr>
      <vt:lpstr>Concepts you need to know for P1 and P2 incidents</vt:lpstr>
      <vt:lpstr>  </vt:lpstr>
      <vt:lpstr>Concepts you need to know for P1 and P2 incidents (cont’d)</vt:lpstr>
      <vt:lpstr>SIRS  Guidance resources</vt:lpstr>
      <vt:lpstr>The eight types of reportable incidents</vt:lpstr>
      <vt:lpstr>Unreasonable use of force</vt:lpstr>
      <vt:lpstr>Unlawful sexual contact or inappropriate sexual conduct</vt:lpstr>
      <vt:lpstr>Psychological or emotional abuse</vt:lpstr>
      <vt:lpstr>Unexpected death</vt:lpstr>
      <vt:lpstr>Stealing or financial coercion by a staff member</vt:lpstr>
      <vt:lpstr>Neglect</vt:lpstr>
      <vt:lpstr>Inappropriate use of restrictive practices</vt:lpstr>
      <vt:lpstr>Missing consumer</vt:lpstr>
      <vt:lpstr>SIRS  decision support tool</vt:lpstr>
      <vt:lpstr>Reportable incidents workflow</vt:lpstr>
      <vt:lpstr>PowerPoint Presentation</vt:lpstr>
      <vt:lpstr>Quality of Care Principles 2014 Sub-sections 15NE(3) &amp; 15NF(2)</vt:lpstr>
      <vt:lpstr>More about SIRS notification</vt:lpstr>
      <vt:lpstr>Features of a high-quality SIRS notification (Part 1)</vt:lpstr>
      <vt:lpstr>Features of a high-quality SIRS notification (Part 2)</vt:lpstr>
      <vt:lpstr>The Commission’s  response to SIRS notification</vt:lpstr>
      <vt:lpstr>PowerPoint Presentation</vt:lpstr>
      <vt:lpstr>Key messages</vt:lpstr>
      <vt:lpstr>Contact</vt:lpstr>
      <vt:lpstr>Useful resources on SIRS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turn on your camera and say hi!  You’ll need four buttons today.</dc:title>
  <dc:creator>Linda Sung-Cheng</dc:creator>
  <cp:lastModifiedBy>Zabrina Batterham</cp:lastModifiedBy>
  <cp:revision>3</cp:revision>
  <dcterms:created xsi:type="dcterms:W3CDTF">2023-02-14T06:44:59Z</dcterms:created>
  <dcterms:modified xsi:type="dcterms:W3CDTF">2024-02-15T21:23:35Z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0x010100934768CA4CA3C0469C45098F2D1D7CDD</vt:lpwstr>
  </property>
  <property fmtid="{D5CDD505-2E9C-101B-9397-08002B2CF9AE}" pid="4" name="_dlc_DocIdItemGuid">
    <vt:lpwstr>90aa03e7-342d-4afe-a0d9-77604d96a9f0</vt:lpwstr>
  </property>
</Properties>
</file>