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5"/>
    <p:sldMasterId id="2147483669" r:id="rId6"/>
  </p:sldMasterIdLst>
  <p:notesMasterIdLst>
    <p:notesMasterId r:id="rId47"/>
  </p:notesMasterIdLst>
  <p:sldIdLst>
    <p:sldId id="1909" r:id="rId7"/>
    <p:sldId id="1828" r:id="rId8"/>
    <p:sldId id="1908" r:id="rId9"/>
    <p:sldId id="1831" r:id="rId10"/>
    <p:sldId id="1832" r:id="rId11"/>
    <p:sldId id="1834" r:id="rId12"/>
    <p:sldId id="1835" r:id="rId13"/>
    <p:sldId id="1837" r:id="rId14"/>
    <p:sldId id="1838" r:id="rId15"/>
    <p:sldId id="1839" r:id="rId16"/>
    <p:sldId id="1840" r:id="rId17"/>
    <p:sldId id="1841" r:id="rId18"/>
    <p:sldId id="1752" r:id="rId19"/>
    <p:sldId id="1844" r:id="rId20"/>
    <p:sldId id="1845" r:id="rId21"/>
    <p:sldId id="1848" r:id="rId22"/>
    <p:sldId id="1851" r:id="rId23"/>
    <p:sldId id="1852" r:id="rId24"/>
    <p:sldId id="1857" r:id="rId25"/>
    <p:sldId id="1860" r:id="rId26"/>
    <p:sldId id="1863" r:id="rId27"/>
    <p:sldId id="1866" r:id="rId28"/>
    <p:sldId id="1893" r:id="rId29"/>
    <p:sldId id="1895" r:id="rId30"/>
    <p:sldId id="1898" r:id="rId31"/>
    <p:sldId id="1902" r:id="rId32"/>
    <p:sldId id="1903" r:id="rId33"/>
    <p:sldId id="1904" r:id="rId34"/>
    <p:sldId id="1905" r:id="rId35"/>
    <p:sldId id="1890" r:id="rId36"/>
    <p:sldId id="1891" r:id="rId37"/>
    <p:sldId id="1889" r:id="rId38"/>
    <p:sldId id="1885" r:id="rId39"/>
    <p:sldId id="1888" r:id="rId40"/>
    <p:sldId id="1887" r:id="rId41"/>
    <p:sldId id="1884" r:id="rId42"/>
    <p:sldId id="1882" r:id="rId43"/>
    <p:sldId id="1881" r:id="rId44"/>
    <p:sldId id="1880" r:id="rId45"/>
    <p:sldId id="187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16DD05-350E-B208-0683-25BC7FF327E4}" name="Tayla Blewitt-Gray" initials="TB" userId="S::tayla.blewitt-gray@agedcarequality.gov.au::34263a7f-9840-4cb0-aab3-0868bf3b2b13" providerId="AD"/>
  <p188:author id="{B8C9F125-A82E-68AE-C1D3-9C8C79866693}" name="Linda Sung-Cheng" initials="LS" userId="S::linda.sung-cheng@agedcarequality.gov.au::3b87a1ce-9662-475a-af9b-6f5a168b2aa3" providerId="AD"/>
  <p188:author id="{FE870A30-67CE-A5C9-F33D-E32C7FAB5D93}" name="Linda Sung-Cheng" initials="LC" userId="Linda Sung-Cheng" providerId="None"/>
  <p188:author id="{DE56E23B-23B3-BA7D-30D7-6D894D2827E6}" name="Alison Brown" initials="AB" userId="S::alison.brown@agedcarequality.gov.au::8d93c07a-74ff-4439-98fa-875b57717f4b" providerId="AD"/>
  <p188:author id="{7D89D97D-9492-0BDD-CCC0-C3816A32CE06}" name="Susan Beale" initials="SB" userId="S::susan.beale@agedcarequality.gov.au::cd7a00d3-4680-41ac-b0a5-132860744bf3" providerId="AD"/>
  <p188:author id="{0ECC8F8F-2F5C-2DE4-F1FA-3DE420C6C807}" name="Hannah Power" initials="HP" userId="S::hannah.power@agedcarequality.gov.au::59fab903-42a7-485a-a16b-743705b31c54" providerId="AD"/>
  <p188:author id="{415521DC-141A-BBEE-6EE0-C5A8DBAE86B3}" name="Zabrina Batterham" initials="ZB" userId="S::Zabrina.Batterham@agedcarequality.gov.au::4521c680-e78e-42bf-b363-7f7e9d351f2b" providerId="AD"/>
  <p188:author id="{212DE2E5-599D-E091-D25A-36DB8EBAA1C9}" name="John Ayton" initials="JA" userId="S::John.Ayton@agedcarequality.gov.au::672263e2-b135-4443-b285-059ef796be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ent Opie" initials="TO" lastIdx="6" clrIdx="0">
    <p:extLst>
      <p:ext uri="{19B8F6BF-5375-455C-9EA6-DF929625EA0E}">
        <p15:presenceInfo xmlns:p15="http://schemas.microsoft.com/office/powerpoint/2012/main" userId="S::Trent.Opie@agedcarequality.gov.au::5a1968c3-abc3-4edb-bde5-07f224bb7cd6" providerId="AD"/>
      </p:ext>
    </p:extLst>
  </p:cmAuthor>
  <p:cmAuthor id="2" name="Nicola Ansell" initials="NA" lastIdx="32" clrIdx="1">
    <p:extLst>
      <p:ext uri="{19B8F6BF-5375-455C-9EA6-DF929625EA0E}">
        <p15:presenceInfo xmlns:p15="http://schemas.microsoft.com/office/powerpoint/2012/main" userId="S::Nicola.Ansell@agedcarequality.gov.au::dbd57319-ec5d-4f29-a3c0-73e7996891c2" providerId="AD"/>
      </p:ext>
    </p:extLst>
  </p:cmAuthor>
  <p:cmAuthor id="3" name="Linda Sung-Cheng" initials="LC" lastIdx="2" clrIdx="2">
    <p:extLst>
      <p:ext uri="{19B8F6BF-5375-455C-9EA6-DF929625EA0E}">
        <p15:presenceInfo xmlns:p15="http://schemas.microsoft.com/office/powerpoint/2012/main" userId="Linda Sung-Che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8FC0"/>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B5AEE-7A8C-415D-BE1E-0D69064BD8BA}" v="1" dt="2024-02-14T23:20:16.3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49448" autoAdjust="0"/>
  </p:normalViewPr>
  <p:slideViewPr>
    <p:cSldViewPr snapToGrid="0">
      <p:cViewPr varScale="1">
        <p:scale>
          <a:sx n="35" d="100"/>
          <a:sy n="35" d="100"/>
        </p:scale>
        <p:origin x="1844" y="44"/>
      </p:cViewPr>
      <p:guideLst/>
    </p:cSldViewPr>
  </p:slideViewPr>
  <p:outlineViewPr>
    <p:cViewPr>
      <p:scale>
        <a:sx n="33" d="100"/>
        <a:sy n="33" d="100"/>
      </p:scale>
      <p:origin x="0" y="-58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6/11/relationships/changesInfo" Target="changesInfos/changesInfo1.xml"/><Relationship Id="rId5" Type="http://schemas.openxmlformats.org/officeDocument/2006/relationships/slideMaster" Target="slideMasters/slide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brina Batterham" userId="4521c680-e78e-42bf-b363-7f7e9d351f2b" providerId="ADAL" clId="{025B5AEE-7A8C-415D-BE1E-0D69064BD8BA}"/>
    <pc:docChg chg="undo custSel addSld modSld sldOrd">
      <pc:chgData name="Zabrina Batterham" userId="4521c680-e78e-42bf-b363-7f7e9d351f2b" providerId="ADAL" clId="{025B5AEE-7A8C-415D-BE1E-0D69064BD8BA}" dt="2024-02-15T21:23:36.069" v="377" actId="20577"/>
      <pc:docMkLst>
        <pc:docMk/>
      </pc:docMkLst>
      <pc:sldChg chg="modSp mod">
        <pc:chgData name="Zabrina Batterham" userId="4521c680-e78e-42bf-b363-7f7e9d351f2b" providerId="ADAL" clId="{025B5AEE-7A8C-415D-BE1E-0D69064BD8BA}" dt="2024-02-14T23:24:07.925" v="355" actId="6549"/>
        <pc:sldMkLst>
          <pc:docMk/>
          <pc:sldMk cId="793499735" sldId="1828"/>
        </pc:sldMkLst>
        <pc:spChg chg="mod">
          <ac:chgData name="Zabrina Batterham" userId="4521c680-e78e-42bf-b363-7f7e9d351f2b" providerId="ADAL" clId="{025B5AEE-7A8C-415D-BE1E-0D69064BD8BA}" dt="2024-02-14T23:24:07.925" v="355" actId="6549"/>
          <ac:spMkLst>
            <pc:docMk/>
            <pc:sldMk cId="793499735" sldId="1828"/>
            <ac:spMk id="3" creationId="{124ABAD2-0F4F-4C76-9FF5-7B52BA4AC278}"/>
          </ac:spMkLst>
        </pc:spChg>
      </pc:sldChg>
      <pc:sldChg chg="modSp mod">
        <pc:chgData name="Zabrina Batterham" userId="4521c680-e78e-42bf-b363-7f7e9d351f2b" providerId="ADAL" clId="{025B5AEE-7A8C-415D-BE1E-0D69064BD8BA}" dt="2024-02-15T21:23:36.069" v="377" actId="20577"/>
        <pc:sldMkLst>
          <pc:docMk/>
          <pc:sldMk cId="291418586" sldId="1908"/>
        </pc:sldMkLst>
        <pc:spChg chg="mod">
          <ac:chgData name="Zabrina Batterham" userId="4521c680-e78e-42bf-b363-7f7e9d351f2b" providerId="ADAL" clId="{025B5AEE-7A8C-415D-BE1E-0D69064BD8BA}" dt="2024-02-15T21:23:36.069" v="377" actId="20577"/>
          <ac:spMkLst>
            <pc:docMk/>
            <pc:sldMk cId="291418586" sldId="1908"/>
            <ac:spMk id="4" creationId="{F5FFB0D9-AF71-4D03-B03C-F4AB19A0FD9D}"/>
          </ac:spMkLst>
        </pc:spChg>
      </pc:sldChg>
      <pc:sldChg chg="addSp delSp modSp new mod ord">
        <pc:chgData name="Zabrina Batterham" userId="4521c680-e78e-42bf-b363-7f7e9d351f2b" providerId="ADAL" clId="{025B5AEE-7A8C-415D-BE1E-0D69064BD8BA}" dt="2024-02-14T23:23:13.202" v="318" actId="2711"/>
        <pc:sldMkLst>
          <pc:docMk/>
          <pc:sldMk cId="1008102318" sldId="1909"/>
        </pc:sldMkLst>
        <pc:spChg chg="del">
          <ac:chgData name="Zabrina Batterham" userId="4521c680-e78e-42bf-b363-7f7e9d351f2b" providerId="ADAL" clId="{025B5AEE-7A8C-415D-BE1E-0D69064BD8BA}" dt="2024-02-14T23:20:15.573" v="15" actId="478"/>
          <ac:spMkLst>
            <pc:docMk/>
            <pc:sldMk cId="1008102318" sldId="1909"/>
            <ac:spMk id="2" creationId="{1E9EA0F8-6710-A77A-EAC6-8086417D32DA}"/>
          </ac:spMkLst>
        </pc:spChg>
        <pc:spChg chg="mod">
          <ac:chgData name="Zabrina Batterham" userId="4521c680-e78e-42bf-b363-7f7e9d351f2b" providerId="ADAL" clId="{025B5AEE-7A8C-415D-BE1E-0D69064BD8BA}" dt="2024-02-14T23:19:37.995" v="6" actId="14100"/>
          <ac:spMkLst>
            <pc:docMk/>
            <pc:sldMk cId="1008102318" sldId="1909"/>
            <ac:spMk id="3" creationId="{B3CD5B9C-3D7A-0476-4113-0EA8708A2DF1}"/>
          </ac:spMkLst>
        </pc:spChg>
        <pc:spChg chg="mod">
          <ac:chgData name="Zabrina Batterham" userId="4521c680-e78e-42bf-b363-7f7e9d351f2b" providerId="ADAL" clId="{025B5AEE-7A8C-415D-BE1E-0D69064BD8BA}" dt="2024-02-14T23:19:45.723" v="14" actId="1036"/>
          <ac:spMkLst>
            <pc:docMk/>
            <pc:sldMk cId="1008102318" sldId="1909"/>
            <ac:spMk id="4" creationId="{5789423A-1B38-274F-2511-42CE6FC199DC}"/>
          </ac:spMkLst>
        </pc:spChg>
        <pc:spChg chg="add mod">
          <ac:chgData name="Zabrina Batterham" userId="4521c680-e78e-42bf-b363-7f7e9d351f2b" providerId="ADAL" clId="{025B5AEE-7A8C-415D-BE1E-0D69064BD8BA}" dt="2024-02-14T23:23:13.202" v="318" actId="2711"/>
          <ac:spMkLst>
            <pc:docMk/>
            <pc:sldMk cId="1008102318" sldId="1909"/>
            <ac:spMk id="5" creationId="{FBE7138B-AD2B-59EC-D2E1-D695D91320B6}"/>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svg"/><Relationship Id="rId3" Type="http://schemas.openxmlformats.org/officeDocument/2006/relationships/hyperlink" Target="https://www.agedcarequality.gov.au/sirs/decision-support-tool" TargetMode="External"/><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hyperlink" Target="https://www.agedcarequality.gov.au/sirs/provider-resources" TargetMode="External"/><Relationship Id="rId1" Type="http://schemas.openxmlformats.org/officeDocument/2006/relationships/hyperlink" Target="https://www.agedcarequality.gov.au/online-learning" TargetMode="Externa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hyperlink" Target="https://www.agedcarequality.gov.au/sirs/welcome-your-role-sirs?info_about=8487&amp;working_in=8488&#8203;" TargetMode="External"/><Relationship Id="rId15" Type="http://schemas.openxmlformats.org/officeDocument/2006/relationships/image" Target="../media/image36.svg"/><Relationship Id="rId10" Type="http://schemas.openxmlformats.org/officeDocument/2006/relationships/image" Target="../media/image32.png"/><Relationship Id="rId4" Type="http://schemas.openxmlformats.org/officeDocument/2006/relationships/hyperlink" Target="https://www.agedcarequality.gov.au/regulatory-bulletin" TargetMode="External"/><Relationship Id="rId9" Type="http://schemas.openxmlformats.org/officeDocument/2006/relationships/image" Target="../media/image31.svg"/><Relationship Id="rId14"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5.png"/><Relationship Id="rId3" Type="http://schemas.openxmlformats.org/officeDocument/2006/relationships/hyperlink" Target="https://www.agedcarequality.gov.au/online-learning" TargetMode="External"/><Relationship Id="rId7" Type="http://schemas.openxmlformats.org/officeDocument/2006/relationships/image" Target="../media/image32.png"/><Relationship Id="rId12" Type="http://schemas.openxmlformats.org/officeDocument/2006/relationships/hyperlink" Target="https://www.agedcarequality.gov.au/regulatory-bulletin" TargetMode="External"/><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hyperlink" Target="https://www.agedcarequality.gov.au/sirs/provider-resources" TargetMode="External"/><Relationship Id="rId11" Type="http://schemas.openxmlformats.org/officeDocument/2006/relationships/image" Target="../media/image27.svg"/><Relationship Id="rId5" Type="http://schemas.openxmlformats.org/officeDocument/2006/relationships/image" Target="../media/image31.svg"/><Relationship Id="rId15" Type="http://schemas.openxmlformats.org/officeDocument/2006/relationships/hyperlink" Target="https://www.agedcarequality.gov.au/sirs/welcome-your-role-sirs?info_about=8487&amp;working_in=8488&#8203;" TargetMode="External"/><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hyperlink" Target="https://www.agedcarequality.gov.au/sirs/decision-support-tool" TargetMode="External"/><Relationship Id="rId1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4C1272-DBC9-4E68-B15E-1BEDFA3BE0C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79C7C83-359E-443A-BF75-6D1CC4AB5710}">
      <dgm:prSet/>
      <dgm:spPr/>
      <dgm:t>
        <a:bodyPr/>
        <a:lstStyle/>
        <a:p>
          <a:r>
            <a:rPr lang="en-AU" dirty="0">
              <a:solidFill>
                <a:srgbClr val="00080C"/>
              </a:solidFill>
              <a:latin typeface="Fira Sans" panose="020B0503050000020004" pitchFamily="34" charset="0"/>
            </a:rPr>
            <a:t>Unreasonable use of force</a:t>
          </a:r>
          <a:endParaRPr lang="en-US" dirty="0">
            <a:solidFill>
              <a:srgbClr val="00080C"/>
            </a:solidFill>
            <a:latin typeface="Fira Sans" panose="020B0503050000020004" pitchFamily="34" charset="0"/>
          </a:endParaRPr>
        </a:p>
      </dgm:t>
    </dgm:pt>
    <dgm:pt modelId="{C1A3E9AE-69B3-436E-BBAC-0021CF087709}" type="parTrans" cxnId="{6F7C1E76-FD46-499C-9E50-696E322D62F0}">
      <dgm:prSet/>
      <dgm:spPr/>
      <dgm:t>
        <a:bodyPr/>
        <a:lstStyle/>
        <a:p>
          <a:endParaRPr lang="en-US"/>
        </a:p>
      </dgm:t>
    </dgm:pt>
    <dgm:pt modelId="{B8DC70CA-1C1F-4D50-8D86-19E8D3710BAF}" type="sibTrans" cxnId="{6F7C1E76-FD46-499C-9E50-696E322D62F0}">
      <dgm:prSet/>
      <dgm:spPr/>
      <dgm:t>
        <a:bodyPr/>
        <a:lstStyle/>
        <a:p>
          <a:endParaRPr lang="en-US"/>
        </a:p>
      </dgm:t>
    </dgm:pt>
    <dgm:pt modelId="{4CC10417-64A3-4E1C-BC5F-3BDF866C0377}">
      <dgm:prSet/>
      <dgm:spPr/>
      <dgm:t>
        <a:bodyPr/>
        <a:lstStyle/>
        <a:p>
          <a:r>
            <a:rPr lang="en-AU">
              <a:solidFill>
                <a:srgbClr val="00080C"/>
              </a:solidFill>
              <a:latin typeface="Fira Sans" panose="020B0503050000020004" pitchFamily="34" charset="0"/>
            </a:rPr>
            <a:t>Unlawful sexual contact or inappropriate sexual conduct</a:t>
          </a:r>
          <a:endParaRPr lang="en-US">
            <a:solidFill>
              <a:srgbClr val="00080C"/>
            </a:solidFill>
            <a:latin typeface="Fira Sans" panose="020B0503050000020004" pitchFamily="34" charset="0"/>
          </a:endParaRPr>
        </a:p>
      </dgm:t>
    </dgm:pt>
    <dgm:pt modelId="{E0F7EA61-4655-4219-ACC9-B47E5B4B6282}" type="parTrans" cxnId="{06ED3657-4928-4BD0-B066-EC54EBC7DE01}">
      <dgm:prSet/>
      <dgm:spPr/>
      <dgm:t>
        <a:bodyPr/>
        <a:lstStyle/>
        <a:p>
          <a:endParaRPr lang="en-US"/>
        </a:p>
      </dgm:t>
    </dgm:pt>
    <dgm:pt modelId="{718BFDD1-3A3D-449F-A418-7EFED51109C7}" type="sibTrans" cxnId="{06ED3657-4928-4BD0-B066-EC54EBC7DE01}">
      <dgm:prSet/>
      <dgm:spPr/>
      <dgm:t>
        <a:bodyPr/>
        <a:lstStyle/>
        <a:p>
          <a:endParaRPr lang="en-US"/>
        </a:p>
      </dgm:t>
    </dgm:pt>
    <dgm:pt modelId="{7BEBEC2D-4683-45D7-A234-84CD0D7BDA66}">
      <dgm:prSet/>
      <dgm:spPr/>
      <dgm:t>
        <a:bodyPr/>
        <a:lstStyle/>
        <a:p>
          <a:r>
            <a:rPr lang="en-AU">
              <a:solidFill>
                <a:srgbClr val="00080C"/>
              </a:solidFill>
              <a:latin typeface="Fira Sans" panose="020B0503050000020004" pitchFamily="34" charset="0"/>
            </a:rPr>
            <a:t>Psychological or emotional abuse</a:t>
          </a:r>
          <a:endParaRPr lang="en-US">
            <a:solidFill>
              <a:srgbClr val="00080C"/>
            </a:solidFill>
            <a:latin typeface="Fira Sans" panose="020B0503050000020004" pitchFamily="34" charset="0"/>
          </a:endParaRPr>
        </a:p>
      </dgm:t>
    </dgm:pt>
    <dgm:pt modelId="{FF0FFF15-48A2-4B08-924F-D6766414DBA9}" type="parTrans" cxnId="{8F39E3C1-2375-4A02-9392-432841FBF9C7}">
      <dgm:prSet/>
      <dgm:spPr/>
      <dgm:t>
        <a:bodyPr/>
        <a:lstStyle/>
        <a:p>
          <a:endParaRPr lang="en-US"/>
        </a:p>
      </dgm:t>
    </dgm:pt>
    <dgm:pt modelId="{1F9C3F88-2058-469D-9FB2-DE991624374C}" type="sibTrans" cxnId="{8F39E3C1-2375-4A02-9392-432841FBF9C7}">
      <dgm:prSet/>
      <dgm:spPr/>
      <dgm:t>
        <a:bodyPr/>
        <a:lstStyle/>
        <a:p>
          <a:endParaRPr lang="en-US"/>
        </a:p>
      </dgm:t>
    </dgm:pt>
    <dgm:pt modelId="{A70B0B49-BB58-427F-9E8A-538823AE1A82}">
      <dgm:prSet/>
      <dgm:spPr/>
      <dgm:t>
        <a:bodyPr/>
        <a:lstStyle/>
        <a:p>
          <a:r>
            <a:rPr lang="en-AU">
              <a:solidFill>
                <a:srgbClr val="00080C"/>
              </a:solidFill>
              <a:latin typeface="Fira Sans" panose="020B0503050000020004" pitchFamily="34" charset="0"/>
            </a:rPr>
            <a:t>Unexpected death</a:t>
          </a:r>
          <a:endParaRPr lang="en-US">
            <a:solidFill>
              <a:srgbClr val="00080C"/>
            </a:solidFill>
            <a:latin typeface="Fira Sans" panose="020B0503050000020004" pitchFamily="34" charset="0"/>
          </a:endParaRPr>
        </a:p>
      </dgm:t>
    </dgm:pt>
    <dgm:pt modelId="{269DAAE5-5260-4849-9103-CD1C1CE02075}" type="parTrans" cxnId="{189A4389-2E23-4058-82A1-1E134DCFCBC3}">
      <dgm:prSet/>
      <dgm:spPr/>
      <dgm:t>
        <a:bodyPr/>
        <a:lstStyle/>
        <a:p>
          <a:endParaRPr lang="en-US"/>
        </a:p>
      </dgm:t>
    </dgm:pt>
    <dgm:pt modelId="{BA9C1ABB-1AAD-436D-876D-3E5E17AB1E69}" type="sibTrans" cxnId="{189A4389-2E23-4058-82A1-1E134DCFCBC3}">
      <dgm:prSet/>
      <dgm:spPr/>
      <dgm:t>
        <a:bodyPr/>
        <a:lstStyle/>
        <a:p>
          <a:endParaRPr lang="en-US"/>
        </a:p>
      </dgm:t>
    </dgm:pt>
    <dgm:pt modelId="{4C77EFD6-8D2E-45EA-81FD-1180FABE178E}">
      <dgm:prSet/>
      <dgm:spPr/>
      <dgm:t>
        <a:bodyPr/>
        <a:lstStyle/>
        <a:p>
          <a:r>
            <a:rPr lang="en-AU" dirty="0">
              <a:solidFill>
                <a:srgbClr val="00080C"/>
              </a:solidFill>
              <a:latin typeface="Fira Sans" panose="020B0503050000020004" pitchFamily="34" charset="0"/>
            </a:rPr>
            <a:t>Stealing or financial coercion by a staff member</a:t>
          </a:r>
          <a:endParaRPr lang="en-US" dirty="0">
            <a:solidFill>
              <a:srgbClr val="00080C"/>
            </a:solidFill>
            <a:latin typeface="Fira Sans" panose="020B0503050000020004" pitchFamily="34" charset="0"/>
          </a:endParaRPr>
        </a:p>
      </dgm:t>
    </dgm:pt>
    <dgm:pt modelId="{DB2B8BA7-E630-4507-870A-E672E7ABB0B0}" type="parTrans" cxnId="{33900E7B-B2CB-4C3B-87DB-D62570612FC9}">
      <dgm:prSet/>
      <dgm:spPr/>
      <dgm:t>
        <a:bodyPr/>
        <a:lstStyle/>
        <a:p>
          <a:endParaRPr lang="en-US"/>
        </a:p>
      </dgm:t>
    </dgm:pt>
    <dgm:pt modelId="{8F6B87C7-DACC-4815-B62E-3F5535C6A986}" type="sibTrans" cxnId="{33900E7B-B2CB-4C3B-87DB-D62570612FC9}">
      <dgm:prSet/>
      <dgm:spPr/>
      <dgm:t>
        <a:bodyPr/>
        <a:lstStyle/>
        <a:p>
          <a:endParaRPr lang="en-US"/>
        </a:p>
      </dgm:t>
    </dgm:pt>
    <dgm:pt modelId="{24E61E14-EA41-4E6B-BF19-07846A37F38D}">
      <dgm:prSet/>
      <dgm:spPr/>
      <dgm:t>
        <a:bodyPr/>
        <a:lstStyle/>
        <a:p>
          <a:r>
            <a:rPr lang="en-AU">
              <a:solidFill>
                <a:srgbClr val="00080C"/>
              </a:solidFill>
              <a:latin typeface="Fira Sans" panose="020B0503050000020004" pitchFamily="34" charset="0"/>
            </a:rPr>
            <a:t>Neglect</a:t>
          </a:r>
          <a:endParaRPr lang="en-US">
            <a:solidFill>
              <a:srgbClr val="00080C"/>
            </a:solidFill>
            <a:latin typeface="Fira Sans" panose="020B0503050000020004" pitchFamily="34" charset="0"/>
          </a:endParaRPr>
        </a:p>
      </dgm:t>
    </dgm:pt>
    <dgm:pt modelId="{4B6B2E45-A901-48A8-BCC9-79E1C8AD4CD8}" type="parTrans" cxnId="{90C589A8-009F-4CD2-8F57-89CA113E1279}">
      <dgm:prSet/>
      <dgm:spPr/>
      <dgm:t>
        <a:bodyPr/>
        <a:lstStyle/>
        <a:p>
          <a:endParaRPr lang="en-US"/>
        </a:p>
      </dgm:t>
    </dgm:pt>
    <dgm:pt modelId="{87CDD1BB-CA29-472D-AFF1-D7786A9F52DD}" type="sibTrans" cxnId="{90C589A8-009F-4CD2-8F57-89CA113E1279}">
      <dgm:prSet/>
      <dgm:spPr/>
      <dgm:t>
        <a:bodyPr/>
        <a:lstStyle/>
        <a:p>
          <a:endParaRPr lang="en-US"/>
        </a:p>
      </dgm:t>
    </dgm:pt>
    <dgm:pt modelId="{752510D1-360B-4B26-8B9D-784598ACE966}">
      <dgm:prSet/>
      <dgm:spPr/>
      <dgm:t>
        <a:bodyPr/>
        <a:lstStyle/>
        <a:p>
          <a:r>
            <a:rPr lang="en-AU">
              <a:solidFill>
                <a:srgbClr val="00080C"/>
              </a:solidFill>
              <a:latin typeface="Fira Sans" panose="020B0503050000020004" pitchFamily="34" charset="0"/>
            </a:rPr>
            <a:t>Inappropriate use of restrictive practices</a:t>
          </a:r>
          <a:endParaRPr lang="en-US">
            <a:solidFill>
              <a:srgbClr val="00080C"/>
            </a:solidFill>
            <a:latin typeface="Fira Sans" panose="020B0503050000020004" pitchFamily="34" charset="0"/>
          </a:endParaRPr>
        </a:p>
      </dgm:t>
    </dgm:pt>
    <dgm:pt modelId="{C07FAC3E-8722-46C3-8069-20A4DA745352}" type="parTrans" cxnId="{886A94C1-E751-43DF-A9F1-3FDAB2499C7E}">
      <dgm:prSet/>
      <dgm:spPr/>
      <dgm:t>
        <a:bodyPr/>
        <a:lstStyle/>
        <a:p>
          <a:endParaRPr lang="en-US"/>
        </a:p>
      </dgm:t>
    </dgm:pt>
    <dgm:pt modelId="{FB33902F-5E3D-43CB-9212-4F27AB36D585}" type="sibTrans" cxnId="{886A94C1-E751-43DF-A9F1-3FDAB2499C7E}">
      <dgm:prSet/>
      <dgm:spPr/>
      <dgm:t>
        <a:bodyPr/>
        <a:lstStyle/>
        <a:p>
          <a:endParaRPr lang="en-US"/>
        </a:p>
      </dgm:t>
    </dgm:pt>
    <dgm:pt modelId="{88FE0B73-42F3-44B6-B553-F06E406CB45B}">
      <dgm:prSet/>
      <dgm:spPr/>
      <dgm:t>
        <a:bodyPr/>
        <a:lstStyle/>
        <a:p>
          <a:r>
            <a:rPr lang="en-US" b="1" dirty="0">
              <a:solidFill>
                <a:srgbClr val="00080C"/>
              </a:solidFill>
              <a:latin typeface="Fira Sans" panose="020B0503050000020004" pitchFamily="34" charset="0"/>
            </a:rPr>
            <a:t>Unexplained absence from care</a:t>
          </a:r>
        </a:p>
      </dgm:t>
    </dgm:pt>
    <dgm:pt modelId="{5794E615-F45C-4CA3-AB68-1512BA24B46F}" type="parTrans" cxnId="{6663FD94-B956-4A03-A777-F58EDB02C97E}">
      <dgm:prSet/>
      <dgm:spPr/>
      <dgm:t>
        <a:bodyPr/>
        <a:lstStyle/>
        <a:p>
          <a:endParaRPr lang="en-US"/>
        </a:p>
      </dgm:t>
    </dgm:pt>
    <dgm:pt modelId="{5324D3A9-11D9-456C-8C62-EFBEA5952F49}" type="sibTrans" cxnId="{6663FD94-B956-4A03-A777-F58EDB02C97E}">
      <dgm:prSet/>
      <dgm:spPr/>
      <dgm:t>
        <a:bodyPr/>
        <a:lstStyle/>
        <a:p>
          <a:endParaRPr lang="en-US"/>
        </a:p>
      </dgm:t>
    </dgm:pt>
    <dgm:pt modelId="{6A72640E-0136-443B-BF2D-8E8BF42FF8A9}" type="pres">
      <dgm:prSet presAssocID="{104C1272-DBC9-4E68-B15E-1BEDFA3BE0C3}" presName="vert0" presStyleCnt="0">
        <dgm:presLayoutVars>
          <dgm:dir/>
          <dgm:animOne val="branch"/>
          <dgm:animLvl val="lvl"/>
        </dgm:presLayoutVars>
      </dgm:prSet>
      <dgm:spPr/>
    </dgm:pt>
    <dgm:pt modelId="{D2F9F619-150C-49F6-9F86-D809D82A9A0C}" type="pres">
      <dgm:prSet presAssocID="{979C7C83-359E-443A-BF75-6D1CC4AB5710}" presName="thickLine" presStyleLbl="alignNode1" presStyleIdx="0" presStyleCnt="8"/>
      <dgm:spPr/>
    </dgm:pt>
    <dgm:pt modelId="{5F93172D-97F8-4428-ADB6-3BCEC4420B53}" type="pres">
      <dgm:prSet presAssocID="{979C7C83-359E-443A-BF75-6D1CC4AB5710}" presName="horz1" presStyleCnt="0"/>
      <dgm:spPr/>
    </dgm:pt>
    <dgm:pt modelId="{9361391A-EF0E-4029-BDBB-CD870C3C4952}" type="pres">
      <dgm:prSet presAssocID="{979C7C83-359E-443A-BF75-6D1CC4AB5710}" presName="tx1" presStyleLbl="revTx" presStyleIdx="0" presStyleCnt="8"/>
      <dgm:spPr/>
    </dgm:pt>
    <dgm:pt modelId="{B5456AD8-DAA4-4A8E-8D8E-7BB28137737B}" type="pres">
      <dgm:prSet presAssocID="{979C7C83-359E-443A-BF75-6D1CC4AB5710}" presName="vert1" presStyleCnt="0"/>
      <dgm:spPr/>
    </dgm:pt>
    <dgm:pt modelId="{1F1F9E18-8512-48DD-BD4C-CDB1EE344EFA}" type="pres">
      <dgm:prSet presAssocID="{4CC10417-64A3-4E1C-BC5F-3BDF866C0377}" presName="thickLine" presStyleLbl="alignNode1" presStyleIdx="1" presStyleCnt="8"/>
      <dgm:spPr/>
    </dgm:pt>
    <dgm:pt modelId="{018C266E-F2DD-47EB-A24D-B86099AD3438}" type="pres">
      <dgm:prSet presAssocID="{4CC10417-64A3-4E1C-BC5F-3BDF866C0377}" presName="horz1" presStyleCnt="0"/>
      <dgm:spPr/>
    </dgm:pt>
    <dgm:pt modelId="{4A5ADF34-CD93-4532-A986-2D14811C306D}" type="pres">
      <dgm:prSet presAssocID="{4CC10417-64A3-4E1C-BC5F-3BDF866C0377}" presName="tx1" presStyleLbl="revTx" presStyleIdx="1" presStyleCnt="8"/>
      <dgm:spPr/>
    </dgm:pt>
    <dgm:pt modelId="{E9161890-3AE7-4929-B35D-C55D262275E4}" type="pres">
      <dgm:prSet presAssocID="{4CC10417-64A3-4E1C-BC5F-3BDF866C0377}" presName="vert1" presStyleCnt="0"/>
      <dgm:spPr/>
    </dgm:pt>
    <dgm:pt modelId="{2B82196E-FDEE-495E-8650-8B79474AE3F6}" type="pres">
      <dgm:prSet presAssocID="{7BEBEC2D-4683-45D7-A234-84CD0D7BDA66}" presName="thickLine" presStyleLbl="alignNode1" presStyleIdx="2" presStyleCnt="8"/>
      <dgm:spPr/>
    </dgm:pt>
    <dgm:pt modelId="{67840369-93B1-4D51-95AD-1362997E8C63}" type="pres">
      <dgm:prSet presAssocID="{7BEBEC2D-4683-45D7-A234-84CD0D7BDA66}" presName="horz1" presStyleCnt="0"/>
      <dgm:spPr/>
    </dgm:pt>
    <dgm:pt modelId="{61B28DEA-EE10-4A1F-B12C-26421602E43C}" type="pres">
      <dgm:prSet presAssocID="{7BEBEC2D-4683-45D7-A234-84CD0D7BDA66}" presName="tx1" presStyleLbl="revTx" presStyleIdx="2" presStyleCnt="8"/>
      <dgm:spPr/>
    </dgm:pt>
    <dgm:pt modelId="{9DBB51AB-9C7F-446A-8197-BD8E64DBED62}" type="pres">
      <dgm:prSet presAssocID="{7BEBEC2D-4683-45D7-A234-84CD0D7BDA66}" presName="vert1" presStyleCnt="0"/>
      <dgm:spPr/>
    </dgm:pt>
    <dgm:pt modelId="{2986DED8-1D28-401D-9068-C88C115117CF}" type="pres">
      <dgm:prSet presAssocID="{A70B0B49-BB58-427F-9E8A-538823AE1A82}" presName="thickLine" presStyleLbl="alignNode1" presStyleIdx="3" presStyleCnt="8"/>
      <dgm:spPr/>
    </dgm:pt>
    <dgm:pt modelId="{138196D9-3D2C-4A4B-9B30-43F29DEDE2BA}" type="pres">
      <dgm:prSet presAssocID="{A70B0B49-BB58-427F-9E8A-538823AE1A82}" presName="horz1" presStyleCnt="0"/>
      <dgm:spPr/>
    </dgm:pt>
    <dgm:pt modelId="{7FC12AF9-9E7A-4B4C-B3EB-D4B08CFAC9CC}" type="pres">
      <dgm:prSet presAssocID="{A70B0B49-BB58-427F-9E8A-538823AE1A82}" presName="tx1" presStyleLbl="revTx" presStyleIdx="3" presStyleCnt="8"/>
      <dgm:spPr/>
    </dgm:pt>
    <dgm:pt modelId="{5A7C79E6-FEFD-4495-B432-C06A0B6F19EE}" type="pres">
      <dgm:prSet presAssocID="{A70B0B49-BB58-427F-9E8A-538823AE1A82}" presName="vert1" presStyleCnt="0"/>
      <dgm:spPr/>
    </dgm:pt>
    <dgm:pt modelId="{A53E9CD8-1440-4240-A852-E2004772C660}" type="pres">
      <dgm:prSet presAssocID="{4C77EFD6-8D2E-45EA-81FD-1180FABE178E}" presName="thickLine" presStyleLbl="alignNode1" presStyleIdx="4" presStyleCnt="8"/>
      <dgm:spPr/>
    </dgm:pt>
    <dgm:pt modelId="{AD9900BD-3CAD-4635-99BA-FEEE61106500}" type="pres">
      <dgm:prSet presAssocID="{4C77EFD6-8D2E-45EA-81FD-1180FABE178E}" presName="horz1" presStyleCnt="0"/>
      <dgm:spPr/>
    </dgm:pt>
    <dgm:pt modelId="{E6AB3D5F-81F8-4DA0-9B6A-7DE38A8E845D}" type="pres">
      <dgm:prSet presAssocID="{4C77EFD6-8D2E-45EA-81FD-1180FABE178E}" presName="tx1" presStyleLbl="revTx" presStyleIdx="4" presStyleCnt="8"/>
      <dgm:spPr/>
    </dgm:pt>
    <dgm:pt modelId="{FF79AD05-9A2A-48AC-9B4F-13F7CC4B8091}" type="pres">
      <dgm:prSet presAssocID="{4C77EFD6-8D2E-45EA-81FD-1180FABE178E}" presName="vert1" presStyleCnt="0"/>
      <dgm:spPr/>
    </dgm:pt>
    <dgm:pt modelId="{8DCFAAEB-F09B-45CA-A84E-DE341C7DF4B2}" type="pres">
      <dgm:prSet presAssocID="{24E61E14-EA41-4E6B-BF19-07846A37F38D}" presName="thickLine" presStyleLbl="alignNode1" presStyleIdx="5" presStyleCnt="8"/>
      <dgm:spPr/>
    </dgm:pt>
    <dgm:pt modelId="{CF2E6579-BE57-4146-9352-DD33157AFCB5}" type="pres">
      <dgm:prSet presAssocID="{24E61E14-EA41-4E6B-BF19-07846A37F38D}" presName="horz1" presStyleCnt="0"/>
      <dgm:spPr/>
    </dgm:pt>
    <dgm:pt modelId="{F3368684-6776-4C5D-958E-6B78D7F80154}" type="pres">
      <dgm:prSet presAssocID="{24E61E14-EA41-4E6B-BF19-07846A37F38D}" presName="tx1" presStyleLbl="revTx" presStyleIdx="5" presStyleCnt="8"/>
      <dgm:spPr/>
    </dgm:pt>
    <dgm:pt modelId="{A3765B8B-B21B-472B-8D04-C4928A982F50}" type="pres">
      <dgm:prSet presAssocID="{24E61E14-EA41-4E6B-BF19-07846A37F38D}" presName="vert1" presStyleCnt="0"/>
      <dgm:spPr/>
    </dgm:pt>
    <dgm:pt modelId="{8AA565DC-ECA0-4357-8980-92F5CD09BF17}" type="pres">
      <dgm:prSet presAssocID="{752510D1-360B-4B26-8B9D-784598ACE966}" presName="thickLine" presStyleLbl="alignNode1" presStyleIdx="6" presStyleCnt="8"/>
      <dgm:spPr/>
    </dgm:pt>
    <dgm:pt modelId="{CD685AC6-5F59-4FFB-AA4C-3C3D61CF8B5D}" type="pres">
      <dgm:prSet presAssocID="{752510D1-360B-4B26-8B9D-784598ACE966}" presName="horz1" presStyleCnt="0"/>
      <dgm:spPr/>
    </dgm:pt>
    <dgm:pt modelId="{1AE661A1-215C-4285-B435-6AF17A0205FA}" type="pres">
      <dgm:prSet presAssocID="{752510D1-360B-4B26-8B9D-784598ACE966}" presName="tx1" presStyleLbl="revTx" presStyleIdx="6" presStyleCnt="8"/>
      <dgm:spPr/>
    </dgm:pt>
    <dgm:pt modelId="{D939CA13-CB20-4083-BD72-0E72A08703AE}" type="pres">
      <dgm:prSet presAssocID="{752510D1-360B-4B26-8B9D-784598ACE966}" presName="vert1" presStyleCnt="0"/>
      <dgm:spPr/>
    </dgm:pt>
    <dgm:pt modelId="{8D6C98E7-98E9-4E05-8C4F-914216B095E3}" type="pres">
      <dgm:prSet presAssocID="{88FE0B73-42F3-44B6-B553-F06E406CB45B}" presName="thickLine" presStyleLbl="alignNode1" presStyleIdx="7" presStyleCnt="8"/>
      <dgm:spPr/>
    </dgm:pt>
    <dgm:pt modelId="{635B0D1A-FF74-43FF-AE7E-6565D0A640BC}" type="pres">
      <dgm:prSet presAssocID="{88FE0B73-42F3-44B6-B553-F06E406CB45B}" presName="horz1" presStyleCnt="0"/>
      <dgm:spPr/>
    </dgm:pt>
    <dgm:pt modelId="{45CAA7B7-9792-4CB3-A9F3-A6E341D4F520}" type="pres">
      <dgm:prSet presAssocID="{88FE0B73-42F3-44B6-B553-F06E406CB45B}" presName="tx1" presStyleLbl="revTx" presStyleIdx="7" presStyleCnt="8"/>
      <dgm:spPr/>
    </dgm:pt>
    <dgm:pt modelId="{3CD614BD-132A-43F4-B89E-D287EB836C46}" type="pres">
      <dgm:prSet presAssocID="{88FE0B73-42F3-44B6-B553-F06E406CB45B}" presName="vert1" presStyleCnt="0"/>
      <dgm:spPr/>
    </dgm:pt>
  </dgm:ptLst>
  <dgm:cxnLst>
    <dgm:cxn modelId="{663E8A2F-F826-4542-A9F7-6F39CB240CB5}" type="presOf" srcId="{4CC10417-64A3-4E1C-BC5F-3BDF866C0377}" destId="{4A5ADF34-CD93-4532-A986-2D14811C306D}" srcOrd="0" destOrd="0" presId="urn:microsoft.com/office/officeart/2008/layout/LinedList"/>
    <dgm:cxn modelId="{AF7D693F-175F-4982-B315-897338A2D82C}" type="presOf" srcId="{4C77EFD6-8D2E-45EA-81FD-1180FABE178E}" destId="{E6AB3D5F-81F8-4DA0-9B6A-7DE38A8E845D}" srcOrd="0" destOrd="0" presId="urn:microsoft.com/office/officeart/2008/layout/LinedList"/>
    <dgm:cxn modelId="{7BE4896C-4678-4D72-970C-FC78535F6196}" type="presOf" srcId="{979C7C83-359E-443A-BF75-6D1CC4AB5710}" destId="{9361391A-EF0E-4029-BDBB-CD870C3C4952}" srcOrd="0" destOrd="0" presId="urn:microsoft.com/office/officeart/2008/layout/LinedList"/>
    <dgm:cxn modelId="{6F7C1E76-FD46-499C-9E50-696E322D62F0}" srcId="{104C1272-DBC9-4E68-B15E-1BEDFA3BE0C3}" destId="{979C7C83-359E-443A-BF75-6D1CC4AB5710}" srcOrd="0" destOrd="0" parTransId="{C1A3E9AE-69B3-436E-BBAC-0021CF087709}" sibTransId="{B8DC70CA-1C1F-4D50-8D86-19E8D3710BAF}"/>
    <dgm:cxn modelId="{06ED3657-4928-4BD0-B066-EC54EBC7DE01}" srcId="{104C1272-DBC9-4E68-B15E-1BEDFA3BE0C3}" destId="{4CC10417-64A3-4E1C-BC5F-3BDF866C0377}" srcOrd="1" destOrd="0" parTransId="{E0F7EA61-4655-4219-ACC9-B47E5B4B6282}" sibTransId="{718BFDD1-3A3D-449F-A418-7EFED51109C7}"/>
    <dgm:cxn modelId="{33900E7B-B2CB-4C3B-87DB-D62570612FC9}" srcId="{104C1272-DBC9-4E68-B15E-1BEDFA3BE0C3}" destId="{4C77EFD6-8D2E-45EA-81FD-1180FABE178E}" srcOrd="4" destOrd="0" parTransId="{DB2B8BA7-E630-4507-870A-E672E7ABB0B0}" sibTransId="{8F6B87C7-DACC-4815-B62E-3F5535C6A986}"/>
    <dgm:cxn modelId="{189A4389-2E23-4058-82A1-1E134DCFCBC3}" srcId="{104C1272-DBC9-4E68-B15E-1BEDFA3BE0C3}" destId="{A70B0B49-BB58-427F-9E8A-538823AE1A82}" srcOrd="3" destOrd="0" parTransId="{269DAAE5-5260-4849-9103-CD1C1CE02075}" sibTransId="{BA9C1ABB-1AAD-436D-876D-3E5E17AB1E69}"/>
    <dgm:cxn modelId="{6663FD94-B956-4A03-A777-F58EDB02C97E}" srcId="{104C1272-DBC9-4E68-B15E-1BEDFA3BE0C3}" destId="{88FE0B73-42F3-44B6-B553-F06E406CB45B}" srcOrd="7" destOrd="0" parTransId="{5794E615-F45C-4CA3-AB68-1512BA24B46F}" sibTransId="{5324D3A9-11D9-456C-8C62-EFBEA5952F49}"/>
    <dgm:cxn modelId="{90C589A8-009F-4CD2-8F57-89CA113E1279}" srcId="{104C1272-DBC9-4E68-B15E-1BEDFA3BE0C3}" destId="{24E61E14-EA41-4E6B-BF19-07846A37F38D}" srcOrd="5" destOrd="0" parTransId="{4B6B2E45-A901-48A8-BCC9-79E1C8AD4CD8}" sibTransId="{87CDD1BB-CA29-472D-AFF1-D7786A9F52DD}"/>
    <dgm:cxn modelId="{E674E0B9-E08C-44AD-BBC2-C93FEBB666D4}" type="presOf" srcId="{7BEBEC2D-4683-45D7-A234-84CD0D7BDA66}" destId="{61B28DEA-EE10-4A1F-B12C-26421602E43C}" srcOrd="0" destOrd="0" presId="urn:microsoft.com/office/officeart/2008/layout/LinedList"/>
    <dgm:cxn modelId="{B2BE18BC-3790-4456-9613-5F2B80D24249}" type="presOf" srcId="{24E61E14-EA41-4E6B-BF19-07846A37F38D}" destId="{F3368684-6776-4C5D-958E-6B78D7F80154}" srcOrd="0" destOrd="0" presId="urn:microsoft.com/office/officeart/2008/layout/LinedList"/>
    <dgm:cxn modelId="{886A94C1-E751-43DF-A9F1-3FDAB2499C7E}" srcId="{104C1272-DBC9-4E68-B15E-1BEDFA3BE0C3}" destId="{752510D1-360B-4B26-8B9D-784598ACE966}" srcOrd="6" destOrd="0" parTransId="{C07FAC3E-8722-46C3-8069-20A4DA745352}" sibTransId="{FB33902F-5E3D-43CB-9212-4F27AB36D585}"/>
    <dgm:cxn modelId="{8F39E3C1-2375-4A02-9392-432841FBF9C7}" srcId="{104C1272-DBC9-4E68-B15E-1BEDFA3BE0C3}" destId="{7BEBEC2D-4683-45D7-A234-84CD0D7BDA66}" srcOrd="2" destOrd="0" parTransId="{FF0FFF15-48A2-4B08-924F-D6766414DBA9}" sibTransId="{1F9C3F88-2058-469D-9FB2-DE991624374C}"/>
    <dgm:cxn modelId="{D7C399DB-619A-490E-B966-949EECE70115}" type="presOf" srcId="{A70B0B49-BB58-427F-9E8A-538823AE1A82}" destId="{7FC12AF9-9E7A-4B4C-B3EB-D4B08CFAC9CC}" srcOrd="0" destOrd="0" presId="urn:microsoft.com/office/officeart/2008/layout/LinedList"/>
    <dgm:cxn modelId="{A5CBB8EF-1133-4CA2-BDE1-098D2BB37B57}" type="presOf" srcId="{752510D1-360B-4B26-8B9D-784598ACE966}" destId="{1AE661A1-215C-4285-B435-6AF17A0205FA}" srcOrd="0" destOrd="0" presId="urn:microsoft.com/office/officeart/2008/layout/LinedList"/>
    <dgm:cxn modelId="{6837F2FA-1B88-489A-A545-C3E0F02BB4BC}" type="presOf" srcId="{88FE0B73-42F3-44B6-B553-F06E406CB45B}" destId="{45CAA7B7-9792-4CB3-A9F3-A6E341D4F520}" srcOrd="0" destOrd="0" presId="urn:microsoft.com/office/officeart/2008/layout/LinedList"/>
    <dgm:cxn modelId="{78D40DFD-951C-4585-BD0A-50ECC5337053}" type="presOf" srcId="{104C1272-DBC9-4E68-B15E-1BEDFA3BE0C3}" destId="{6A72640E-0136-443B-BF2D-8E8BF42FF8A9}" srcOrd="0" destOrd="0" presId="urn:microsoft.com/office/officeart/2008/layout/LinedList"/>
    <dgm:cxn modelId="{F8F6CA20-DE3D-463A-A970-FF5C808A6AF4}" type="presParOf" srcId="{6A72640E-0136-443B-BF2D-8E8BF42FF8A9}" destId="{D2F9F619-150C-49F6-9F86-D809D82A9A0C}" srcOrd="0" destOrd="0" presId="urn:microsoft.com/office/officeart/2008/layout/LinedList"/>
    <dgm:cxn modelId="{8BD87E33-09A5-4DF9-B75A-13D24B462400}" type="presParOf" srcId="{6A72640E-0136-443B-BF2D-8E8BF42FF8A9}" destId="{5F93172D-97F8-4428-ADB6-3BCEC4420B53}" srcOrd="1" destOrd="0" presId="urn:microsoft.com/office/officeart/2008/layout/LinedList"/>
    <dgm:cxn modelId="{138BCA0D-A876-495A-87D3-2D23B62F2B8F}" type="presParOf" srcId="{5F93172D-97F8-4428-ADB6-3BCEC4420B53}" destId="{9361391A-EF0E-4029-BDBB-CD870C3C4952}" srcOrd="0" destOrd="0" presId="urn:microsoft.com/office/officeart/2008/layout/LinedList"/>
    <dgm:cxn modelId="{4D386A9D-18CD-460C-91F2-D28064F6B017}" type="presParOf" srcId="{5F93172D-97F8-4428-ADB6-3BCEC4420B53}" destId="{B5456AD8-DAA4-4A8E-8D8E-7BB28137737B}" srcOrd="1" destOrd="0" presId="urn:microsoft.com/office/officeart/2008/layout/LinedList"/>
    <dgm:cxn modelId="{01B53ED6-52B8-4B1D-92D2-F194DE138F02}" type="presParOf" srcId="{6A72640E-0136-443B-BF2D-8E8BF42FF8A9}" destId="{1F1F9E18-8512-48DD-BD4C-CDB1EE344EFA}" srcOrd="2" destOrd="0" presId="urn:microsoft.com/office/officeart/2008/layout/LinedList"/>
    <dgm:cxn modelId="{72948DF6-449D-43D4-B349-87BC4686886C}" type="presParOf" srcId="{6A72640E-0136-443B-BF2D-8E8BF42FF8A9}" destId="{018C266E-F2DD-47EB-A24D-B86099AD3438}" srcOrd="3" destOrd="0" presId="urn:microsoft.com/office/officeart/2008/layout/LinedList"/>
    <dgm:cxn modelId="{2DC7B375-BE5A-45D9-82DC-5072D32612F0}" type="presParOf" srcId="{018C266E-F2DD-47EB-A24D-B86099AD3438}" destId="{4A5ADF34-CD93-4532-A986-2D14811C306D}" srcOrd="0" destOrd="0" presId="urn:microsoft.com/office/officeart/2008/layout/LinedList"/>
    <dgm:cxn modelId="{0F8F51AA-8AEA-4474-A6FD-020FE28D15A2}" type="presParOf" srcId="{018C266E-F2DD-47EB-A24D-B86099AD3438}" destId="{E9161890-3AE7-4929-B35D-C55D262275E4}" srcOrd="1" destOrd="0" presId="urn:microsoft.com/office/officeart/2008/layout/LinedList"/>
    <dgm:cxn modelId="{1D600614-2D05-4879-A2B6-126DDBEDB19F}" type="presParOf" srcId="{6A72640E-0136-443B-BF2D-8E8BF42FF8A9}" destId="{2B82196E-FDEE-495E-8650-8B79474AE3F6}" srcOrd="4" destOrd="0" presId="urn:microsoft.com/office/officeart/2008/layout/LinedList"/>
    <dgm:cxn modelId="{341B9144-900D-4334-8DBA-07FAD095A4B1}" type="presParOf" srcId="{6A72640E-0136-443B-BF2D-8E8BF42FF8A9}" destId="{67840369-93B1-4D51-95AD-1362997E8C63}" srcOrd="5" destOrd="0" presId="urn:microsoft.com/office/officeart/2008/layout/LinedList"/>
    <dgm:cxn modelId="{BB340D85-7378-443F-9DFB-E04414594B7B}" type="presParOf" srcId="{67840369-93B1-4D51-95AD-1362997E8C63}" destId="{61B28DEA-EE10-4A1F-B12C-26421602E43C}" srcOrd="0" destOrd="0" presId="urn:microsoft.com/office/officeart/2008/layout/LinedList"/>
    <dgm:cxn modelId="{ACE20480-57E6-4ADB-9B9B-4B20CD1293C3}" type="presParOf" srcId="{67840369-93B1-4D51-95AD-1362997E8C63}" destId="{9DBB51AB-9C7F-446A-8197-BD8E64DBED62}" srcOrd="1" destOrd="0" presId="urn:microsoft.com/office/officeart/2008/layout/LinedList"/>
    <dgm:cxn modelId="{40A58EE5-F062-4CCA-8437-6CF65A83D335}" type="presParOf" srcId="{6A72640E-0136-443B-BF2D-8E8BF42FF8A9}" destId="{2986DED8-1D28-401D-9068-C88C115117CF}" srcOrd="6" destOrd="0" presId="urn:microsoft.com/office/officeart/2008/layout/LinedList"/>
    <dgm:cxn modelId="{1D45DCAD-6CC7-4E89-A16B-1E7B05F76F4A}" type="presParOf" srcId="{6A72640E-0136-443B-BF2D-8E8BF42FF8A9}" destId="{138196D9-3D2C-4A4B-9B30-43F29DEDE2BA}" srcOrd="7" destOrd="0" presId="urn:microsoft.com/office/officeart/2008/layout/LinedList"/>
    <dgm:cxn modelId="{CCD8BDBB-F87F-4356-A3BB-76F733CFE200}" type="presParOf" srcId="{138196D9-3D2C-4A4B-9B30-43F29DEDE2BA}" destId="{7FC12AF9-9E7A-4B4C-B3EB-D4B08CFAC9CC}" srcOrd="0" destOrd="0" presId="urn:microsoft.com/office/officeart/2008/layout/LinedList"/>
    <dgm:cxn modelId="{D0EC51F5-F6CA-49BF-A895-CA9ED1AD67D3}" type="presParOf" srcId="{138196D9-3D2C-4A4B-9B30-43F29DEDE2BA}" destId="{5A7C79E6-FEFD-4495-B432-C06A0B6F19EE}" srcOrd="1" destOrd="0" presId="urn:microsoft.com/office/officeart/2008/layout/LinedList"/>
    <dgm:cxn modelId="{5B1F3ACF-9197-452D-B207-ECF0B233A897}" type="presParOf" srcId="{6A72640E-0136-443B-BF2D-8E8BF42FF8A9}" destId="{A53E9CD8-1440-4240-A852-E2004772C660}" srcOrd="8" destOrd="0" presId="urn:microsoft.com/office/officeart/2008/layout/LinedList"/>
    <dgm:cxn modelId="{8FDFF8CC-830F-46F2-849C-ACE23A0318C7}" type="presParOf" srcId="{6A72640E-0136-443B-BF2D-8E8BF42FF8A9}" destId="{AD9900BD-3CAD-4635-99BA-FEEE61106500}" srcOrd="9" destOrd="0" presId="urn:microsoft.com/office/officeart/2008/layout/LinedList"/>
    <dgm:cxn modelId="{13988C36-61C7-4DF6-97B8-0AEAD797A054}" type="presParOf" srcId="{AD9900BD-3CAD-4635-99BA-FEEE61106500}" destId="{E6AB3D5F-81F8-4DA0-9B6A-7DE38A8E845D}" srcOrd="0" destOrd="0" presId="urn:microsoft.com/office/officeart/2008/layout/LinedList"/>
    <dgm:cxn modelId="{C586AC86-CD01-4E5D-8447-FD1CE3ED39C4}" type="presParOf" srcId="{AD9900BD-3CAD-4635-99BA-FEEE61106500}" destId="{FF79AD05-9A2A-48AC-9B4F-13F7CC4B8091}" srcOrd="1" destOrd="0" presId="urn:microsoft.com/office/officeart/2008/layout/LinedList"/>
    <dgm:cxn modelId="{9E466ECD-7213-401A-9FC9-3819D62A3A36}" type="presParOf" srcId="{6A72640E-0136-443B-BF2D-8E8BF42FF8A9}" destId="{8DCFAAEB-F09B-45CA-A84E-DE341C7DF4B2}" srcOrd="10" destOrd="0" presId="urn:microsoft.com/office/officeart/2008/layout/LinedList"/>
    <dgm:cxn modelId="{3DF7F2CD-75F2-4B81-95E3-83408DC48329}" type="presParOf" srcId="{6A72640E-0136-443B-BF2D-8E8BF42FF8A9}" destId="{CF2E6579-BE57-4146-9352-DD33157AFCB5}" srcOrd="11" destOrd="0" presId="urn:microsoft.com/office/officeart/2008/layout/LinedList"/>
    <dgm:cxn modelId="{7CA31445-A7AB-4F66-94DC-23522697FB17}" type="presParOf" srcId="{CF2E6579-BE57-4146-9352-DD33157AFCB5}" destId="{F3368684-6776-4C5D-958E-6B78D7F80154}" srcOrd="0" destOrd="0" presId="urn:microsoft.com/office/officeart/2008/layout/LinedList"/>
    <dgm:cxn modelId="{750E0135-B654-4CF0-AD2C-F11F56288095}" type="presParOf" srcId="{CF2E6579-BE57-4146-9352-DD33157AFCB5}" destId="{A3765B8B-B21B-472B-8D04-C4928A982F50}" srcOrd="1" destOrd="0" presId="urn:microsoft.com/office/officeart/2008/layout/LinedList"/>
    <dgm:cxn modelId="{40EF1913-F285-4C95-8BCE-633637B671DF}" type="presParOf" srcId="{6A72640E-0136-443B-BF2D-8E8BF42FF8A9}" destId="{8AA565DC-ECA0-4357-8980-92F5CD09BF17}" srcOrd="12" destOrd="0" presId="urn:microsoft.com/office/officeart/2008/layout/LinedList"/>
    <dgm:cxn modelId="{9BF3C754-D437-49A0-AA39-3786A89FCC99}" type="presParOf" srcId="{6A72640E-0136-443B-BF2D-8E8BF42FF8A9}" destId="{CD685AC6-5F59-4FFB-AA4C-3C3D61CF8B5D}" srcOrd="13" destOrd="0" presId="urn:microsoft.com/office/officeart/2008/layout/LinedList"/>
    <dgm:cxn modelId="{06523B72-7ABD-469E-978F-2D55E4D75F42}" type="presParOf" srcId="{CD685AC6-5F59-4FFB-AA4C-3C3D61CF8B5D}" destId="{1AE661A1-215C-4285-B435-6AF17A0205FA}" srcOrd="0" destOrd="0" presId="urn:microsoft.com/office/officeart/2008/layout/LinedList"/>
    <dgm:cxn modelId="{00D73C94-5A01-4F05-B1D6-79B1AD6E4EF7}" type="presParOf" srcId="{CD685AC6-5F59-4FFB-AA4C-3C3D61CF8B5D}" destId="{D939CA13-CB20-4083-BD72-0E72A08703AE}" srcOrd="1" destOrd="0" presId="urn:microsoft.com/office/officeart/2008/layout/LinedList"/>
    <dgm:cxn modelId="{5B9665D1-4188-4A83-B9FD-4737E2FC1520}" type="presParOf" srcId="{6A72640E-0136-443B-BF2D-8E8BF42FF8A9}" destId="{8D6C98E7-98E9-4E05-8C4F-914216B095E3}" srcOrd="14" destOrd="0" presId="urn:microsoft.com/office/officeart/2008/layout/LinedList"/>
    <dgm:cxn modelId="{B1DD07A3-4296-47BA-A5E2-42D9E1C30DD3}" type="presParOf" srcId="{6A72640E-0136-443B-BF2D-8E8BF42FF8A9}" destId="{635B0D1A-FF74-43FF-AE7E-6565D0A640BC}" srcOrd="15" destOrd="0" presId="urn:microsoft.com/office/officeart/2008/layout/LinedList"/>
    <dgm:cxn modelId="{7CB63929-A0A1-433C-89C3-929D64AF0B22}" type="presParOf" srcId="{635B0D1A-FF74-43FF-AE7E-6565D0A640BC}" destId="{45CAA7B7-9792-4CB3-A9F3-A6E341D4F520}" srcOrd="0" destOrd="0" presId="urn:microsoft.com/office/officeart/2008/layout/LinedList"/>
    <dgm:cxn modelId="{1FC2951F-5222-4C44-B62B-8FCAADB16661}" type="presParOf" srcId="{635B0D1A-FF74-43FF-AE7E-6565D0A640BC}" destId="{3CD614BD-132A-43F4-B89E-D287EB836C4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88252E-3FA9-4430-BF89-4B9F07DF2737}"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D0CB9BC8-CF32-448F-B42A-2E8A99DE1C8E}">
      <dgm:prSet custT="1"/>
      <dgm:spPr/>
      <dgm:t>
        <a:bodyPr/>
        <a:lstStyle/>
        <a:p>
          <a:pPr>
            <a:lnSpc>
              <a:spcPct val="100000"/>
            </a:lnSpc>
          </a:pPr>
          <a:r>
            <a:rPr lang="en-AU" sz="2400" b="1">
              <a:solidFill>
                <a:schemeClr val="bg2">
                  <a:lumMod val="10000"/>
                </a:schemeClr>
              </a:solidFill>
              <a:latin typeface="Fira Sans SemiBold" panose="020B0603050000020004" pitchFamily="34" charset="0"/>
              <a:hlinkClick xmlns:r="http://schemas.openxmlformats.org/officeDocument/2006/relationships" r:id="rId1">
                <a:extLst>
                  <a:ext uri="{A12FA001-AC4F-418D-AE19-62706E023703}">
                    <ahyp:hlinkClr xmlns:ahyp="http://schemas.microsoft.com/office/drawing/2018/hyperlinkcolor" val="tx"/>
                  </a:ext>
                </a:extLst>
              </a:hlinkClick>
            </a:rPr>
            <a:t>Modules on SIRS and SIRS reportable incidents in Alis</a:t>
          </a:r>
          <a:endParaRPr lang="en-US" sz="2400" b="1">
            <a:solidFill>
              <a:schemeClr val="bg2">
                <a:lumMod val="10000"/>
              </a:schemeClr>
            </a:solidFill>
            <a:latin typeface="Fira Sans SemiBold" panose="020B0603050000020004" pitchFamily="34" charset="0"/>
          </a:endParaRPr>
        </a:p>
      </dgm:t>
    </dgm:pt>
    <dgm:pt modelId="{ACA497E8-A919-4BB6-922C-C5478986CEE7}" type="parTrans" cxnId="{87BBCAFD-15B1-45A9-B6D2-DBADCC218CD2}">
      <dgm:prSet/>
      <dgm:spPr/>
      <dgm:t>
        <a:bodyPr/>
        <a:lstStyle/>
        <a:p>
          <a:endParaRPr lang="en-US"/>
        </a:p>
      </dgm:t>
    </dgm:pt>
    <dgm:pt modelId="{F2D23F70-8BE8-4ECD-9543-31C198797E35}" type="sibTrans" cxnId="{87BBCAFD-15B1-45A9-B6D2-DBADCC218CD2}">
      <dgm:prSet/>
      <dgm:spPr/>
      <dgm:t>
        <a:bodyPr/>
        <a:lstStyle/>
        <a:p>
          <a:endParaRPr lang="en-US"/>
        </a:p>
      </dgm:t>
    </dgm:pt>
    <dgm:pt modelId="{672474D9-A416-4EA8-8667-B864984B882A}">
      <dgm:prSet custT="1"/>
      <dgm:spPr/>
      <dgm:t>
        <a:bodyPr/>
        <a:lstStyle/>
        <a:p>
          <a:pPr>
            <a:lnSpc>
              <a:spcPct val="100000"/>
            </a:lnSpc>
          </a:pPr>
          <a:r>
            <a:rPr lang="en-AU" sz="2400" b="1">
              <a:solidFill>
                <a:schemeClr val="bg2">
                  <a:lumMod val="10000"/>
                </a:schemeClr>
              </a:solidFill>
              <a:latin typeface="Fira Sans SemiBold" panose="020B0603050000020004" pitchFamily="34" charset="0"/>
              <a:hlinkClick xmlns:r="http://schemas.openxmlformats.org/officeDocument/2006/relationships" r:id="rId2">
                <a:extLst>
                  <a:ext uri="{A12FA001-AC4F-418D-AE19-62706E023703}">
                    <ahyp:hlinkClr xmlns:ahyp="http://schemas.microsoft.com/office/drawing/2018/hyperlinkcolor" val="tx"/>
                  </a:ext>
                </a:extLst>
              </a:hlinkClick>
            </a:rPr>
            <a:t>Commission’s website links for SIRS</a:t>
          </a:r>
          <a:r>
            <a:rPr lang="en-AU" sz="2400" b="1">
              <a:solidFill>
                <a:schemeClr val="bg2">
                  <a:lumMod val="10000"/>
                </a:schemeClr>
              </a:solidFill>
              <a:latin typeface="Fira Sans SemiBold" panose="020B0603050000020004" pitchFamily="34" charset="0"/>
            </a:rPr>
            <a:t> </a:t>
          </a:r>
          <a:endParaRPr lang="en-US" sz="2400" b="1">
            <a:solidFill>
              <a:schemeClr val="bg2">
                <a:lumMod val="10000"/>
              </a:schemeClr>
            </a:solidFill>
            <a:latin typeface="Fira Sans SemiBold" panose="020B0603050000020004" pitchFamily="34" charset="0"/>
          </a:endParaRPr>
        </a:p>
      </dgm:t>
    </dgm:pt>
    <dgm:pt modelId="{7DF8B2D4-7179-4183-9AAD-529C4E6F2277}" type="parTrans" cxnId="{88BD88F5-57FB-485D-AC56-5473CB9AA021}">
      <dgm:prSet/>
      <dgm:spPr/>
      <dgm:t>
        <a:bodyPr/>
        <a:lstStyle/>
        <a:p>
          <a:endParaRPr lang="en-US"/>
        </a:p>
      </dgm:t>
    </dgm:pt>
    <dgm:pt modelId="{64BC5EF3-A085-4A6D-8536-EDF6CF15BE08}" type="sibTrans" cxnId="{88BD88F5-57FB-485D-AC56-5473CB9AA021}">
      <dgm:prSet/>
      <dgm:spPr/>
      <dgm:t>
        <a:bodyPr/>
        <a:lstStyle/>
        <a:p>
          <a:endParaRPr lang="en-US"/>
        </a:p>
      </dgm:t>
    </dgm:pt>
    <dgm:pt modelId="{85A5653F-E8E4-4883-8483-3256C6E44195}">
      <dgm:prSet custT="1"/>
      <dgm:spPr/>
      <dgm:t>
        <a:bodyPr/>
        <a:lstStyle/>
        <a:p>
          <a:pPr>
            <a:lnSpc>
              <a:spcPct val="100000"/>
            </a:lnSpc>
          </a:pPr>
          <a:r>
            <a:rPr lang="en-AU" sz="2400" b="1">
              <a:solidFill>
                <a:schemeClr val="bg2">
                  <a:lumMod val="10000"/>
                </a:schemeClr>
              </a:solidFill>
              <a:latin typeface="Fira Sans SemiBold" panose="020B0603050000020004" pitchFamily="34" charset="0"/>
              <a:hlinkClick xmlns:r="http://schemas.openxmlformats.org/officeDocument/2006/relationships" r:id="rId3">
                <a:extLst>
                  <a:ext uri="{A12FA001-AC4F-418D-AE19-62706E023703}">
                    <ahyp:hlinkClr xmlns:ahyp="http://schemas.microsoft.com/office/drawing/2018/hyperlinkcolor" val="tx"/>
                  </a:ext>
                </a:extLst>
              </a:hlinkClick>
            </a:rPr>
            <a:t>SIRS decision support tool</a:t>
          </a:r>
          <a:endParaRPr lang="en-US" sz="2400" b="1">
            <a:solidFill>
              <a:schemeClr val="bg2">
                <a:lumMod val="10000"/>
              </a:schemeClr>
            </a:solidFill>
            <a:latin typeface="Fira Sans SemiBold" panose="020B0603050000020004" pitchFamily="34" charset="0"/>
          </a:endParaRPr>
        </a:p>
      </dgm:t>
    </dgm:pt>
    <dgm:pt modelId="{08C6E5D6-9ADA-4B25-81E0-C18CEA7EAEC0}" type="parTrans" cxnId="{2D81AB2C-D316-4258-96DE-40D23926067B}">
      <dgm:prSet/>
      <dgm:spPr/>
      <dgm:t>
        <a:bodyPr/>
        <a:lstStyle/>
        <a:p>
          <a:endParaRPr lang="en-US"/>
        </a:p>
      </dgm:t>
    </dgm:pt>
    <dgm:pt modelId="{4C6DF610-4416-4D77-9FC5-02EB3B96F324}" type="sibTrans" cxnId="{2D81AB2C-D316-4258-96DE-40D23926067B}">
      <dgm:prSet/>
      <dgm:spPr/>
      <dgm:t>
        <a:bodyPr/>
        <a:lstStyle/>
        <a:p>
          <a:endParaRPr lang="en-US"/>
        </a:p>
      </dgm:t>
    </dgm:pt>
    <dgm:pt modelId="{333692E2-42BF-4A8A-825A-E955118FFAF9}">
      <dgm:prSet custT="1"/>
      <dgm:spPr/>
      <dgm:t>
        <a:bodyPr/>
        <a:lstStyle/>
        <a:p>
          <a:pPr>
            <a:lnSpc>
              <a:spcPct val="100000"/>
            </a:lnSpc>
          </a:pPr>
          <a:r>
            <a:rPr lang="en-AU" sz="2400" b="1">
              <a:solidFill>
                <a:schemeClr val="bg2">
                  <a:lumMod val="10000"/>
                </a:schemeClr>
              </a:solidFill>
              <a:latin typeface="Fira Sans SemiBold" panose="020B0603050000020004" pitchFamily="34" charset="0"/>
              <a:hlinkClick xmlns:r="http://schemas.openxmlformats.org/officeDocument/2006/relationships" r:id="rId4">
                <a:extLst>
                  <a:ext uri="{A12FA001-AC4F-418D-AE19-62706E023703}">
                    <ahyp:hlinkClr xmlns:ahyp="http://schemas.microsoft.com/office/drawing/2018/hyperlinkcolor" val="tx"/>
                  </a:ext>
                </a:extLst>
              </a:hlinkClick>
            </a:rPr>
            <a:t>Regulatory Bulletin</a:t>
          </a:r>
          <a:endParaRPr lang="en-US" sz="2400" b="1">
            <a:solidFill>
              <a:schemeClr val="bg2">
                <a:lumMod val="10000"/>
              </a:schemeClr>
            </a:solidFill>
            <a:latin typeface="Fira Sans SemiBold" panose="020B0603050000020004" pitchFamily="34" charset="0"/>
          </a:endParaRPr>
        </a:p>
      </dgm:t>
    </dgm:pt>
    <dgm:pt modelId="{22F18941-7F87-4272-85B3-8D48D611F296}" type="parTrans" cxnId="{9CFE1421-BCCD-4165-97F2-926B9A50EF66}">
      <dgm:prSet/>
      <dgm:spPr/>
      <dgm:t>
        <a:bodyPr/>
        <a:lstStyle/>
        <a:p>
          <a:endParaRPr lang="en-US"/>
        </a:p>
      </dgm:t>
    </dgm:pt>
    <dgm:pt modelId="{3194DB2C-9E6D-4A92-8EDE-3E3C35A82EE3}" type="sibTrans" cxnId="{9CFE1421-BCCD-4165-97F2-926B9A50EF66}">
      <dgm:prSet/>
      <dgm:spPr/>
      <dgm:t>
        <a:bodyPr/>
        <a:lstStyle/>
        <a:p>
          <a:endParaRPr lang="en-US"/>
        </a:p>
      </dgm:t>
    </dgm:pt>
    <dgm:pt modelId="{7C950B73-2239-4A79-BDB8-5EE74DBD9B24}">
      <dgm:prSet custT="1"/>
      <dgm:spPr/>
      <dgm:t>
        <a:bodyPr/>
        <a:lstStyle/>
        <a:p>
          <a:pPr>
            <a:lnSpc>
              <a:spcPct val="100000"/>
            </a:lnSpc>
          </a:pPr>
          <a:r>
            <a:rPr lang="en-US" sz="2400" b="1">
              <a:solidFill>
                <a:schemeClr val="bg2">
                  <a:lumMod val="10000"/>
                </a:schemeClr>
              </a:solidFill>
              <a:latin typeface="Fira Sans SemiBold" panose="020B0603050000020004" pitchFamily="34" charset="0"/>
              <a:hlinkClick xmlns:r="http://schemas.openxmlformats.org/officeDocument/2006/relationships" r:id="rId5">
                <a:extLst>
                  <a:ext uri="{A12FA001-AC4F-418D-AE19-62706E023703}">
                    <ahyp:hlinkClr xmlns:ahyp="http://schemas.microsoft.com/office/drawing/2018/hyperlinkcolor" val="tx"/>
                  </a:ext>
                </a:extLst>
              </a:hlinkClick>
            </a:rPr>
            <a:t>Your Role in SIRS</a:t>
          </a:r>
          <a:endParaRPr lang="en-US" sz="2400" b="1">
            <a:solidFill>
              <a:schemeClr val="bg2">
                <a:lumMod val="10000"/>
              </a:schemeClr>
            </a:solidFill>
            <a:latin typeface="Fira Sans SemiBold" panose="020B0603050000020004" pitchFamily="34" charset="0"/>
          </a:endParaRPr>
        </a:p>
      </dgm:t>
    </dgm:pt>
    <dgm:pt modelId="{FA11D545-5005-4EC0-8AC7-67392B688464}" type="parTrans" cxnId="{A891DF26-D022-4662-8F16-99533F225665}">
      <dgm:prSet/>
      <dgm:spPr/>
      <dgm:t>
        <a:bodyPr/>
        <a:lstStyle/>
        <a:p>
          <a:endParaRPr lang="en-AU"/>
        </a:p>
      </dgm:t>
    </dgm:pt>
    <dgm:pt modelId="{103D9F90-82BC-407E-8956-F8305CA0B5A0}" type="sibTrans" cxnId="{A891DF26-D022-4662-8F16-99533F225665}">
      <dgm:prSet/>
      <dgm:spPr/>
      <dgm:t>
        <a:bodyPr/>
        <a:lstStyle/>
        <a:p>
          <a:endParaRPr lang="en-AU"/>
        </a:p>
      </dgm:t>
    </dgm:pt>
    <dgm:pt modelId="{C5AFA2E6-236B-4D6D-AE6D-100D943BB5F4}" type="pres">
      <dgm:prSet presAssocID="{7188252E-3FA9-4430-BF89-4B9F07DF2737}" presName="root" presStyleCnt="0">
        <dgm:presLayoutVars>
          <dgm:dir/>
          <dgm:resizeHandles val="exact"/>
        </dgm:presLayoutVars>
      </dgm:prSet>
      <dgm:spPr/>
    </dgm:pt>
    <dgm:pt modelId="{7DEECB91-E0EE-4AE5-97D6-EECDBE4CB7AF}" type="pres">
      <dgm:prSet presAssocID="{D0CB9BC8-CF32-448F-B42A-2E8A99DE1C8E}" presName="compNode" presStyleCnt="0"/>
      <dgm:spPr/>
    </dgm:pt>
    <dgm:pt modelId="{D57E4B6B-FE68-486D-838E-1591A3F71639}" type="pres">
      <dgm:prSet presAssocID="{D0CB9BC8-CF32-448F-B42A-2E8A99DE1C8E}" presName="bgRect" presStyleLbl="bgShp" presStyleIdx="0" presStyleCnt="5" custLinFactNeighborY="-9580"/>
      <dgm:spPr>
        <a:solidFill>
          <a:schemeClr val="accent1">
            <a:lumMod val="20000"/>
            <a:lumOff val="80000"/>
          </a:schemeClr>
        </a:solidFill>
      </dgm:spPr>
    </dgm:pt>
    <dgm:pt modelId="{A0D43621-7E3D-4D40-9FE9-4725F70CD202}" type="pres">
      <dgm:prSet presAssocID="{D0CB9BC8-CF32-448F-B42A-2E8A99DE1C8E}" presName="iconRect" presStyleLbl="node1" presStyleIdx="0"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Checkmark"/>
        </a:ext>
      </dgm:extLst>
    </dgm:pt>
    <dgm:pt modelId="{84C88DB9-5335-4985-B99F-37D8998CE63A}" type="pres">
      <dgm:prSet presAssocID="{D0CB9BC8-CF32-448F-B42A-2E8A99DE1C8E}" presName="spaceRect" presStyleCnt="0"/>
      <dgm:spPr/>
    </dgm:pt>
    <dgm:pt modelId="{E13281CB-4D6F-4908-BF61-0CD382139CCA}" type="pres">
      <dgm:prSet presAssocID="{D0CB9BC8-CF32-448F-B42A-2E8A99DE1C8E}" presName="parTx" presStyleLbl="revTx" presStyleIdx="0" presStyleCnt="5">
        <dgm:presLayoutVars>
          <dgm:chMax val="0"/>
          <dgm:chPref val="0"/>
        </dgm:presLayoutVars>
      </dgm:prSet>
      <dgm:spPr/>
    </dgm:pt>
    <dgm:pt modelId="{04C9CEFC-D045-4AC0-B0E5-1A5D1BF4DE08}" type="pres">
      <dgm:prSet presAssocID="{F2D23F70-8BE8-4ECD-9543-31C198797E35}" presName="sibTrans" presStyleCnt="0"/>
      <dgm:spPr/>
    </dgm:pt>
    <dgm:pt modelId="{12F372FF-AA0A-43D6-B1BF-E1A386F8962B}" type="pres">
      <dgm:prSet presAssocID="{672474D9-A416-4EA8-8667-B864984B882A}" presName="compNode" presStyleCnt="0"/>
      <dgm:spPr/>
    </dgm:pt>
    <dgm:pt modelId="{032F9254-1548-4C13-B890-621AE50A0C31}" type="pres">
      <dgm:prSet presAssocID="{672474D9-A416-4EA8-8667-B864984B882A}" presName="bgRect" presStyleLbl="bgShp" presStyleIdx="1" presStyleCnt="5"/>
      <dgm:spPr>
        <a:solidFill>
          <a:schemeClr val="accent1">
            <a:lumMod val="20000"/>
            <a:lumOff val="80000"/>
          </a:schemeClr>
        </a:solidFill>
      </dgm:spPr>
    </dgm:pt>
    <dgm:pt modelId="{46BBBF8F-A47A-4CEA-A7DF-7DB9E805D79C}" type="pres">
      <dgm:prSet presAssocID="{672474D9-A416-4EA8-8667-B864984B882A}" presName="iconRect" presStyleLbl="node1" presStyleIdx="1"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Monitor"/>
        </a:ext>
      </dgm:extLst>
    </dgm:pt>
    <dgm:pt modelId="{8267C317-513F-4A45-AA91-80A0E6BFDC90}" type="pres">
      <dgm:prSet presAssocID="{672474D9-A416-4EA8-8667-B864984B882A}" presName="spaceRect" presStyleCnt="0"/>
      <dgm:spPr/>
    </dgm:pt>
    <dgm:pt modelId="{1988EAF5-2742-4B4B-BA64-56275ECBABA6}" type="pres">
      <dgm:prSet presAssocID="{672474D9-A416-4EA8-8667-B864984B882A}" presName="parTx" presStyleLbl="revTx" presStyleIdx="1" presStyleCnt="5">
        <dgm:presLayoutVars>
          <dgm:chMax val="0"/>
          <dgm:chPref val="0"/>
        </dgm:presLayoutVars>
      </dgm:prSet>
      <dgm:spPr/>
    </dgm:pt>
    <dgm:pt modelId="{36E8E87E-EA3A-4AFA-BC47-382156086DFD}" type="pres">
      <dgm:prSet presAssocID="{64BC5EF3-A085-4A6D-8536-EDF6CF15BE08}" presName="sibTrans" presStyleCnt="0"/>
      <dgm:spPr/>
    </dgm:pt>
    <dgm:pt modelId="{0B9F707B-E1F5-4F41-AE09-7251A5A8320E}" type="pres">
      <dgm:prSet presAssocID="{85A5653F-E8E4-4883-8483-3256C6E44195}" presName="compNode" presStyleCnt="0"/>
      <dgm:spPr/>
    </dgm:pt>
    <dgm:pt modelId="{1DE458B8-4C2D-484C-B03B-87DA6F47774E}" type="pres">
      <dgm:prSet presAssocID="{85A5653F-E8E4-4883-8483-3256C6E44195}" presName="bgRect" presStyleLbl="bgShp" presStyleIdx="2" presStyleCnt="5" custLinFactNeighborX="76" custLinFactNeighborY="-3608"/>
      <dgm:spPr>
        <a:solidFill>
          <a:schemeClr val="accent1">
            <a:lumMod val="20000"/>
            <a:lumOff val="80000"/>
          </a:schemeClr>
        </a:solidFill>
      </dgm:spPr>
    </dgm:pt>
    <dgm:pt modelId="{67E14AC8-ECF6-41D5-83AE-889096CF9237}" type="pres">
      <dgm:prSet presAssocID="{85A5653F-E8E4-4883-8483-3256C6E44195}" presName="iconRect" presStyleLbl="node1" presStyleIdx="2"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Call center"/>
        </a:ext>
      </dgm:extLst>
    </dgm:pt>
    <dgm:pt modelId="{88BF1AF1-E2F1-49FC-9574-48BE99D44870}" type="pres">
      <dgm:prSet presAssocID="{85A5653F-E8E4-4883-8483-3256C6E44195}" presName="spaceRect" presStyleCnt="0"/>
      <dgm:spPr/>
    </dgm:pt>
    <dgm:pt modelId="{2C7213BB-4BE3-4E4B-8F25-4D7023E9B9DD}" type="pres">
      <dgm:prSet presAssocID="{85A5653F-E8E4-4883-8483-3256C6E44195}" presName="parTx" presStyleLbl="revTx" presStyleIdx="2" presStyleCnt="5">
        <dgm:presLayoutVars>
          <dgm:chMax val="0"/>
          <dgm:chPref val="0"/>
        </dgm:presLayoutVars>
      </dgm:prSet>
      <dgm:spPr/>
    </dgm:pt>
    <dgm:pt modelId="{D5C14D11-A813-4BC2-A2FF-7E89ED1D5ECE}" type="pres">
      <dgm:prSet presAssocID="{4C6DF610-4416-4D77-9FC5-02EB3B96F324}" presName="sibTrans" presStyleCnt="0"/>
      <dgm:spPr/>
    </dgm:pt>
    <dgm:pt modelId="{010AA7CC-3660-4C94-A300-FA410A32254F}" type="pres">
      <dgm:prSet presAssocID="{333692E2-42BF-4A8A-825A-E955118FFAF9}" presName="compNode" presStyleCnt="0"/>
      <dgm:spPr/>
    </dgm:pt>
    <dgm:pt modelId="{332BFCE9-DF78-42F7-8676-D210375505B6}" type="pres">
      <dgm:prSet presAssocID="{333692E2-42BF-4A8A-825A-E955118FFAF9}" presName="bgRect" presStyleLbl="bgShp" presStyleIdx="3" presStyleCnt="5"/>
      <dgm:spPr>
        <a:solidFill>
          <a:schemeClr val="accent1">
            <a:lumMod val="20000"/>
            <a:lumOff val="80000"/>
          </a:schemeClr>
        </a:solidFill>
      </dgm:spPr>
    </dgm:pt>
    <dgm:pt modelId="{7106E270-1247-44F6-961E-269FA81A0372}" type="pres">
      <dgm:prSet presAssocID="{333692E2-42BF-4A8A-825A-E955118FFAF9}" presName="iconRect" presStyleLbl="node1" presStyleIdx="3"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Gavel"/>
        </a:ext>
      </dgm:extLst>
    </dgm:pt>
    <dgm:pt modelId="{DBEF48B1-F338-4240-A2C7-106B5F9E7EFC}" type="pres">
      <dgm:prSet presAssocID="{333692E2-42BF-4A8A-825A-E955118FFAF9}" presName="spaceRect" presStyleCnt="0"/>
      <dgm:spPr/>
    </dgm:pt>
    <dgm:pt modelId="{A857CACB-2574-490A-ABD5-2D5B4D67C213}" type="pres">
      <dgm:prSet presAssocID="{333692E2-42BF-4A8A-825A-E955118FFAF9}" presName="parTx" presStyleLbl="revTx" presStyleIdx="3" presStyleCnt="5">
        <dgm:presLayoutVars>
          <dgm:chMax val="0"/>
          <dgm:chPref val="0"/>
        </dgm:presLayoutVars>
      </dgm:prSet>
      <dgm:spPr/>
    </dgm:pt>
    <dgm:pt modelId="{FF055DAC-C373-4B41-A569-112ECFC83BC0}" type="pres">
      <dgm:prSet presAssocID="{3194DB2C-9E6D-4A92-8EDE-3E3C35A82EE3}" presName="sibTrans" presStyleCnt="0"/>
      <dgm:spPr/>
    </dgm:pt>
    <dgm:pt modelId="{D560AFEF-B2D5-46E1-A75D-22B17CD88205}" type="pres">
      <dgm:prSet presAssocID="{7C950B73-2239-4A79-BDB8-5EE74DBD9B24}" presName="compNode" presStyleCnt="0"/>
      <dgm:spPr/>
    </dgm:pt>
    <dgm:pt modelId="{965741E5-8643-40C6-ABCB-97DED2367889}" type="pres">
      <dgm:prSet presAssocID="{7C950B73-2239-4A79-BDB8-5EE74DBD9B24}" presName="bgRect" presStyleLbl="bgShp" presStyleIdx="4" presStyleCnt="5"/>
      <dgm:spPr>
        <a:solidFill>
          <a:schemeClr val="accent1">
            <a:lumMod val="20000"/>
            <a:lumOff val="80000"/>
          </a:schemeClr>
        </a:solidFill>
      </dgm:spPr>
    </dgm:pt>
    <dgm:pt modelId="{2E15F6A6-2D85-41EF-8C27-2BA4B9306406}" type="pres">
      <dgm:prSet presAssocID="{7C950B73-2239-4A79-BDB8-5EE74DBD9B24}" presName="iconRect" presStyleLbl="node1" presStyleIdx="4" presStyleCnt="5"/>
      <dgm:spPr>
        <a:blipFill>
          <a:blip xmlns:r="http://schemas.openxmlformats.org/officeDocument/2006/relationships" r:embed="rId14">
            <a:extLst>
              <a:ext uri="{96DAC541-7B7A-43D3-8B79-37D633B846F1}">
                <asvg:svgBlip xmlns:asvg="http://schemas.microsoft.com/office/drawing/2016/SVG/main" r:embed="rId15"/>
              </a:ext>
            </a:extLst>
          </a:blip>
          <a:srcRect/>
          <a:stretch>
            <a:fillRect/>
          </a:stretch>
        </a:blipFill>
      </dgm:spPr>
      <dgm:extLst>
        <a:ext uri="{E40237B7-FDA0-4F09-8148-C483321AD2D9}">
          <dgm14:cNvPr xmlns:dgm14="http://schemas.microsoft.com/office/drawing/2010/diagram" id="0" name="" descr="Computer"/>
        </a:ext>
      </dgm:extLst>
    </dgm:pt>
    <dgm:pt modelId="{8ED18544-C0FE-4B81-868C-8D65F02C6DB6}" type="pres">
      <dgm:prSet presAssocID="{7C950B73-2239-4A79-BDB8-5EE74DBD9B24}" presName="spaceRect" presStyleCnt="0"/>
      <dgm:spPr/>
    </dgm:pt>
    <dgm:pt modelId="{1683A97F-22CA-48A2-9778-6BA8A30BDAE2}" type="pres">
      <dgm:prSet presAssocID="{7C950B73-2239-4A79-BDB8-5EE74DBD9B24}" presName="parTx" presStyleLbl="revTx" presStyleIdx="4" presStyleCnt="5">
        <dgm:presLayoutVars>
          <dgm:chMax val="0"/>
          <dgm:chPref val="0"/>
        </dgm:presLayoutVars>
      </dgm:prSet>
      <dgm:spPr/>
    </dgm:pt>
  </dgm:ptLst>
  <dgm:cxnLst>
    <dgm:cxn modelId="{9CFE1421-BCCD-4165-97F2-926B9A50EF66}" srcId="{7188252E-3FA9-4430-BF89-4B9F07DF2737}" destId="{333692E2-42BF-4A8A-825A-E955118FFAF9}" srcOrd="3" destOrd="0" parTransId="{22F18941-7F87-4272-85B3-8D48D611F296}" sibTransId="{3194DB2C-9E6D-4A92-8EDE-3E3C35A82EE3}"/>
    <dgm:cxn modelId="{A891DF26-D022-4662-8F16-99533F225665}" srcId="{7188252E-3FA9-4430-BF89-4B9F07DF2737}" destId="{7C950B73-2239-4A79-BDB8-5EE74DBD9B24}" srcOrd="4" destOrd="0" parTransId="{FA11D545-5005-4EC0-8AC7-67392B688464}" sibTransId="{103D9F90-82BC-407E-8956-F8305CA0B5A0}"/>
    <dgm:cxn modelId="{2D81AB2C-D316-4258-96DE-40D23926067B}" srcId="{7188252E-3FA9-4430-BF89-4B9F07DF2737}" destId="{85A5653F-E8E4-4883-8483-3256C6E44195}" srcOrd="2" destOrd="0" parTransId="{08C6E5D6-9ADA-4B25-81E0-C18CEA7EAEC0}" sibTransId="{4C6DF610-4416-4D77-9FC5-02EB3B96F324}"/>
    <dgm:cxn modelId="{A0D6D435-3456-4D2F-83D9-CFBDA6179F1C}" type="presOf" srcId="{D0CB9BC8-CF32-448F-B42A-2E8A99DE1C8E}" destId="{E13281CB-4D6F-4908-BF61-0CD382139CCA}" srcOrd="0" destOrd="0" presId="urn:microsoft.com/office/officeart/2018/2/layout/IconVerticalSolidList"/>
    <dgm:cxn modelId="{C0B89E64-E8C3-4201-8990-F2D431DC46E4}" type="presOf" srcId="{7188252E-3FA9-4430-BF89-4B9F07DF2737}" destId="{C5AFA2E6-236B-4D6D-AE6D-100D943BB5F4}" srcOrd="0" destOrd="0" presId="urn:microsoft.com/office/officeart/2018/2/layout/IconVerticalSolidList"/>
    <dgm:cxn modelId="{726A9277-CC46-4D13-971B-ABCFBB15896B}" type="presOf" srcId="{7C950B73-2239-4A79-BDB8-5EE74DBD9B24}" destId="{1683A97F-22CA-48A2-9778-6BA8A30BDAE2}" srcOrd="0" destOrd="0" presId="urn:microsoft.com/office/officeart/2018/2/layout/IconVerticalSolidList"/>
    <dgm:cxn modelId="{1982EE84-48F1-4472-91BD-C2BB91BFAF8D}" type="presOf" srcId="{672474D9-A416-4EA8-8667-B864984B882A}" destId="{1988EAF5-2742-4B4B-BA64-56275ECBABA6}" srcOrd="0" destOrd="0" presId="urn:microsoft.com/office/officeart/2018/2/layout/IconVerticalSolidList"/>
    <dgm:cxn modelId="{AFB64D87-0EDD-4515-9ED1-0B9A22E7013E}" type="presOf" srcId="{333692E2-42BF-4A8A-825A-E955118FFAF9}" destId="{A857CACB-2574-490A-ABD5-2D5B4D67C213}" srcOrd="0" destOrd="0" presId="urn:microsoft.com/office/officeart/2018/2/layout/IconVerticalSolidList"/>
    <dgm:cxn modelId="{36807193-C81A-4E3B-BE64-3BEC495907D8}" type="presOf" srcId="{85A5653F-E8E4-4883-8483-3256C6E44195}" destId="{2C7213BB-4BE3-4E4B-8F25-4D7023E9B9DD}" srcOrd="0" destOrd="0" presId="urn:microsoft.com/office/officeart/2018/2/layout/IconVerticalSolidList"/>
    <dgm:cxn modelId="{88BD88F5-57FB-485D-AC56-5473CB9AA021}" srcId="{7188252E-3FA9-4430-BF89-4B9F07DF2737}" destId="{672474D9-A416-4EA8-8667-B864984B882A}" srcOrd="1" destOrd="0" parTransId="{7DF8B2D4-7179-4183-9AAD-529C4E6F2277}" sibTransId="{64BC5EF3-A085-4A6D-8536-EDF6CF15BE08}"/>
    <dgm:cxn modelId="{87BBCAFD-15B1-45A9-B6D2-DBADCC218CD2}" srcId="{7188252E-3FA9-4430-BF89-4B9F07DF2737}" destId="{D0CB9BC8-CF32-448F-B42A-2E8A99DE1C8E}" srcOrd="0" destOrd="0" parTransId="{ACA497E8-A919-4BB6-922C-C5478986CEE7}" sibTransId="{F2D23F70-8BE8-4ECD-9543-31C198797E35}"/>
    <dgm:cxn modelId="{EE84F1F4-D419-44D0-9A5B-BE1392178990}" type="presParOf" srcId="{C5AFA2E6-236B-4D6D-AE6D-100D943BB5F4}" destId="{7DEECB91-E0EE-4AE5-97D6-EECDBE4CB7AF}" srcOrd="0" destOrd="0" presId="urn:microsoft.com/office/officeart/2018/2/layout/IconVerticalSolidList"/>
    <dgm:cxn modelId="{312B6F55-B508-4447-9633-6389F38318E5}" type="presParOf" srcId="{7DEECB91-E0EE-4AE5-97D6-EECDBE4CB7AF}" destId="{D57E4B6B-FE68-486D-838E-1591A3F71639}" srcOrd="0" destOrd="0" presId="urn:microsoft.com/office/officeart/2018/2/layout/IconVerticalSolidList"/>
    <dgm:cxn modelId="{86C90A87-0070-42E3-90F3-6477A33FCE38}" type="presParOf" srcId="{7DEECB91-E0EE-4AE5-97D6-EECDBE4CB7AF}" destId="{A0D43621-7E3D-4D40-9FE9-4725F70CD202}" srcOrd="1" destOrd="0" presId="urn:microsoft.com/office/officeart/2018/2/layout/IconVerticalSolidList"/>
    <dgm:cxn modelId="{9C45C786-2C87-4238-A191-D7F0E1541D40}" type="presParOf" srcId="{7DEECB91-E0EE-4AE5-97D6-EECDBE4CB7AF}" destId="{84C88DB9-5335-4985-B99F-37D8998CE63A}" srcOrd="2" destOrd="0" presId="urn:microsoft.com/office/officeart/2018/2/layout/IconVerticalSolidList"/>
    <dgm:cxn modelId="{378CF8DC-32C6-43E9-B0D6-E609C8339E46}" type="presParOf" srcId="{7DEECB91-E0EE-4AE5-97D6-EECDBE4CB7AF}" destId="{E13281CB-4D6F-4908-BF61-0CD382139CCA}" srcOrd="3" destOrd="0" presId="urn:microsoft.com/office/officeart/2018/2/layout/IconVerticalSolidList"/>
    <dgm:cxn modelId="{D088A8FE-D014-4E09-A850-E760BEAF4792}" type="presParOf" srcId="{C5AFA2E6-236B-4D6D-AE6D-100D943BB5F4}" destId="{04C9CEFC-D045-4AC0-B0E5-1A5D1BF4DE08}" srcOrd="1" destOrd="0" presId="urn:microsoft.com/office/officeart/2018/2/layout/IconVerticalSolidList"/>
    <dgm:cxn modelId="{0E517450-5598-4251-B0CA-4A188703D8F4}" type="presParOf" srcId="{C5AFA2E6-236B-4D6D-AE6D-100D943BB5F4}" destId="{12F372FF-AA0A-43D6-B1BF-E1A386F8962B}" srcOrd="2" destOrd="0" presId="urn:microsoft.com/office/officeart/2018/2/layout/IconVerticalSolidList"/>
    <dgm:cxn modelId="{09DA7448-3BC8-4665-A714-981ADE3B1D88}" type="presParOf" srcId="{12F372FF-AA0A-43D6-B1BF-E1A386F8962B}" destId="{032F9254-1548-4C13-B890-621AE50A0C31}" srcOrd="0" destOrd="0" presId="urn:microsoft.com/office/officeart/2018/2/layout/IconVerticalSolidList"/>
    <dgm:cxn modelId="{AEDA16BF-C754-4500-B152-99CEA997DBAC}" type="presParOf" srcId="{12F372FF-AA0A-43D6-B1BF-E1A386F8962B}" destId="{46BBBF8F-A47A-4CEA-A7DF-7DB9E805D79C}" srcOrd="1" destOrd="0" presId="urn:microsoft.com/office/officeart/2018/2/layout/IconVerticalSolidList"/>
    <dgm:cxn modelId="{732AB39B-93B2-413F-AFE3-9A0BA3C992BC}" type="presParOf" srcId="{12F372FF-AA0A-43D6-B1BF-E1A386F8962B}" destId="{8267C317-513F-4A45-AA91-80A0E6BFDC90}" srcOrd="2" destOrd="0" presId="urn:microsoft.com/office/officeart/2018/2/layout/IconVerticalSolidList"/>
    <dgm:cxn modelId="{B34ACC52-4A8F-4E10-B1C6-345C6310AB27}" type="presParOf" srcId="{12F372FF-AA0A-43D6-B1BF-E1A386F8962B}" destId="{1988EAF5-2742-4B4B-BA64-56275ECBABA6}" srcOrd="3" destOrd="0" presId="urn:microsoft.com/office/officeart/2018/2/layout/IconVerticalSolidList"/>
    <dgm:cxn modelId="{0651B163-726D-49A4-9290-8C03C028ACE0}" type="presParOf" srcId="{C5AFA2E6-236B-4D6D-AE6D-100D943BB5F4}" destId="{36E8E87E-EA3A-4AFA-BC47-382156086DFD}" srcOrd="3" destOrd="0" presId="urn:microsoft.com/office/officeart/2018/2/layout/IconVerticalSolidList"/>
    <dgm:cxn modelId="{571D9015-5E6F-44F4-8596-920EE6FC7E39}" type="presParOf" srcId="{C5AFA2E6-236B-4D6D-AE6D-100D943BB5F4}" destId="{0B9F707B-E1F5-4F41-AE09-7251A5A8320E}" srcOrd="4" destOrd="0" presId="urn:microsoft.com/office/officeart/2018/2/layout/IconVerticalSolidList"/>
    <dgm:cxn modelId="{337F79F4-32D5-4A06-842A-934339A02335}" type="presParOf" srcId="{0B9F707B-E1F5-4F41-AE09-7251A5A8320E}" destId="{1DE458B8-4C2D-484C-B03B-87DA6F47774E}" srcOrd="0" destOrd="0" presId="urn:microsoft.com/office/officeart/2018/2/layout/IconVerticalSolidList"/>
    <dgm:cxn modelId="{67DA1475-5BAE-4A85-85BD-09DBF433B078}" type="presParOf" srcId="{0B9F707B-E1F5-4F41-AE09-7251A5A8320E}" destId="{67E14AC8-ECF6-41D5-83AE-889096CF9237}" srcOrd="1" destOrd="0" presId="urn:microsoft.com/office/officeart/2018/2/layout/IconVerticalSolidList"/>
    <dgm:cxn modelId="{D04792DF-91F8-4267-92E1-172DCF30AD5A}" type="presParOf" srcId="{0B9F707B-E1F5-4F41-AE09-7251A5A8320E}" destId="{88BF1AF1-E2F1-49FC-9574-48BE99D44870}" srcOrd="2" destOrd="0" presId="urn:microsoft.com/office/officeart/2018/2/layout/IconVerticalSolidList"/>
    <dgm:cxn modelId="{158337FC-9AD4-4C74-85B9-CED2AC2098E1}" type="presParOf" srcId="{0B9F707B-E1F5-4F41-AE09-7251A5A8320E}" destId="{2C7213BB-4BE3-4E4B-8F25-4D7023E9B9DD}" srcOrd="3" destOrd="0" presId="urn:microsoft.com/office/officeart/2018/2/layout/IconVerticalSolidList"/>
    <dgm:cxn modelId="{1E5DAFB4-5F7F-4254-9695-9336094DCEC8}" type="presParOf" srcId="{C5AFA2E6-236B-4D6D-AE6D-100D943BB5F4}" destId="{D5C14D11-A813-4BC2-A2FF-7E89ED1D5ECE}" srcOrd="5" destOrd="0" presId="urn:microsoft.com/office/officeart/2018/2/layout/IconVerticalSolidList"/>
    <dgm:cxn modelId="{040CB8BE-862C-4F82-B0D5-AB5B83B706AF}" type="presParOf" srcId="{C5AFA2E6-236B-4D6D-AE6D-100D943BB5F4}" destId="{010AA7CC-3660-4C94-A300-FA410A32254F}" srcOrd="6" destOrd="0" presId="urn:microsoft.com/office/officeart/2018/2/layout/IconVerticalSolidList"/>
    <dgm:cxn modelId="{A14CBBBD-E0FF-4699-B534-4B8B92151EF2}" type="presParOf" srcId="{010AA7CC-3660-4C94-A300-FA410A32254F}" destId="{332BFCE9-DF78-42F7-8676-D210375505B6}" srcOrd="0" destOrd="0" presId="urn:microsoft.com/office/officeart/2018/2/layout/IconVerticalSolidList"/>
    <dgm:cxn modelId="{D6A2B023-90C2-47F0-BBC1-D0B0D8FE4AAA}" type="presParOf" srcId="{010AA7CC-3660-4C94-A300-FA410A32254F}" destId="{7106E270-1247-44F6-961E-269FA81A0372}" srcOrd="1" destOrd="0" presId="urn:microsoft.com/office/officeart/2018/2/layout/IconVerticalSolidList"/>
    <dgm:cxn modelId="{CFBA0CD8-3562-469F-99CE-DD5D7A198391}" type="presParOf" srcId="{010AA7CC-3660-4C94-A300-FA410A32254F}" destId="{DBEF48B1-F338-4240-A2C7-106B5F9E7EFC}" srcOrd="2" destOrd="0" presId="urn:microsoft.com/office/officeart/2018/2/layout/IconVerticalSolidList"/>
    <dgm:cxn modelId="{FDB91360-997D-4305-A90A-413313540B82}" type="presParOf" srcId="{010AA7CC-3660-4C94-A300-FA410A32254F}" destId="{A857CACB-2574-490A-ABD5-2D5B4D67C213}" srcOrd="3" destOrd="0" presId="urn:microsoft.com/office/officeart/2018/2/layout/IconVerticalSolidList"/>
    <dgm:cxn modelId="{2AE90BB3-875C-43DE-9833-106675934C49}" type="presParOf" srcId="{C5AFA2E6-236B-4D6D-AE6D-100D943BB5F4}" destId="{FF055DAC-C373-4B41-A569-112ECFC83BC0}" srcOrd="7" destOrd="0" presId="urn:microsoft.com/office/officeart/2018/2/layout/IconVerticalSolidList"/>
    <dgm:cxn modelId="{6458825E-3B76-4D93-8E72-0EF3B4D7FD3F}" type="presParOf" srcId="{C5AFA2E6-236B-4D6D-AE6D-100D943BB5F4}" destId="{D560AFEF-B2D5-46E1-A75D-22B17CD88205}" srcOrd="8" destOrd="0" presId="urn:microsoft.com/office/officeart/2018/2/layout/IconVerticalSolidList"/>
    <dgm:cxn modelId="{E488DD2B-E36C-470C-A8B7-87466FADEC54}" type="presParOf" srcId="{D560AFEF-B2D5-46E1-A75D-22B17CD88205}" destId="{965741E5-8643-40C6-ABCB-97DED2367889}" srcOrd="0" destOrd="0" presId="urn:microsoft.com/office/officeart/2018/2/layout/IconVerticalSolidList"/>
    <dgm:cxn modelId="{B40C545D-90FA-41FC-B8A6-F80F11B7C398}" type="presParOf" srcId="{D560AFEF-B2D5-46E1-A75D-22B17CD88205}" destId="{2E15F6A6-2D85-41EF-8C27-2BA4B9306406}" srcOrd="1" destOrd="0" presId="urn:microsoft.com/office/officeart/2018/2/layout/IconVerticalSolidList"/>
    <dgm:cxn modelId="{8CB5B9E4-95AB-47CC-80C4-C7FC7811AABD}" type="presParOf" srcId="{D560AFEF-B2D5-46E1-A75D-22B17CD88205}" destId="{8ED18544-C0FE-4B81-868C-8D65F02C6DB6}" srcOrd="2" destOrd="0" presId="urn:microsoft.com/office/officeart/2018/2/layout/IconVerticalSolidList"/>
    <dgm:cxn modelId="{3FA8271F-6FF1-4099-AA63-B4EADB82366D}" type="presParOf" srcId="{D560AFEF-B2D5-46E1-A75D-22B17CD88205}" destId="{1683A97F-22CA-48A2-9778-6BA8A30BDAE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9F619-150C-49F6-9F86-D809D82A9A0C}">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61391A-EF0E-4029-BDBB-CD870C3C4952}">
      <dsp:nvSpPr>
        <dsp:cNvPr id="0" name=""/>
        <dsp:cNvSpPr/>
      </dsp:nvSpPr>
      <dsp:spPr>
        <a:xfrm>
          <a:off x="0" y="0"/>
          <a:ext cx="10515600" cy="506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dirty="0">
              <a:solidFill>
                <a:srgbClr val="00080C"/>
              </a:solidFill>
              <a:latin typeface="Fira Sans" panose="020B0503050000020004" pitchFamily="34" charset="0"/>
            </a:rPr>
            <a:t>Unreasonable use of force</a:t>
          </a:r>
          <a:endParaRPr lang="en-US" sz="2300" kern="1200" dirty="0">
            <a:solidFill>
              <a:srgbClr val="00080C"/>
            </a:solidFill>
            <a:latin typeface="Fira Sans" panose="020B0503050000020004" pitchFamily="34" charset="0"/>
          </a:endParaRPr>
        </a:p>
      </dsp:txBody>
      <dsp:txXfrm>
        <a:off x="0" y="0"/>
        <a:ext cx="10515600" cy="506073"/>
      </dsp:txXfrm>
    </dsp:sp>
    <dsp:sp modelId="{1F1F9E18-8512-48DD-BD4C-CDB1EE344EFA}">
      <dsp:nvSpPr>
        <dsp:cNvPr id="0" name=""/>
        <dsp:cNvSpPr/>
      </dsp:nvSpPr>
      <dsp:spPr>
        <a:xfrm>
          <a:off x="0" y="50607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5ADF34-CD93-4532-A986-2D14811C306D}">
      <dsp:nvSpPr>
        <dsp:cNvPr id="0" name=""/>
        <dsp:cNvSpPr/>
      </dsp:nvSpPr>
      <dsp:spPr>
        <a:xfrm>
          <a:off x="0" y="506073"/>
          <a:ext cx="10515600" cy="506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solidFill>
                <a:srgbClr val="00080C"/>
              </a:solidFill>
              <a:latin typeface="Fira Sans" panose="020B0503050000020004" pitchFamily="34" charset="0"/>
            </a:rPr>
            <a:t>Unlawful sexual contact or inappropriate sexual conduct</a:t>
          </a:r>
          <a:endParaRPr lang="en-US" sz="2300" kern="1200">
            <a:solidFill>
              <a:srgbClr val="00080C"/>
            </a:solidFill>
            <a:latin typeface="Fira Sans" panose="020B0503050000020004" pitchFamily="34" charset="0"/>
          </a:endParaRPr>
        </a:p>
      </dsp:txBody>
      <dsp:txXfrm>
        <a:off x="0" y="506073"/>
        <a:ext cx="10515600" cy="506073"/>
      </dsp:txXfrm>
    </dsp:sp>
    <dsp:sp modelId="{2B82196E-FDEE-495E-8650-8B79474AE3F6}">
      <dsp:nvSpPr>
        <dsp:cNvPr id="0" name=""/>
        <dsp:cNvSpPr/>
      </dsp:nvSpPr>
      <dsp:spPr>
        <a:xfrm>
          <a:off x="0" y="101214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B28DEA-EE10-4A1F-B12C-26421602E43C}">
      <dsp:nvSpPr>
        <dsp:cNvPr id="0" name=""/>
        <dsp:cNvSpPr/>
      </dsp:nvSpPr>
      <dsp:spPr>
        <a:xfrm>
          <a:off x="0" y="1012146"/>
          <a:ext cx="10515600" cy="506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solidFill>
                <a:srgbClr val="00080C"/>
              </a:solidFill>
              <a:latin typeface="Fira Sans" panose="020B0503050000020004" pitchFamily="34" charset="0"/>
            </a:rPr>
            <a:t>Psychological or emotional abuse</a:t>
          </a:r>
          <a:endParaRPr lang="en-US" sz="2300" kern="1200">
            <a:solidFill>
              <a:srgbClr val="00080C"/>
            </a:solidFill>
            <a:latin typeface="Fira Sans" panose="020B0503050000020004" pitchFamily="34" charset="0"/>
          </a:endParaRPr>
        </a:p>
      </dsp:txBody>
      <dsp:txXfrm>
        <a:off x="0" y="1012146"/>
        <a:ext cx="10515600" cy="506073"/>
      </dsp:txXfrm>
    </dsp:sp>
    <dsp:sp modelId="{2986DED8-1D28-401D-9068-C88C115117CF}">
      <dsp:nvSpPr>
        <dsp:cNvPr id="0" name=""/>
        <dsp:cNvSpPr/>
      </dsp:nvSpPr>
      <dsp:spPr>
        <a:xfrm>
          <a:off x="0" y="151821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12AF9-9E7A-4B4C-B3EB-D4B08CFAC9CC}">
      <dsp:nvSpPr>
        <dsp:cNvPr id="0" name=""/>
        <dsp:cNvSpPr/>
      </dsp:nvSpPr>
      <dsp:spPr>
        <a:xfrm>
          <a:off x="0" y="1518219"/>
          <a:ext cx="10515600" cy="506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solidFill>
                <a:srgbClr val="00080C"/>
              </a:solidFill>
              <a:latin typeface="Fira Sans" panose="020B0503050000020004" pitchFamily="34" charset="0"/>
            </a:rPr>
            <a:t>Unexpected death</a:t>
          </a:r>
          <a:endParaRPr lang="en-US" sz="2300" kern="1200">
            <a:solidFill>
              <a:srgbClr val="00080C"/>
            </a:solidFill>
            <a:latin typeface="Fira Sans" panose="020B0503050000020004" pitchFamily="34" charset="0"/>
          </a:endParaRPr>
        </a:p>
      </dsp:txBody>
      <dsp:txXfrm>
        <a:off x="0" y="1518219"/>
        <a:ext cx="10515600" cy="506073"/>
      </dsp:txXfrm>
    </dsp:sp>
    <dsp:sp modelId="{A53E9CD8-1440-4240-A852-E2004772C660}">
      <dsp:nvSpPr>
        <dsp:cNvPr id="0" name=""/>
        <dsp:cNvSpPr/>
      </dsp:nvSpPr>
      <dsp:spPr>
        <a:xfrm>
          <a:off x="0" y="2024292"/>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AB3D5F-81F8-4DA0-9B6A-7DE38A8E845D}">
      <dsp:nvSpPr>
        <dsp:cNvPr id="0" name=""/>
        <dsp:cNvSpPr/>
      </dsp:nvSpPr>
      <dsp:spPr>
        <a:xfrm>
          <a:off x="0" y="2024292"/>
          <a:ext cx="10515600" cy="506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dirty="0">
              <a:solidFill>
                <a:srgbClr val="00080C"/>
              </a:solidFill>
              <a:latin typeface="Fira Sans" panose="020B0503050000020004" pitchFamily="34" charset="0"/>
            </a:rPr>
            <a:t>Stealing or financial coercion by a staff member</a:t>
          </a:r>
          <a:endParaRPr lang="en-US" sz="2300" kern="1200" dirty="0">
            <a:solidFill>
              <a:srgbClr val="00080C"/>
            </a:solidFill>
            <a:latin typeface="Fira Sans" panose="020B0503050000020004" pitchFamily="34" charset="0"/>
          </a:endParaRPr>
        </a:p>
      </dsp:txBody>
      <dsp:txXfrm>
        <a:off x="0" y="2024292"/>
        <a:ext cx="10515600" cy="506073"/>
      </dsp:txXfrm>
    </dsp:sp>
    <dsp:sp modelId="{8DCFAAEB-F09B-45CA-A84E-DE341C7DF4B2}">
      <dsp:nvSpPr>
        <dsp:cNvPr id="0" name=""/>
        <dsp:cNvSpPr/>
      </dsp:nvSpPr>
      <dsp:spPr>
        <a:xfrm>
          <a:off x="0" y="253036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368684-6776-4C5D-958E-6B78D7F80154}">
      <dsp:nvSpPr>
        <dsp:cNvPr id="0" name=""/>
        <dsp:cNvSpPr/>
      </dsp:nvSpPr>
      <dsp:spPr>
        <a:xfrm>
          <a:off x="0" y="2530365"/>
          <a:ext cx="10515600" cy="506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solidFill>
                <a:srgbClr val="00080C"/>
              </a:solidFill>
              <a:latin typeface="Fira Sans" panose="020B0503050000020004" pitchFamily="34" charset="0"/>
            </a:rPr>
            <a:t>Neglect</a:t>
          </a:r>
          <a:endParaRPr lang="en-US" sz="2300" kern="1200">
            <a:solidFill>
              <a:srgbClr val="00080C"/>
            </a:solidFill>
            <a:latin typeface="Fira Sans" panose="020B0503050000020004" pitchFamily="34" charset="0"/>
          </a:endParaRPr>
        </a:p>
      </dsp:txBody>
      <dsp:txXfrm>
        <a:off x="0" y="2530365"/>
        <a:ext cx="10515600" cy="506073"/>
      </dsp:txXfrm>
    </dsp:sp>
    <dsp:sp modelId="{8AA565DC-ECA0-4357-8980-92F5CD09BF17}">
      <dsp:nvSpPr>
        <dsp:cNvPr id="0" name=""/>
        <dsp:cNvSpPr/>
      </dsp:nvSpPr>
      <dsp:spPr>
        <a:xfrm>
          <a:off x="0" y="303643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661A1-215C-4285-B435-6AF17A0205FA}">
      <dsp:nvSpPr>
        <dsp:cNvPr id="0" name=""/>
        <dsp:cNvSpPr/>
      </dsp:nvSpPr>
      <dsp:spPr>
        <a:xfrm>
          <a:off x="0" y="3036438"/>
          <a:ext cx="10515600" cy="506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solidFill>
                <a:srgbClr val="00080C"/>
              </a:solidFill>
              <a:latin typeface="Fira Sans" panose="020B0503050000020004" pitchFamily="34" charset="0"/>
            </a:rPr>
            <a:t>Inappropriate use of restrictive practices</a:t>
          </a:r>
          <a:endParaRPr lang="en-US" sz="2300" kern="1200">
            <a:solidFill>
              <a:srgbClr val="00080C"/>
            </a:solidFill>
            <a:latin typeface="Fira Sans" panose="020B0503050000020004" pitchFamily="34" charset="0"/>
          </a:endParaRPr>
        </a:p>
      </dsp:txBody>
      <dsp:txXfrm>
        <a:off x="0" y="3036438"/>
        <a:ext cx="10515600" cy="506073"/>
      </dsp:txXfrm>
    </dsp:sp>
    <dsp:sp modelId="{8D6C98E7-98E9-4E05-8C4F-914216B095E3}">
      <dsp:nvSpPr>
        <dsp:cNvPr id="0" name=""/>
        <dsp:cNvSpPr/>
      </dsp:nvSpPr>
      <dsp:spPr>
        <a:xfrm>
          <a:off x="0" y="354251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AA7B7-9792-4CB3-A9F3-A6E341D4F520}">
      <dsp:nvSpPr>
        <dsp:cNvPr id="0" name=""/>
        <dsp:cNvSpPr/>
      </dsp:nvSpPr>
      <dsp:spPr>
        <a:xfrm>
          <a:off x="0" y="3542511"/>
          <a:ext cx="10515600" cy="506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solidFill>
                <a:srgbClr val="00080C"/>
              </a:solidFill>
              <a:latin typeface="Fira Sans" panose="020B0503050000020004" pitchFamily="34" charset="0"/>
            </a:rPr>
            <a:t>Unexplained absence from care</a:t>
          </a:r>
        </a:p>
      </dsp:txBody>
      <dsp:txXfrm>
        <a:off x="0" y="3542511"/>
        <a:ext cx="10515600" cy="506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E4B6B-FE68-486D-838E-1591A3F71639}">
      <dsp:nvSpPr>
        <dsp:cNvPr id="0" name=""/>
        <dsp:cNvSpPr/>
      </dsp:nvSpPr>
      <dsp:spPr>
        <a:xfrm>
          <a:off x="0" y="0"/>
          <a:ext cx="10718506" cy="631298"/>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A0D43621-7E3D-4D40-9FE9-4725F70CD202}">
      <dsp:nvSpPr>
        <dsp:cNvPr id="0" name=""/>
        <dsp:cNvSpPr/>
      </dsp:nvSpPr>
      <dsp:spPr>
        <a:xfrm>
          <a:off x="190967" y="145005"/>
          <a:ext cx="347214" cy="347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3281CB-4D6F-4908-BF61-0CD382139CCA}">
      <dsp:nvSpPr>
        <dsp:cNvPr id="0" name=""/>
        <dsp:cNvSpPr/>
      </dsp:nvSpPr>
      <dsp:spPr>
        <a:xfrm>
          <a:off x="729149" y="2963"/>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2">
                  <a:lumMod val="10000"/>
                </a:schemeClr>
              </a:solidFill>
              <a:latin typeface="Fira Sans SemiBold" panose="020B0603050000020004" pitchFamily="34" charset="0"/>
              <a:hlinkClick xmlns:r="http://schemas.openxmlformats.org/officeDocument/2006/relationships" r:id="rId3">
                <a:extLst>
                  <a:ext uri="{A12FA001-AC4F-418D-AE19-62706E023703}">
                    <ahyp:hlinkClr xmlns:ahyp="http://schemas.microsoft.com/office/drawing/2018/hyperlinkcolor" val="tx"/>
                  </a:ext>
                </a:extLst>
              </a:hlinkClick>
            </a:rPr>
            <a:t>Modules on SIRS and SIRS reportable incidents in Alis</a:t>
          </a:r>
          <a:endParaRPr lang="en-US" sz="2400" b="1" kern="1200">
            <a:solidFill>
              <a:schemeClr val="bg2">
                <a:lumMod val="10000"/>
              </a:schemeClr>
            </a:solidFill>
            <a:latin typeface="Fira Sans SemiBold" panose="020B0603050000020004" pitchFamily="34" charset="0"/>
          </a:endParaRPr>
        </a:p>
      </dsp:txBody>
      <dsp:txXfrm>
        <a:off x="729149" y="2963"/>
        <a:ext cx="9989357" cy="631298"/>
      </dsp:txXfrm>
    </dsp:sp>
    <dsp:sp modelId="{032F9254-1548-4C13-B890-621AE50A0C31}">
      <dsp:nvSpPr>
        <dsp:cNvPr id="0" name=""/>
        <dsp:cNvSpPr/>
      </dsp:nvSpPr>
      <dsp:spPr>
        <a:xfrm>
          <a:off x="0" y="792086"/>
          <a:ext cx="10718506" cy="631298"/>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46BBBF8F-A47A-4CEA-A7DF-7DB9E805D79C}">
      <dsp:nvSpPr>
        <dsp:cNvPr id="0" name=""/>
        <dsp:cNvSpPr/>
      </dsp:nvSpPr>
      <dsp:spPr>
        <a:xfrm>
          <a:off x="190967" y="934128"/>
          <a:ext cx="347214" cy="34721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8EAF5-2742-4B4B-BA64-56275ECBABA6}">
      <dsp:nvSpPr>
        <dsp:cNvPr id="0" name=""/>
        <dsp:cNvSpPr/>
      </dsp:nvSpPr>
      <dsp:spPr>
        <a:xfrm>
          <a:off x="729149" y="792086"/>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2">
                  <a:lumMod val="10000"/>
                </a:schemeClr>
              </a:solidFill>
              <a:latin typeface="Fira Sans SemiBold" panose="020B0603050000020004" pitchFamily="34" charset="0"/>
              <a:hlinkClick xmlns:r="http://schemas.openxmlformats.org/officeDocument/2006/relationships" r:id="rId6">
                <a:extLst>
                  <a:ext uri="{A12FA001-AC4F-418D-AE19-62706E023703}">
                    <ahyp:hlinkClr xmlns:ahyp="http://schemas.microsoft.com/office/drawing/2018/hyperlinkcolor" val="tx"/>
                  </a:ext>
                </a:extLst>
              </a:hlinkClick>
            </a:rPr>
            <a:t>Commission’s website links for SIRS</a:t>
          </a:r>
          <a:r>
            <a:rPr lang="en-AU" sz="2400" b="1" kern="1200">
              <a:solidFill>
                <a:schemeClr val="bg2">
                  <a:lumMod val="10000"/>
                </a:schemeClr>
              </a:solidFill>
              <a:latin typeface="Fira Sans SemiBold" panose="020B0603050000020004" pitchFamily="34" charset="0"/>
            </a:rPr>
            <a:t> </a:t>
          </a:r>
          <a:endParaRPr lang="en-US" sz="2400" b="1" kern="1200">
            <a:solidFill>
              <a:schemeClr val="bg2">
                <a:lumMod val="10000"/>
              </a:schemeClr>
            </a:solidFill>
            <a:latin typeface="Fira Sans SemiBold" panose="020B0603050000020004" pitchFamily="34" charset="0"/>
          </a:endParaRPr>
        </a:p>
      </dsp:txBody>
      <dsp:txXfrm>
        <a:off x="729149" y="792086"/>
        <a:ext cx="9989357" cy="631298"/>
      </dsp:txXfrm>
    </dsp:sp>
    <dsp:sp modelId="{1DE458B8-4C2D-484C-B03B-87DA6F47774E}">
      <dsp:nvSpPr>
        <dsp:cNvPr id="0" name=""/>
        <dsp:cNvSpPr/>
      </dsp:nvSpPr>
      <dsp:spPr>
        <a:xfrm>
          <a:off x="0" y="1558432"/>
          <a:ext cx="10718506" cy="631298"/>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67E14AC8-ECF6-41D5-83AE-889096CF9237}">
      <dsp:nvSpPr>
        <dsp:cNvPr id="0" name=""/>
        <dsp:cNvSpPr/>
      </dsp:nvSpPr>
      <dsp:spPr>
        <a:xfrm>
          <a:off x="190967" y="1723251"/>
          <a:ext cx="347214" cy="347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213BB-4BE3-4E4B-8F25-4D7023E9B9DD}">
      <dsp:nvSpPr>
        <dsp:cNvPr id="0" name=""/>
        <dsp:cNvSpPr/>
      </dsp:nvSpPr>
      <dsp:spPr>
        <a:xfrm>
          <a:off x="729149" y="1581209"/>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2">
                  <a:lumMod val="10000"/>
                </a:schemeClr>
              </a:solidFill>
              <a:latin typeface="Fira Sans SemiBold" panose="020B0603050000020004" pitchFamily="34" charset="0"/>
              <a:hlinkClick xmlns:r="http://schemas.openxmlformats.org/officeDocument/2006/relationships" r:id="rId9">
                <a:extLst>
                  <a:ext uri="{A12FA001-AC4F-418D-AE19-62706E023703}">
                    <ahyp:hlinkClr xmlns:ahyp="http://schemas.microsoft.com/office/drawing/2018/hyperlinkcolor" val="tx"/>
                  </a:ext>
                </a:extLst>
              </a:hlinkClick>
            </a:rPr>
            <a:t>SIRS decision support tool</a:t>
          </a:r>
          <a:endParaRPr lang="en-US" sz="2400" b="1" kern="1200">
            <a:solidFill>
              <a:schemeClr val="bg2">
                <a:lumMod val="10000"/>
              </a:schemeClr>
            </a:solidFill>
            <a:latin typeface="Fira Sans SemiBold" panose="020B0603050000020004" pitchFamily="34" charset="0"/>
          </a:endParaRPr>
        </a:p>
      </dsp:txBody>
      <dsp:txXfrm>
        <a:off x="729149" y="1581209"/>
        <a:ext cx="9989357" cy="631298"/>
      </dsp:txXfrm>
    </dsp:sp>
    <dsp:sp modelId="{332BFCE9-DF78-42F7-8676-D210375505B6}">
      <dsp:nvSpPr>
        <dsp:cNvPr id="0" name=""/>
        <dsp:cNvSpPr/>
      </dsp:nvSpPr>
      <dsp:spPr>
        <a:xfrm>
          <a:off x="0" y="2370332"/>
          <a:ext cx="10718506" cy="631298"/>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7106E270-1247-44F6-961E-269FA81A0372}">
      <dsp:nvSpPr>
        <dsp:cNvPr id="0" name=""/>
        <dsp:cNvSpPr/>
      </dsp:nvSpPr>
      <dsp:spPr>
        <a:xfrm>
          <a:off x="190967" y="2512374"/>
          <a:ext cx="347214" cy="34721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57CACB-2574-490A-ABD5-2D5B4D67C213}">
      <dsp:nvSpPr>
        <dsp:cNvPr id="0" name=""/>
        <dsp:cNvSpPr/>
      </dsp:nvSpPr>
      <dsp:spPr>
        <a:xfrm>
          <a:off x="729149" y="2370332"/>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AU" sz="2400" b="1" kern="1200">
              <a:solidFill>
                <a:schemeClr val="bg2">
                  <a:lumMod val="10000"/>
                </a:schemeClr>
              </a:solidFill>
              <a:latin typeface="Fira Sans SemiBold" panose="020B0603050000020004" pitchFamily="34" charset="0"/>
              <a:hlinkClick xmlns:r="http://schemas.openxmlformats.org/officeDocument/2006/relationships" r:id="rId12">
                <a:extLst>
                  <a:ext uri="{A12FA001-AC4F-418D-AE19-62706E023703}">
                    <ahyp:hlinkClr xmlns:ahyp="http://schemas.microsoft.com/office/drawing/2018/hyperlinkcolor" val="tx"/>
                  </a:ext>
                </a:extLst>
              </a:hlinkClick>
            </a:rPr>
            <a:t>Regulatory Bulletin</a:t>
          </a:r>
          <a:endParaRPr lang="en-US" sz="2400" b="1" kern="1200">
            <a:solidFill>
              <a:schemeClr val="bg2">
                <a:lumMod val="10000"/>
              </a:schemeClr>
            </a:solidFill>
            <a:latin typeface="Fira Sans SemiBold" panose="020B0603050000020004" pitchFamily="34" charset="0"/>
          </a:endParaRPr>
        </a:p>
      </dsp:txBody>
      <dsp:txXfrm>
        <a:off x="729149" y="2370332"/>
        <a:ext cx="9989357" cy="631298"/>
      </dsp:txXfrm>
    </dsp:sp>
    <dsp:sp modelId="{965741E5-8643-40C6-ABCB-97DED2367889}">
      <dsp:nvSpPr>
        <dsp:cNvPr id="0" name=""/>
        <dsp:cNvSpPr/>
      </dsp:nvSpPr>
      <dsp:spPr>
        <a:xfrm>
          <a:off x="0" y="3159454"/>
          <a:ext cx="10718506" cy="631298"/>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2E15F6A6-2D85-41EF-8C27-2BA4B9306406}">
      <dsp:nvSpPr>
        <dsp:cNvPr id="0" name=""/>
        <dsp:cNvSpPr/>
      </dsp:nvSpPr>
      <dsp:spPr>
        <a:xfrm>
          <a:off x="190967" y="3301497"/>
          <a:ext cx="347214" cy="347214"/>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83A97F-22CA-48A2-9778-6BA8A30BDAE2}">
      <dsp:nvSpPr>
        <dsp:cNvPr id="0" name=""/>
        <dsp:cNvSpPr/>
      </dsp:nvSpPr>
      <dsp:spPr>
        <a:xfrm>
          <a:off x="729149" y="3159454"/>
          <a:ext cx="9989357" cy="631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812" tIns="66812" rIns="66812" bIns="66812" numCol="1" spcCol="1270" anchor="ctr" anchorCtr="0">
          <a:noAutofit/>
        </a:bodyPr>
        <a:lstStyle/>
        <a:p>
          <a:pPr marL="0" lvl="0" indent="0" algn="l" defTabSz="1066800">
            <a:lnSpc>
              <a:spcPct val="100000"/>
            </a:lnSpc>
            <a:spcBef>
              <a:spcPct val="0"/>
            </a:spcBef>
            <a:spcAft>
              <a:spcPct val="35000"/>
            </a:spcAft>
            <a:buNone/>
          </a:pPr>
          <a:r>
            <a:rPr lang="en-US" sz="2400" b="1" kern="1200">
              <a:solidFill>
                <a:schemeClr val="bg2">
                  <a:lumMod val="10000"/>
                </a:schemeClr>
              </a:solidFill>
              <a:latin typeface="Fira Sans SemiBold" panose="020B0603050000020004" pitchFamily="34" charset="0"/>
              <a:hlinkClick xmlns:r="http://schemas.openxmlformats.org/officeDocument/2006/relationships" r:id="rId15">
                <a:extLst>
                  <a:ext uri="{A12FA001-AC4F-418D-AE19-62706E023703}">
                    <ahyp:hlinkClr xmlns:ahyp="http://schemas.microsoft.com/office/drawing/2018/hyperlinkcolor" val="tx"/>
                  </a:ext>
                </a:extLst>
              </a:hlinkClick>
            </a:rPr>
            <a:t>Your Role in SIRS</a:t>
          </a:r>
          <a:endParaRPr lang="en-US" sz="2400" b="1" kern="1200">
            <a:solidFill>
              <a:schemeClr val="bg2">
                <a:lumMod val="10000"/>
              </a:schemeClr>
            </a:solidFill>
            <a:latin typeface="Fira Sans SemiBold" panose="020B0603050000020004" pitchFamily="34" charset="0"/>
          </a:endParaRPr>
        </a:p>
      </dsp:txBody>
      <dsp:txXfrm>
        <a:off x="729149" y="3159454"/>
        <a:ext cx="9989357" cy="6312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F9324-4C79-4FCB-A07F-BDC9FB8181B9}" type="datetimeFigureOut">
              <a:rPr lang="en-AU" smtClean="0"/>
              <a:t>16/02/2024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541EC-A071-478E-A243-08E8AD23776A}" type="slidenum">
              <a:rPr lang="en-AU" smtClean="0"/>
              <a:t>‹#›</a:t>
            </a:fld>
            <a:endParaRPr lang="en-AU"/>
          </a:p>
        </p:txBody>
      </p:sp>
    </p:spTree>
    <p:extLst>
      <p:ext uri="{BB962C8B-B14F-4D97-AF65-F5344CB8AC3E}">
        <p14:creationId xmlns:p14="http://schemas.microsoft.com/office/powerpoint/2010/main" val="1678420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gedcarequality.gov.au/resources/serious-incident-response-scheme-guidelines-providers-home-servic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agedcarequality.gov.au/sirs/decision-support-too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gedcarequality.gov.au/sirs#how-do-i-report-an-incident"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agedcarequality.gov.au/resources/early-lessons-learned-sirs-home-servic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Fira Sans Light" panose="020B04030500000200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2</a:t>
            </a:fld>
            <a:endParaRPr lang="en-AU"/>
          </a:p>
        </p:txBody>
      </p:sp>
    </p:spTree>
    <p:extLst>
      <p:ext uri="{BB962C8B-B14F-4D97-AF65-F5344CB8AC3E}">
        <p14:creationId xmlns:p14="http://schemas.microsoft.com/office/powerpoint/2010/main" val="103584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AU" sz="1200" b="1" i="0" u="none" strike="noStrike" kern="1200" dirty="0">
                <a:solidFill>
                  <a:schemeClr val="tx1"/>
                </a:solidFill>
                <a:effectLst/>
                <a:latin typeface="Fira Sans Light" panose="020B0403050000020004" pitchFamily="34" charset="0"/>
                <a:ea typeface="+mn-ea"/>
                <a:cs typeface="+mn-cs"/>
              </a:rPr>
              <a:t>1. Ensure leadership and a safety culture</a:t>
            </a:r>
            <a:r>
              <a:rPr lang="en-AU" sz="1200" b="0" i="0" u="none" strike="noStrike" kern="1200" dirty="0">
                <a:solidFill>
                  <a:schemeClr val="tx1"/>
                </a:solidFill>
                <a:effectLst/>
                <a:latin typeface="Fira Sans Light" panose="020B0403050000020004" pitchFamily="34" charset="0"/>
                <a:ea typeface="+mn-ea"/>
                <a:cs typeface="+mn-cs"/>
              </a:rPr>
              <a:t>: Prepare for incidents by ensuring leadership around risk mitigation and incident management; and creating a safety culture.  Embed critical enablers through effective governance systems, with end-to-end policies and procedures that support staff to understand and use your IMS. </a:t>
            </a:r>
            <a:r>
              <a:rPr lang="en-US" sz="1200" b="0" i="0" kern="1200" dirty="0">
                <a:solidFill>
                  <a:schemeClr val="tx1"/>
                </a:solidFill>
                <a:effectLst/>
                <a:latin typeface="Fira Sans Light" panose="020B0403050000020004" pitchFamily="34" charset="0"/>
                <a:ea typeface="+mn-ea"/>
                <a:cs typeface="+mn-cs"/>
              </a:rPr>
              <a:t>​</a:t>
            </a:r>
          </a:p>
          <a:p>
            <a:pPr rtl="0" fontAlgn="base"/>
            <a:r>
              <a:rPr lang="en-AU" sz="1200" b="1" i="0" u="none" strike="noStrike" kern="1200" dirty="0">
                <a:solidFill>
                  <a:schemeClr val="tx1"/>
                </a:solidFill>
                <a:effectLst/>
                <a:latin typeface="Fira Sans Light" panose="020B0403050000020004" pitchFamily="34" charset="0"/>
                <a:ea typeface="+mn-ea"/>
                <a:cs typeface="+mn-cs"/>
              </a:rPr>
              <a:t>2. Respond to incidents</a:t>
            </a:r>
            <a:r>
              <a:rPr lang="en-AU" sz="1200" b="0" i="0" u="none" strike="noStrike" kern="1200" dirty="0">
                <a:solidFill>
                  <a:schemeClr val="tx1"/>
                </a:solidFill>
                <a:effectLst/>
                <a:latin typeface="Fira Sans Light" panose="020B0403050000020004" pitchFamily="34" charset="0"/>
                <a:ea typeface="+mn-ea"/>
                <a:cs typeface="+mn-cs"/>
              </a:rPr>
              <a:t>: Respond to the immediate needs of those affected to ensure their health, safety and wellbeing. Assess the level of harm and mitigate any ongoing risk.</a:t>
            </a:r>
            <a:r>
              <a:rPr lang="en-AU" sz="1200" b="0" i="0" kern="1200" dirty="0">
                <a:solidFill>
                  <a:schemeClr val="tx1"/>
                </a:solidFill>
                <a:effectLst/>
                <a:latin typeface="Fira Sans Light" panose="020B0403050000020004" pitchFamily="34" charset="0"/>
                <a:ea typeface="+mn-ea"/>
                <a:cs typeface="+mn-cs"/>
              </a:rPr>
              <a:t>​</a:t>
            </a:r>
          </a:p>
          <a:p>
            <a:pPr rtl="0" fontAlgn="base"/>
            <a:r>
              <a:rPr lang="en-AU" sz="1200" b="1" i="0" u="none" strike="noStrike" kern="1200" dirty="0">
                <a:solidFill>
                  <a:schemeClr val="tx1"/>
                </a:solidFill>
                <a:effectLst/>
                <a:latin typeface="Fira Sans Light" panose="020B0403050000020004" pitchFamily="34" charset="0"/>
                <a:ea typeface="+mn-ea"/>
                <a:cs typeface="+mn-cs"/>
              </a:rPr>
              <a:t>3. Record and report the incident</a:t>
            </a:r>
            <a:r>
              <a:rPr lang="en-AU" sz="1200" b="0" i="0" u="none" strike="noStrike" kern="1200" dirty="0">
                <a:solidFill>
                  <a:schemeClr val="tx1"/>
                </a:solidFill>
                <a:effectLst/>
                <a:latin typeface="Fira Sans Light" panose="020B0403050000020004" pitchFamily="34" charset="0"/>
                <a:ea typeface="+mn-ea"/>
                <a:cs typeface="+mn-cs"/>
              </a:rPr>
              <a:t>: Report and record the incident to understand what occurred and the appropriate next steps (including any required notifications).</a:t>
            </a:r>
            <a:r>
              <a:rPr lang="en-AU" sz="1200" b="0" i="0" kern="1200" dirty="0">
                <a:solidFill>
                  <a:schemeClr val="tx1"/>
                </a:solidFill>
                <a:effectLst/>
                <a:latin typeface="Fira Sans Light" panose="020B0403050000020004" pitchFamily="34" charset="0"/>
                <a:ea typeface="+mn-ea"/>
                <a:cs typeface="+mn-cs"/>
              </a:rPr>
              <a:t>​</a:t>
            </a:r>
          </a:p>
          <a:p>
            <a:pPr rtl="0" fontAlgn="base"/>
            <a:r>
              <a:rPr lang="en-AU" sz="1200" b="1" i="0" u="none" strike="noStrike" kern="1200" dirty="0">
                <a:solidFill>
                  <a:schemeClr val="tx1"/>
                </a:solidFill>
                <a:effectLst/>
                <a:latin typeface="Fira Sans Light" panose="020B0403050000020004" pitchFamily="34" charset="0"/>
                <a:ea typeface="+mn-ea"/>
                <a:cs typeface="+mn-cs"/>
              </a:rPr>
              <a:t>4. Analyse the incident</a:t>
            </a:r>
            <a:r>
              <a:rPr lang="en-AU" sz="1200" b="0" i="0" u="none" strike="noStrike" kern="1200" dirty="0">
                <a:solidFill>
                  <a:schemeClr val="tx1"/>
                </a:solidFill>
                <a:effectLst/>
                <a:latin typeface="Fira Sans Light" panose="020B0403050000020004" pitchFamily="34" charset="0"/>
                <a:ea typeface="+mn-ea"/>
                <a:cs typeface="+mn-cs"/>
              </a:rPr>
              <a:t>: Understand underlying causes and improve systems and practices to reduce the risk of similar incidents occurring in the future</a:t>
            </a:r>
            <a:r>
              <a:rPr lang="en-AU" sz="1200" b="0" i="0" kern="1200" dirty="0">
                <a:solidFill>
                  <a:schemeClr val="tx1"/>
                </a:solidFill>
                <a:effectLst/>
                <a:latin typeface="Fira Sans Light" panose="020B0403050000020004" pitchFamily="34" charset="0"/>
                <a:ea typeface="+mn-ea"/>
                <a:cs typeface="+mn-cs"/>
              </a:rPr>
              <a:t>​</a:t>
            </a:r>
          </a:p>
          <a:p>
            <a:pPr rtl="0" fontAlgn="base"/>
            <a:r>
              <a:rPr lang="en-AU" sz="1200" b="1" i="0" u="none" strike="noStrike" kern="1200" dirty="0">
                <a:solidFill>
                  <a:schemeClr val="tx1"/>
                </a:solidFill>
                <a:effectLst/>
                <a:latin typeface="Fira Sans Light" panose="020B0403050000020004" pitchFamily="34" charset="0"/>
                <a:ea typeface="+mn-ea"/>
                <a:cs typeface="+mn-cs"/>
              </a:rPr>
              <a:t>5. Implement actions</a:t>
            </a:r>
            <a:r>
              <a:rPr lang="en-AU" sz="1200" b="0" i="0" u="none" strike="noStrike" kern="1200" dirty="0">
                <a:solidFill>
                  <a:schemeClr val="tx1"/>
                </a:solidFill>
                <a:effectLst/>
                <a:latin typeface="Fira Sans Light" panose="020B0403050000020004" pitchFamily="34" charset="0"/>
                <a:ea typeface="+mn-ea"/>
                <a:cs typeface="+mn-cs"/>
              </a:rPr>
              <a:t>: Implement remedial actions that help prevent future risks and improve incident response. Monitor actions for effectiveness.</a:t>
            </a:r>
            <a:r>
              <a:rPr lang="en-AU" sz="1200" b="0" i="0" kern="1200" dirty="0">
                <a:solidFill>
                  <a:schemeClr val="tx1"/>
                </a:solidFill>
                <a:effectLst/>
                <a:latin typeface="Fira Sans Light" panose="020B0403050000020004" pitchFamily="34" charset="0"/>
                <a:ea typeface="+mn-ea"/>
                <a:cs typeface="+mn-cs"/>
              </a:rPr>
              <a:t>​</a:t>
            </a:r>
          </a:p>
          <a:p>
            <a:pPr rtl="0" fontAlgn="base"/>
            <a:r>
              <a:rPr lang="en-AU" sz="1200" b="1" i="0" u="none" strike="noStrike" kern="1200" dirty="0">
                <a:solidFill>
                  <a:schemeClr val="tx1"/>
                </a:solidFill>
                <a:effectLst/>
                <a:latin typeface="Fira Sans Light" panose="020B0403050000020004" pitchFamily="34" charset="0"/>
                <a:ea typeface="+mn-ea"/>
                <a:cs typeface="+mn-cs"/>
              </a:rPr>
              <a:t>6. Close the loop:</a:t>
            </a:r>
            <a:r>
              <a:rPr lang="en-AU" sz="1200" b="0" i="0" u="none" strike="noStrike" kern="1200" dirty="0">
                <a:solidFill>
                  <a:schemeClr val="tx1"/>
                </a:solidFill>
                <a:effectLst/>
                <a:latin typeface="Fira Sans Light" panose="020B0403050000020004" pitchFamily="34" charset="0"/>
                <a:ea typeface="+mn-ea"/>
                <a:cs typeface="+mn-cs"/>
              </a:rPr>
              <a:t> Share lessons learned with management, leaders, staff, consumers and families. Continuously improve the quality and safety of aged care. Analyse incident trends and data and regularly review the incident management system.</a:t>
            </a:r>
            <a:r>
              <a:rPr lang="en-AU" sz="1200" b="0" i="0" kern="1200" dirty="0">
                <a:solidFill>
                  <a:schemeClr val="tx1"/>
                </a:solidFill>
                <a:effectLst/>
                <a:latin typeface="Fira Sans Light" panose="020B0403050000020004" pitchFamily="34" charset="0"/>
                <a:ea typeface="+mn-ea"/>
                <a:cs typeface="+mn-cs"/>
              </a:rPr>
              <a:t>​</a:t>
            </a:r>
          </a:p>
          <a:p>
            <a:pPr rtl="0" fontAlgn="base"/>
            <a:r>
              <a:rPr lang="en-AU" sz="1200" b="0" i="1" u="none" strike="noStrike" kern="1200" dirty="0">
                <a:solidFill>
                  <a:schemeClr val="tx1"/>
                </a:solidFill>
                <a:effectLst/>
                <a:latin typeface="Fira Sans Light" panose="020B0403050000020004" pitchFamily="34" charset="0"/>
                <a:ea typeface="+mn-ea"/>
                <a:cs typeface="+mn-cs"/>
              </a:rPr>
              <a:t> </a:t>
            </a:r>
            <a:r>
              <a:rPr lang="en-AU" sz="1200" b="0" i="0" kern="1200" dirty="0">
                <a:solidFill>
                  <a:schemeClr val="tx1"/>
                </a:solidFill>
                <a:effectLst/>
                <a:latin typeface="Fira Sans Light" panose="020B0403050000020004" pitchFamily="34" charset="0"/>
                <a:ea typeface="+mn-ea"/>
                <a:cs typeface="+mn-cs"/>
              </a:rPr>
              <a:t>​</a:t>
            </a:r>
          </a:p>
          <a:p>
            <a:r>
              <a:rPr lang="en-AU" dirty="0"/>
              <a:t>We would encourage everyone to visit the ‘Your role in SIRS’ webpage on the Commission website for a deeper dive into these elements and SIRS generally. </a:t>
            </a:r>
            <a:endParaRPr lang="en-AU" dirty="0">
              <a:cs typeface="Calibri"/>
            </a:endParaRPr>
          </a:p>
          <a:p>
            <a:pPr rtl="0" fontAlgn="base"/>
            <a:r>
              <a:rPr lang="en-AU" sz="1200" b="0" i="0" kern="1200" dirty="0">
                <a:solidFill>
                  <a:schemeClr val="tx1"/>
                </a:solidFill>
                <a:effectLst/>
                <a:latin typeface="Fira Sans Light" panose="020B0403050000020004" pitchFamily="34" charset="0"/>
                <a:ea typeface="+mn-ea"/>
                <a:cs typeface="+mn-cs"/>
              </a:rPr>
              <a:t>​</a:t>
            </a:r>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12</a:t>
            </a:fld>
            <a:endParaRPr lang="en-AU"/>
          </a:p>
        </p:txBody>
      </p:sp>
    </p:spTree>
    <p:extLst>
      <p:ext uri="{BB962C8B-B14F-4D97-AF65-F5344CB8AC3E}">
        <p14:creationId xmlns:p14="http://schemas.microsoft.com/office/powerpoint/2010/main" val="2265544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Commission has developed a range of resources on creating an effective IMS: </a:t>
            </a:r>
            <a:endParaRPr lang="en-AU" sz="120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1" kern="1200" dirty="0">
                <a:solidFill>
                  <a:schemeClr val="tx1"/>
                </a:solidFill>
                <a:effectLst/>
                <a:latin typeface="+mn-lt"/>
                <a:ea typeface="+mn-ea"/>
                <a:cs typeface="+mn-cs"/>
              </a:rPr>
              <a:t>Quality of Care Principles</a:t>
            </a:r>
            <a:r>
              <a:rPr lang="en-AU" i="1" dirty="0"/>
              <a:t> 2014</a:t>
            </a:r>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https://www.legislation.gov.au/Series/F2014L00830 </a:t>
            </a:r>
            <a:r>
              <a:rPr lang="en-AU" sz="1200" b="0" kern="1200" dirty="0">
                <a:solidFill>
                  <a:schemeClr val="tx1"/>
                </a:solidFill>
                <a:effectLst/>
                <a:latin typeface="+mn-lt"/>
                <a:ea typeface="+mn-ea"/>
                <a:cs typeface="+mn-cs"/>
              </a:rPr>
              <a:t>[Division 3 defines the requirements for aged care providers in terms of incident management 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a:solidFill>
                  <a:schemeClr val="tx1"/>
                </a:solidFill>
                <a:effectLst/>
                <a:latin typeface="+mn-lt"/>
                <a:ea typeface="+mn-ea"/>
                <a:cs typeface="+mn-cs"/>
              </a:rPr>
              <a:t>Effective incident management systems best practice guidance: </a:t>
            </a:r>
            <a:r>
              <a:rPr lang="en-AU" sz="1200" b="1" kern="1200" dirty="0">
                <a:solidFill>
                  <a:schemeClr val="tx1"/>
                </a:solidFill>
                <a:effectLst/>
                <a:latin typeface="+mn-lt"/>
                <a:ea typeface="+mn-ea"/>
                <a:cs typeface="+mn-cs"/>
              </a:rPr>
              <a:t>https://www.agedcarequality.gov.au/resources/effective-incident-management-systems-best-practice-guidance</a:t>
            </a:r>
            <a:r>
              <a:rPr lang="en-AU" b="1" dirty="0"/>
              <a:t> </a:t>
            </a:r>
            <a:endParaRPr lang="en-AU" sz="1200" b="1" kern="1200" dirty="0">
              <a:solidFill>
                <a:schemeClr val="tx1"/>
              </a:solidFill>
              <a:effectLst/>
              <a:latin typeface="+mn-lt"/>
              <a:cs typeface="Calibri"/>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5-step problem solving approach: </a:t>
            </a:r>
            <a:r>
              <a:rPr lang="en-AU" sz="1200" b="1" kern="1200" dirty="0">
                <a:solidFill>
                  <a:schemeClr val="tx1"/>
                </a:solidFill>
                <a:effectLst/>
                <a:latin typeface="+mn-lt"/>
                <a:ea typeface="+mn-ea"/>
                <a:cs typeface="+mn-cs"/>
              </a:rPr>
              <a:t>https://www.agedcarequality.gov.au/resources/reporting-serious-incidents-problem-solving-approach</a:t>
            </a:r>
            <a:endParaRPr lang="en-AU" sz="1200" b="1" kern="1200" dirty="0">
              <a:solidFill>
                <a:schemeClr val="tx1"/>
              </a:solidFill>
              <a:effectLst/>
              <a:latin typeface="+mn-lt"/>
              <a:cs typeface="Calibri"/>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Refer to the IMS workshop for a deeper dive into creating and implementing an effective IMS: </a:t>
            </a:r>
            <a:r>
              <a:rPr lang="en-AU" sz="1200" b="1" kern="1200" dirty="0">
                <a:solidFill>
                  <a:schemeClr val="tx1"/>
                </a:solidFill>
                <a:effectLst/>
                <a:latin typeface="+mn-lt"/>
                <a:ea typeface="+mn-ea"/>
                <a:cs typeface="+mn-cs"/>
              </a:rPr>
              <a:t>https://www.agedcarequality.gov.au/education/workshops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dirty="0">
                <a:solidFill>
                  <a:schemeClr val="tx1"/>
                </a:solidFill>
                <a:effectLst/>
                <a:latin typeface="+mn-lt"/>
                <a:ea typeface="+mn-ea"/>
                <a:cs typeface="+mn-cs"/>
              </a:rPr>
              <a:t>Your role in the SIRS web pages : </a:t>
            </a:r>
            <a:r>
              <a:rPr lang="en-AU" sz="1200" b="1" kern="1200" dirty="0">
                <a:solidFill>
                  <a:schemeClr val="tx1"/>
                </a:solidFill>
                <a:effectLst/>
                <a:latin typeface="+mn-lt"/>
                <a:ea typeface="+mn-ea"/>
                <a:cs typeface="+mn-cs"/>
              </a:rPr>
              <a:t>https://www.agedcarequality.gov.au/sirs/welcome-your-role-sirs?info_about=8487&amp;working_in=8488</a:t>
            </a:r>
            <a:endParaRPr lang="en-AU" sz="1200" b="1" kern="1200" dirty="0">
              <a:solidFill>
                <a:schemeClr val="tx1"/>
              </a:solidFill>
              <a:effectLst/>
              <a:latin typeface="+mn-lt"/>
              <a:cs typeface="Calibri"/>
            </a:endParaRPr>
          </a:p>
          <a:p>
            <a:pPr marL="171450" lvl="0" indent="-171450">
              <a:buFont typeface="Arial" panose="020B0604020202020204" pitchFamily="34" charset="0"/>
              <a:buChar char="•"/>
            </a:pPr>
            <a:endParaRPr lang="en-AU" sz="1200" b="1" kern="1200" dirty="0">
              <a:solidFill>
                <a:schemeClr val="tx1"/>
              </a:solidFill>
              <a:effectLst/>
              <a:latin typeface="+mn-lt"/>
              <a:cs typeface="Calibri"/>
            </a:endParaRPr>
          </a:p>
        </p:txBody>
      </p:sp>
    </p:spTree>
    <p:extLst>
      <p:ext uri="{BB962C8B-B14F-4D97-AF65-F5344CB8AC3E}">
        <p14:creationId xmlns:p14="http://schemas.microsoft.com/office/powerpoint/2010/main" val="162048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AU" sz="1200" b="0" i="0" u="none" strike="noStrike" kern="1200" dirty="0">
                <a:solidFill>
                  <a:schemeClr val="bg2">
                    <a:lumMod val="10000"/>
                  </a:schemeClr>
                </a:solidFill>
                <a:effectLst/>
                <a:latin typeface="Fira Sans Light" panose="020B0403050000020004" pitchFamily="34" charset="0"/>
                <a:ea typeface="+mn-ea"/>
                <a:cs typeface="+mn-cs"/>
              </a:rPr>
              <a:t>Next, we will cover your reporting obligations under the SIRS. </a:t>
            </a:r>
            <a:r>
              <a:rPr lang="en-US" sz="1200" b="0" i="0" kern="1200" dirty="0">
                <a:solidFill>
                  <a:schemeClr val="bg2">
                    <a:lumMod val="10000"/>
                  </a:schemeClr>
                </a:solidFill>
                <a:effectLst/>
                <a:latin typeface="Fira Sans Light" panose="020B0403050000020004" pitchFamily="34" charset="0"/>
                <a:ea typeface="+mn-ea"/>
                <a:cs typeface="+mn-cs"/>
              </a:rPr>
              <a:t>​</a:t>
            </a:r>
          </a:p>
          <a:p>
            <a:pPr rtl="0" fontAlgn="base"/>
            <a:r>
              <a:rPr lang="en-AU" sz="1200" b="0" i="0" u="none" strike="noStrike" kern="1200" dirty="0">
                <a:solidFill>
                  <a:schemeClr val="bg2">
                    <a:lumMod val="10000"/>
                  </a:schemeClr>
                </a:solidFill>
                <a:effectLst/>
                <a:latin typeface="Fira Sans Light" panose="020B0403050000020004" pitchFamily="34" charset="0"/>
                <a:ea typeface="+mn-ea"/>
                <a:cs typeface="+mn-cs"/>
              </a:rPr>
              <a:t>In this section, we will discuss what a reportable incident is, the eight types of reportable incidents, and what makes an incident a Priority 1 or 2. </a:t>
            </a:r>
            <a:r>
              <a:rPr lang="en-US" sz="1200" b="0" i="0" kern="1200" dirty="0">
                <a:solidFill>
                  <a:schemeClr val="bg2">
                    <a:lumMod val="10000"/>
                  </a:schemeClr>
                </a:solidFill>
                <a:effectLst/>
                <a:latin typeface="Fira Sans Light" panose="020B0403050000020004" pitchFamily="34" charset="0"/>
                <a:ea typeface="+mn-ea"/>
                <a:cs typeface="+mn-cs"/>
              </a:rPr>
              <a:t>​</a:t>
            </a:r>
          </a:p>
          <a:p>
            <a:pPr rtl="0" fontAlgn="base"/>
            <a:endParaRPr lang="en-AU" sz="1200" b="0" i="0" u="none" strike="noStrike" kern="1200" dirty="0">
              <a:solidFill>
                <a:schemeClr val="bg2">
                  <a:lumMod val="10000"/>
                </a:schemeClr>
              </a:solidFill>
              <a:effectLst/>
              <a:latin typeface="Fira Sans Light" panose="020B0403050000020004" pitchFamily="34" charset="0"/>
              <a:ea typeface="+mn-ea"/>
              <a:cs typeface="+mn-cs"/>
            </a:endParaRPr>
          </a:p>
          <a:p>
            <a:pPr rtl="0" fontAlgn="base"/>
            <a:r>
              <a:rPr lang="en-AU" sz="1200" b="0" i="0" u="none" strike="noStrike" kern="1200" dirty="0">
                <a:solidFill>
                  <a:schemeClr val="bg2">
                    <a:lumMod val="10000"/>
                  </a:schemeClr>
                </a:solidFill>
                <a:effectLst/>
                <a:latin typeface="Fira Sans Light" panose="020B0403050000020004" pitchFamily="34" charset="0"/>
                <a:ea typeface="+mn-ea"/>
                <a:cs typeface="+mn-cs"/>
              </a:rPr>
              <a:t>Where applicable, advise participants (if no SME do not say): If you any questions, please post into the chat. Our SME will be in during the Q&amp;A session to answer your questions.</a:t>
            </a:r>
            <a:r>
              <a:rPr lang="en-AU" sz="1200" b="0" i="0" kern="1200" dirty="0">
                <a:solidFill>
                  <a:schemeClr val="bg2">
                    <a:lumMod val="10000"/>
                  </a:schemeClr>
                </a:solidFill>
                <a:effectLst/>
                <a:latin typeface="Fira Sans Light" panose="020B0403050000020004" pitchFamily="34" charset="0"/>
                <a:ea typeface="+mn-ea"/>
                <a:cs typeface="+mn-cs"/>
              </a:rPr>
              <a:t>​</a:t>
            </a:r>
          </a:p>
          <a:p>
            <a:pPr rtl="0" fontAlgn="base"/>
            <a:endParaRPr lang="en-AU" sz="1200" b="0" i="0" u="none" strike="noStrike" kern="1200" dirty="0">
              <a:solidFill>
                <a:schemeClr val="bg2">
                  <a:lumMod val="10000"/>
                </a:schemeClr>
              </a:solidFill>
              <a:effectLst/>
              <a:latin typeface="Fira Sans Light" panose="020B0403050000020004" pitchFamily="34" charset="0"/>
              <a:ea typeface="+mn-ea"/>
              <a:cs typeface="+mn-cs"/>
            </a:endParaRPr>
          </a:p>
          <a:p>
            <a:pPr rtl="0" fontAlgn="base"/>
            <a:r>
              <a:rPr lang="en-AU" sz="1200" b="0" i="0" u="none" strike="noStrike" kern="1200" dirty="0">
                <a:solidFill>
                  <a:schemeClr val="bg2">
                    <a:lumMod val="10000"/>
                  </a:schemeClr>
                </a:solidFill>
                <a:effectLst/>
                <a:latin typeface="Fira Sans Light" panose="020B0403050000020004" pitchFamily="34" charset="0"/>
                <a:ea typeface="+mn-ea"/>
                <a:cs typeface="+mn-cs"/>
              </a:rPr>
              <a:t>We will finish the workshop by looking at how to make a good quality SIRS notification. </a:t>
            </a:r>
            <a:r>
              <a:rPr lang="en-AU" sz="1200" b="0" i="0" kern="1200" dirty="0">
                <a:solidFill>
                  <a:schemeClr val="bg2">
                    <a:lumMod val="10000"/>
                  </a:schemeClr>
                </a:solidFill>
                <a:effectLst/>
                <a:latin typeface="Fira Sans Light" panose="020B0403050000020004" pitchFamily="34" charset="0"/>
                <a:ea typeface="+mn-ea"/>
                <a:cs typeface="+mn-cs"/>
              </a:rPr>
              <a:t>​</a:t>
            </a: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14</a:t>
            </a:fld>
            <a:endParaRPr lang="en-AU"/>
          </a:p>
        </p:txBody>
      </p:sp>
    </p:spTree>
    <p:extLst>
      <p:ext uri="{BB962C8B-B14F-4D97-AF65-F5344CB8AC3E}">
        <p14:creationId xmlns:p14="http://schemas.microsoft.com/office/powerpoint/2010/main" val="3884073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sz="1200" kern="1200" dirty="0">
                <a:solidFill>
                  <a:schemeClr val="tx1"/>
                </a:solidFill>
                <a:effectLst/>
                <a:latin typeface="+mn-lt"/>
                <a:ea typeface="+mn-ea"/>
                <a:cs typeface="+mn-cs"/>
              </a:rPr>
              <a:t>All incidents that occur need to be managed in your IMS.</a:t>
            </a:r>
            <a:r>
              <a:rPr lang="en-AU" dirty="0"/>
              <a:t> You may need to report a subset of these incidents to the Commission, which are </a:t>
            </a:r>
            <a:r>
              <a:rPr lang="en-AU" b="1" dirty="0"/>
              <a:t>reportable incident</a:t>
            </a:r>
            <a:r>
              <a:rPr lang="en-AU" dirty="0"/>
              <a:t>.</a:t>
            </a:r>
            <a:endParaRPr lang="en-AU" dirty="0">
              <a:cs typeface="Calibri"/>
            </a:endParaRPr>
          </a:p>
          <a:p>
            <a:r>
              <a:rPr lang="en-AU" dirty="0"/>
              <a:t> </a:t>
            </a: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The funds recipient is the </a:t>
            </a:r>
            <a:r>
              <a:rPr lang="en-AU" b="1" u="sng" dirty="0"/>
              <a:t>responsible party </a:t>
            </a:r>
            <a:r>
              <a:rPr lang="en-AU" b="1" dirty="0"/>
              <a:t>for reporting SIRS.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dirty="0">
              <a:cs typeface="Calibri" panose="020F0502020204030204"/>
            </a:endParaRPr>
          </a:p>
          <a:p>
            <a:r>
              <a:rPr lang="en-AU" b="1" dirty="0"/>
              <a:t>Providers need to ensure that agreements they have with sub-contractors:</a:t>
            </a:r>
            <a:endParaRPr lang="en-AU" b="1" dirty="0">
              <a:cs typeface="Calibri"/>
            </a:endParaRPr>
          </a:p>
          <a:p>
            <a:pPr marL="285750" indent="-285750">
              <a:buFont typeface="Arial"/>
              <a:buChar char="•"/>
            </a:pPr>
            <a:r>
              <a:rPr lang="en-AU" b="1" dirty="0"/>
              <a:t>ensure the contractor reports incidents TO THE PROVIDER so that they can report to the Commission and </a:t>
            </a:r>
            <a:endParaRPr lang="en-AU" b="1" dirty="0">
              <a:cs typeface="Calibri" panose="020F0502020204030204"/>
            </a:endParaRPr>
          </a:p>
          <a:p>
            <a:pPr marL="285750" indent="-285750">
              <a:buFont typeface="Arial"/>
              <a:buChar char="•"/>
            </a:pPr>
            <a:r>
              <a:rPr lang="en-AU" b="1" dirty="0"/>
              <a:t>ensure that the contractor provides them with enough information to meet their regulatory responsibilities. </a:t>
            </a:r>
            <a:endParaRPr lang="en-AU" b="1" dirty="0">
              <a:cs typeface="Calibri" panose="020F0502020204030204"/>
            </a:endParaRPr>
          </a:p>
          <a:p>
            <a:pPr>
              <a:defRPr/>
            </a:pPr>
            <a:endParaRPr lang="en-AU" b="1" u="sng" dirty="0">
              <a:cs typeface="Calibri"/>
            </a:endParaRPr>
          </a:p>
          <a:p>
            <a:endParaRPr lang="en-AU" dirty="0">
              <a:cs typeface="Calibri"/>
            </a:endParaRPr>
          </a:p>
          <a:p>
            <a:pPr>
              <a:defRPr/>
            </a:pPr>
            <a:r>
              <a:rPr lang="en-AU" dirty="0">
                <a:cs typeface="Calibri"/>
              </a:rPr>
              <a:t>For an incident that is "</a:t>
            </a:r>
            <a:r>
              <a:rPr lang="en-AU" b="1" dirty="0">
                <a:cs typeface="Calibri"/>
              </a:rPr>
              <a:t>alleged to have occurred in connection with the provision of care and services</a:t>
            </a:r>
            <a:r>
              <a:rPr lang="en-AU" dirty="0">
                <a:cs typeface="Calibri"/>
              </a:rPr>
              <a:t>", the provider will have to consider when </a:t>
            </a:r>
            <a:r>
              <a:rPr lang="en-AU" dirty="0"/>
              <a:t>a consumer, their representative, staff member or other person raises any concern or complaint with them and whether these concerns may fit into one of the 8 categories of reportable incidents.</a:t>
            </a:r>
          </a:p>
          <a:p>
            <a:r>
              <a:rPr lang="en-AU" dirty="0"/>
              <a:t>For home services, this may include any incidents: </a:t>
            </a:r>
            <a:endParaRPr lang="en-AU" dirty="0">
              <a:cs typeface="Calibri"/>
            </a:endParaRPr>
          </a:p>
          <a:p>
            <a:pPr marL="171450" indent="-171450">
              <a:buFont typeface="Arial" panose="020B0604020202020204" pitchFamily="34" charset="0"/>
              <a:buChar char="•"/>
            </a:pPr>
            <a:r>
              <a:rPr lang="en-AU" dirty="0"/>
              <a:t>resulting from the action (or inaction) of a staff member of the provider. This includes subcontracted individuals or organisations, those managing care coordination, administration, etc. and volunteers </a:t>
            </a:r>
            <a:endParaRPr lang="en-AU" dirty="0">
              <a:cs typeface="Calibri"/>
            </a:endParaRPr>
          </a:p>
          <a:p>
            <a:pPr marL="171450" indent="-171450">
              <a:buFont typeface="Arial" panose="020B0604020202020204" pitchFamily="34" charset="0"/>
              <a:buChar char="•"/>
            </a:pPr>
            <a:r>
              <a:rPr lang="en-AU" dirty="0"/>
              <a:t>that occur while care and services are being delivered to a consumer (e.g. where the consumer is participating in an activity outside of the consumer’s home organised by the provider and is bullied or harassed by another consumer).</a:t>
            </a:r>
            <a:endParaRPr lang="en-AU" sz="1200" kern="1200" dirty="0">
              <a:solidFill>
                <a:schemeClr val="tx1"/>
              </a:solidFill>
              <a:effectLst/>
              <a:latin typeface="+mn-lt"/>
              <a:cs typeface="Calibri"/>
            </a:endParaRPr>
          </a:p>
          <a:p>
            <a:r>
              <a:rPr lang="en-AU" dirty="0"/>
              <a:t>Incidents occurring during the delivery of care and services resulting in harm to staff members, the consumer’s family members or others — where the consumer was not affected — are not required to be reported. They should still be captured in your IMS and managed appropriately, but they are not reportable under the SIRS. </a:t>
            </a:r>
            <a:endParaRPr lang="en-AU" sz="1200" kern="1200" dirty="0">
              <a:solidFill>
                <a:schemeClr val="tx1"/>
              </a:solidFill>
              <a:effectLst/>
              <a:latin typeface="+mn-lt"/>
              <a:cs typeface="Calibri"/>
            </a:endParaRPr>
          </a:p>
          <a:p>
            <a:endParaRPr lang="en-AU" sz="1200" kern="1200" dirty="0">
              <a:solidFill>
                <a:schemeClr val="tx1"/>
              </a:solidFill>
              <a:effectLst/>
              <a:latin typeface="+mn-lt"/>
              <a:ea typeface="+mn-ea"/>
              <a:cs typeface="+mn-cs"/>
            </a:endParaRPr>
          </a:p>
          <a:p>
            <a:r>
              <a:rPr lang="en-AU" dirty="0"/>
              <a:t>"</a:t>
            </a:r>
            <a:r>
              <a:rPr lang="en-AU" sz="1200" b="1" kern="1200" dirty="0">
                <a:solidFill>
                  <a:schemeClr val="tx1"/>
                </a:solidFill>
                <a:effectLst/>
                <a:latin typeface="+mn-lt"/>
                <a:ea typeface="+mn-ea"/>
                <a:cs typeface="+mn-cs"/>
              </a:rPr>
              <a:t>In connection with</a:t>
            </a:r>
            <a:r>
              <a:rPr lang="en-AU" b="1" dirty="0"/>
              <a:t>"</a:t>
            </a:r>
            <a:r>
              <a:rPr lang="en-AU" sz="1200" b="1" kern="1200" dirty="0">
                <a:solidFill>
                  <a:schemeClr val="tx1"/>
                </a:solidFill>
                <a:effectLst/>
                <a:latin typeface="+mn-lt"/>
                <a:ea typeface="+mn-ea"/>
                <a:cs typeface="+mn-cs"/>
              </a:rPr>
              <a:t> </a:t>
            </a:r>
            <a:r>
              <a:rPr lang="en-AU" dirty="0"/>
              <a:t>includes </a:t>
            </a:r>
            <a:r>
              <a:rPr lang="en-AU" sz="1200" kern="1200" dirty="0">
                <a:solidFill>
                  <a:schemeClr val="tx1"/>
                </a:solidFill>
                <a:effectLst/>
                <a:latin typeface="+mn-lt"/>
                <a:ea typeface="+mn-ea"/>
                <a:cs typeface="+mn-cs"/>
              </a:rPr>
              <a:t>any incidents that:</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occur </a:t>
            </a:r>
            <a:r>
              <a:rPr lang="en-AU" dirty="0"/>
              <a:t>while care and services are being provided </a:t>
            </a:r>
            <a:r>
              <a:rPr lang="en-AU" sz="1200" kern="1200" dirty="0">
                <a:solidFill>
                  <a:schemeClr val="tx1"/>
                </a:solidFill>
                <a:effectLst/>
                <a:latin typeface="+mn-lt"/>
                <a:ea typeface="+mn-ea"/>
                <a:cs typeface="+mn-cs"/>
              </a:rPr>
              <a:t>(including</a:t>
            </a:r>
            <a:r>
              <a:rPr lang="en-AU" dirty="0"/>
              <a:t>,</a:t>
            </a:r>
            <a:r>
              <a:rPr lang="en-AU" sz="1200" kern="1200" dirty="0">
                <a:solidFill>
                  <a:schemeClr val="tx1"/>
                </a:solidFill>
                <a:effectLst/>
                <a:latin typeface="+mn-lt"/>
                <a:ea typeface="+mn-ea"/>
                <a:cs typeface="+mn-cs"/>
              </a:rPr>
              <a:t> for example, when staff take consumers to </a:t>
            </a:r>
            <a:r>
              <a:rPr lang="en-AU" dirty="0"/>
              <a:t>appointments</a:t>
            </a:r>
            <a:r>
              <a:rPr lang="en-AU" sz="1200" kern="1200" dirty="0">
                <a:solidFill>
                  <a:schemeClr val="tx1"/>
                </a:solidFill>
                <a:effectLst/>
                <a:latin typeface="+mn-lt"/>
                <a:ea typeface="+mn-ea"/>
                <a:cs typeface="+mn-cs"/>
              </a:rPr>
              <a:t> or </a:t>
            </a:r>
            <a:r>
              <a:rPr lang="en-AU" dirty="0"/>
              <a:t>support</a:t>
            </a:r>
            <a:r>
              <a:rPr lang="en-AU" sz="1200" kern="1200" dirty="0">
                <a:solidFill>
                  <a:schemeClr val="tx1"/>
                </a:solidFill>
                <a:effectLst/>
                <a:latin typeface="+mn-lt"/>
                <a:ea typeface="+mn-ea"/>
                <a:cs typeface="+mn-cs"/>
              </a:rPr>
              <a:t> them in participating in activities</a:t>
            </a:r>
            <a:r>
              <a:rPr lang="en-AU" dirty="0"/>
              <a:t>)</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dirty="0">
                <a:cs typeface="Calibri"/>
              </a:rPr>
              <a:t>occur due to the provision (or lack thereof) of care and services</a:t>
            </a:r>
            <a:endParaRPr lang="en-AU" dirty="0"/>
          </a:p>
          <a:p>
            <a:pPr marL="171450" indent="-171450">
              <a:buFont typeface="Arial" panose="020B0604020202020204" pitchFamily="34" charset="0"/>
              <a:buChar char="•"/>
            </a:pPr>
            <a:r>
              <a:rPr lang="en-AU" sz="1200" kern="1200" dirty="0">
                <a:solidFill>
                  <a:schemeClr val="tx1"/>
                </a:solidFill>
                <a:effectLst/>
                <a:latin typeface="+mn-lt"/>
                <a:ea typeface="+mn-ea"/>
                <a:cs typeface="+mn-cs"/>
              </a:rPr>
              <a:t>occur while staff are undertaking duties as part of their </a:t>
            </a:r>
            <a:r>
              <a:rPr lang="en-AU" dirty="0"/>
              <a:t>roles </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dirty="0"/>
              <a:t>arise out of the failure to provide care and services</a:t>
            </a:r>
            <a:endParaRPr lang="en-AU" dirty="0">
              <a:cs typeface="Calibri"/>
            </a:endParaRPr>
          </a:p>
          <a:p>
            <a:pPr marL="171450" indent="-171450">
              <a:buFont typeface="Arial" panose="020B0604020202020204" pitchFamily="34" charset="0"/>
              <a:buChar char="•"/>
            </a:pPr>
            <a:r>
              <a:rPr lang="en-AU" dirty="0">
                <a:cs typeface="Calibri"/>
              </a:rPr>
              <a:t>may not have occurred while services were being provided but are connected because the harm (or potential harm) arose from the provision of services.</a:t>
            </a:r>
          </a:p>
          <a:p>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assessing incidents, you should consider whether an incident </a:t>
            </a:r>
            <a:r>
              <a:rPr lang="en-AU" b="1" dirty="0"/>
              <a:t>could reasonably have been expected to have caused harm</a:t>
            </a:r>
            <a:r>
              <a:rPr lang="en-AU" dirty="0"/>
              <a:t> (such as distress, discomfort or injury, etc.) to the affected person, even where the incident does not appear to have caused actual harm to the person. The phrase ‘</a:t>
            </a:r>
            <a:r>
              <a:rPr lang="en-AU" b="1" dirty="0"/>
              <a:t>could reasonably have been expected to have caused</a:t>
            </a:r>
            <a:r>
              <a:rPr lang="en-AU" dirty="0"/>
              <a:t>’ accounts for circumstances where an incident involves conduct that is not acceptable, and would ordinarily cause physical or psychological injury or discomfort, that requires medical or psychological treatment to resolve, even though the conduct may not have had such effect in the circumstances of that specific incident.</a:t>
            </a:r>
            <a:endParaRPr lang="en-AU" dirty="0">
              <a:cs typeface="Calibri"/>
            </a:endParaRPr>
          </a:p>
          <a:p>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For further information, you can have a look at the </a:t>
            </a:r>
            <a:r>
              <a:rPr lang="en-AU" i="1" dirty="0"/>
              <a:t>Quality of Care Principles 2014</a:t>
            </a:r>
            <a:r>
              <a:rPr lang="en-AU" dirty="0"/>
              <a:t> section 15NA and refer to the legislation for a comprehensive definition of reportable incidents - </a:t>
            </a:r>
            <a:r>
              <a:rPr lang="en-AU" b="1" dirty="0"/>
              <a:t>Link: </a:t>
            </a:r>
            <a:r>
              <a:rPr lang="en-AU" dirty="0"/>
              <a:t>https://www.legislation.gov.au/Series/F2014L00830</a:t>
            </a: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15</a:t>
            </a:fld>
            <a:endParaRPr lang="en-AU"/>
          </a:p>
        </p:txBody>
      </p:sp>
    </p:spTree>
    <p:extLst>
      <p:ext uri="{BB962C8B-B14F-4D97-AF65-F5344CB8AC3E}">
        <p14:creationId xmlns:p14="http://schemas.microsoft.com/office/powerpoint/2010/main" val="471357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16</a:t>
            </a:fld>
            <a:endParaRPr lang="en-AU"/>
          </a:p>
        </p:txBody>
      </p:sp>
    </p:spTree>
    <p:extLst>
      <p:ext uri="{BB962C8B-B14F-4D97-AF65-F5344CB8AC3E}">
        <p14:creationId xmlns:p14="http://schemas.microsoft.com/office/powerpoint/2010/main" val="54965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Fira Sans Light" panose="020B0403050000020004" pitchFamily="34" charset="0"/>
                <a:ea typeface="+mn-ea"/>
                <a:cs typeface="+mn-cs"/>
              </a:rPr>
              <a:t>All Priority 1 incidents must be reported to the Commission within 24 hours of </a:t>
            </a:r>
            <a:r>
              <a:rPr lang="en-GB" dirty="0">
                <a:latin typeface="Fira Sans Light" panose="020B0403050000020004" pitchFamily="34" charset="0"/>
              </a:rPr>
              <a:t>the provider becoming</a:t>
            </a:r>
            <a:r>
              <a:rPr lang="en-GB" sz="1200" kern="1200" dirty="0">
                <a:solidFill>
                  <a:schemeClr val="tx1"/>
                </a:solidFill>
                <a:effectLst/>
                <a:latin typeface="Fira Sans Light" panose="020B0403050000020004" pitchFamily="34" charset="0"/>
                <a:ea typeface="+mn-ea"/>
                <a:cs typeface="+mn-cs"/>
              </a:rPr>
              <a:t> aware of the incident. Incidents that are unlawful or considered to be of a criminal nature (for example sexual assault</a:t>
            </a:r>
            <a:r>
              <a:rPr lang="en-GB" dirty="0">
                <a:latin typeface="Fira Sans Light" panose="020B0403050000020004" pitchFamily="34" charset="0"/>
              </a:rPr>
              <a:t>)</a:t>
            </a:r>
            <a:r>
              <a:rPr lang="en-GB" sz="1200" kern="1200" dirty="0">
                <a:solidFill>
                  <a:schemeClr val="tx1"/>
                </a:solidFill>
                <a:effectLst/>
                <a:latin typeface="Fira Sans Light" panose="020B0403050000020004" pitchFamily="34" charset="0"/>
                <a:ea typeface="+mn-ea"/>
                <a:cs typeface="+mn-cs"/>
              </a:rPr>
              <a:t> must also be reported to police within 24 hours of </a:t>
            </a:r>
            <a:r>
              <a:rPr lang="en-GB" dirty="0">
                <a:latin typeface="Fira Sans Light" panose="020B0403050000020004" pitchFamily="34" charset="0"/>
              </a:rPr>
              <a:t>the provider becoming</a:t>
            </a:r>
            <a:r>
              <a:rPr lang="en-GB" sz="1200" kern="1200" dirty="0">
                <a:solidFill>
                  <a:schemeClr val="tx1"/>
                </a:solidFill>
                <a:effectLst/>
                <a:latin typeface="Fira Sans Light" panose="020B0403050000020004" pitchFamily="34" charset="0"/>
                <a:ea typeface="+mn-ea"/>
                <a:cs typeface="+mn-cs"/>
              </a:rPr>
              <a:t> aware of the incident. </a:t>
            </a:r>
            <a:r>
              <a:rPr lang="en-GB" sz="1200" b="1" kern="1200" dirty="0">
                <a:solidFill>
                  <a:schemeClr val="tx1"/>
                </a:solidFill>
                <a:effectLst/>
                <a:latin typeface="Fira Sans Light" panose="020B0403050000020004" pitchFamily="34" charset="0"/>
                <a:ea typeface="+mn-ea"/>
                <a:cs typeface="+mn-cs"/>
              </a:rPr>
              <a:t>In some </a:t>
            </a:r>
            <a:r>
              <a:rPr lang="en-GB" b="1" dirty="0">
                <a:latin typeface="Fira Sans Light" panose="020B0403050000020004" pitchFamily="34" charset="0"/>
              </a:rPr>
              <a:t>instances you</a:t>
            </a:r>
            <a:r>
              <a:rPr lang="en-GB" sz="1200" b="1" kern="1200" dirty="0">
                <a:solidFill>
                  <a:schemeClr val="tx1"/>
                </a:solidFill>
                <a:effectLst/>
                <a:latin typeface="Fira Sans Light" panose="020B0403050000020004" pitchFamily="34" charset="0"/>
                <a:ea typeface="+mn-ea"/>
                <a:cs typeface="+mn-cs"/>
              </a:rPr>
              <a:t> may need to make further notifications to others depending on the nature of the incident, so you also need to be aware of your reporting requirements and responsibilities to other agencies such as AHPRA.</a:t>
            </a:r>
            <a:endParaRPr lang="en-AU" sz="1200" kern="1200" dirty="0">
              <a:solidFill>
                <a:schemeClr val="tx1"/>
              </a:solidFill>
              <a:effectLst/>
              <a:latin typeface="Fira Sans Light" panose="020B0403050000020004" pitchFamily="34" charset="0"/>
              <a:ea typeface="+mn-ea"/>
              <a:cs typeface="+mn-cs"/>
            </a:endParaRPr>
          </a:p>
          <a:p>
            <a:r>
              <a:rPr lang="en-AU" sz="1200" i="1" kern="1200" dirty="0">
                <a:solidFill>
                  <a:schemeClr val="tx1"/>
                </a:solidFill>
                <a:effectLst/>
                <a:latin typeface="Fira Sans Light" panose="020B0403050000020004" pitchFamily="34" charset="0"/>
                <a:ea typeface="+mn-ea"/>
                <a:cs typeface="+mn-cs"/>
              </a:rPr>
              <a:t> </a:t>
            </a:r>
            <a:endParaRPr lang="en-AU" sz="1200" kern="1200" dirty="0">
              <a:solidFill>
                <a:schemeClr val="tx1"/>
              </a:solidFill>
              <a:effectLst/>
              <a:latin typeface="Fira Sans Light" panose="020B0403050000020004" pitchFamily="34" charset="0"/>
              <a:ea typeface="+mn-ea"/>
              <a:cs typeface="+mn-cs"/>
            </a:endParaRPr>
          </a:p>
          <a:p>
            <a:r>
              <a:rPr lang="en-AU" sz="1200" b="1" kern="1200" dirty="0">
                <a:solidFill>
                  <a:schemeClr val="tx1"/>
                </a:solidFill>
                <a:effectLst/>
                <a:latin typeface="Fira Sans Light" panose="020B0403050000020004" pitchFamily="34" charset="0"/>
                <a:ea typeface="+mn-ea"/>
                <a:cs typeface="+mn-cs"/>
              </a:rPr>
              <a:t>Priority 2 reportable incidents</a:t>
            </a:r>
            <a:r>
              <a:rPr lang="en-AU" sz="1200" kern="1200" dirty="0">
                <a:solidFill>
                  <a:schemeClr val="tx1"/>
                </a:solidFill>
                <a:effectLst/>
                <a:latin typeface="Fira Sans Light" panose="020B0403050000020004" pitchFamily="34" charset="0"/>
                <a:ea typeface="+mn-ea"/>
                <a:cs typeface="+mn-cs"/>
              </a:rPr>
              <a:t> are all </a:t>
            </a:r>
            <a:r>
              <a:rPr lang="en-AU" sz="1200" b="0" u="sng" kern="1200" dirty="0">
                <a:solidFill>
                  <a:schemeClr val="tx1"/>
                </a:solidFill>
                <a:effectLst/>
                <a:latin typeface="Fira Sans Light" panose="020B0403050000020004" pitchFamily="34" charset="0"/>
                <a:ea typeface="+mn-ea"/>
                <a:cs typeface="+mn-cs"/>
              </a:rPr>
              <a:t>reportable</a:t>
            </a:r>
            <a:r>
              <a:rPr lang="en-AU" sz="1200" kern="1200" dirty="0">
                <a:solidFill>
                  <a:schemeClr val="tx1"/>
                </a:solidFill>
                <a:effectLst/>
                <a:latin typeface="Fira Sans Light" panose="020B0403050000020004" pitchFamily="34" charset="0"/>
                <a:ea typeface="+mn-ea"/>
                <a:cs typeface="+mn-cs"/>
              </a:rPr>
              <a:t> incidents that don’t meet the requirements of a Priority 1. These incidents need to be reported to the Commission within 30 calendar days of </a:t>
            </a:r>
            <a:r>
              <a:rPr lang="en-AU" dirty="0">
                <a:latin typeface="Fira Sans Light" panose="020B0403050000020004" pitchFamily="34" charset="0"/>
              </a:rPr>
              <a:t>the provider becoming</a:t>
            </a:r>
            <a:r>
              <a:rPr lang="en-AU" sz="1200" kern="1200" dirty="0">
                <a:solidFill>
                  <a:schemeClr val="tx1"/>
                </a:solidFill>
                <a:effectLst/>
                <a:latin typeface="Fira Sans Light" panose="020B0403050000020004" pitchFamily="34" charset="0"/>
                <a:ea typeface="+mn-ea"/>
                <a:cs typeface="+mn-cs"/>
              </a:rPr>
              <a:t> aware of the incident.</a:t>
            </a:r>
            <a:r>
              <a:rPr lang="en-AU" dirty="0">
                <a:latin typeface="Fira Sans Light" panose="020B0403050000020004" pitchFamily="34" charset="0"/>
              </a:rPr>
              <a:t> </a:t>
            </a:r>
            <a:endParaRPr lang="en-AU" dirty="0">
              <a:latin typeface="Fira Sans Light" panose="020B0403050000020004" pitchFamily="34" charset="0"/>
              <a:cs typeface="Calibri"/>
            </a:endParaRPr>
          </a:p>
          <a:p>
            <a:r>
              <a:rPr lang="en-AU" dirty="0">
                <a:latin typeface="Fira Sans Light" panose="020B0403050000020004" pitchFamily="34" charset="0"/>
              </a:rPr>
              <a:t> </a:t>
            </a:r>
            <a:endParaRPr lang="en-AU" dirty="0">
              <a:latin typeface="Fira Sans Light" panose="020B0403050000020004" pitchFamily="34" charset="0"/>
              <a:cs typeface="Calibri"/>
            </a:endParaRPr>
          </a:p>
          <a:p>
            <a:r>
              <a:rPr lang="en-AU" dirty="0">
                <a:latin typeface="Fira Sans Light" panose="020B0403050000020004" pitchFamily="34" charset="0"/>
              </a:rPr>
              <a:t>Please take note that:</a:t>
            </a:r>
          </a:p>
          <a:p>
            <a:pPr marL="171450" indent="-171450">
              <a:buFont typeface="Arial" panose="020B0604020202020204" pitchFamily="34" charset="0"/>
              <a:buChar char="•"/>
            </a:pPr>
            <a:r>
              <a:rPr lang="en-AU" dirty="0">
                <a:latin typeface="Fira Sans Light" panose="020B0403050000020004" pitchFamily="34" charset="0"/>
              </a:rPr>
              <a:t>notifications of reportable incidents must be lodged electronically using the form available to providers through the </a:t>
            </a:r>
            <a:r>
              <a:rPr lang="en-AU" b="1" dirty="0">
                <a:latin typeface="Fira Sans Light" panose="020B0403050000020004" pitchFamily="34" charset="0"/>
              </a:rPr>
              <a:t>My Aged Care Service and Support portal.</a:t>
            </a:r>
            <a:endParaRPr lang="en-AU" sz="1200" b="1" kern="1200" dirty="0">
              <a:solidFill>
                <a:schemeClr val="tx1"/>
              </a:solidFill>
              <a:effectLst/>
              <a:latin typeface="Fira Sans Light" panose="020B0403050000020004" pitchFamily="34" charset="0"/>
              <a:cs typeface="Calibri"/>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staff who may need to report an incident (including out of hours</a:t>
            </a:r>
            <a:r>
              <a:rPr lang="en-AU" dirty="0">
                <a:latin typeface="Fira Sans Light" panose="020B0403050000020004" pitchFamily="34" charset="0"/>
              </a:rPr>
              <a:t> and weekends</a:t>
            </a:r>
            <a:r>
              <a:rPr lang="en-AU" sz="1200" kern="1200" dirty="0">
                <a:solidFill>
                  <a:schemeClr val="tx1"/>
                </a:solidFill>
                <a:effectLst/>
                <a:latin typeface="Fira Sans Light" panose="020B0403050000020004" pitchFamily="34" charset="0"/>
                <a:ea typeface="+mn-ea"/>
                <a:cs typeface="+mn-cs"/>
              </a:rPr>
              <a:t>) have access to the </a:t>
            </a:r>
            <a:r>
              <a:rPr lang="en-AU" dirty="0">
                <a:latin typeface="Fira Sans Light" panose="020B0403050000020004" pitchFamily="34" charset="0"/>
              </a:rPr>
              <a:t>My Aged Care </a:t>
            </a:r>
            <a:r>
              <a:rPr lang="en-AU" sz="1200" kern="1200" dirty="0">
                <a:solidFill>
                  <a:schemeClr val="tx1"/>
                </a:solidFill>
                <a:effectLst/>
                <a:latin typeface="Fira Sans Light" panose="020B0403050000020004" pitchFamily="34" charset="0"/>
                <a:ea typeface="+mn-ea"/>
                <a:cs typeface="+mn-cs"/>
              </a:rPr>
              <a:t>Service and Support portal</a:t>
            </a:r>
            <a:r>
              <a:rPr lang="en-AU" dirty="0">
                <a:latin typeface="Fira Sans Light" panose="020B0403050000020004" pitchFamily="34" charset="0"/>
              </a:rPr>
              <a:t>.</a:t>
            </a:r>
            <a:endParaRPr lang="en-AU" sz="1200" kern="1200" dirty="0">
              <a:solidFill>
                <a:schemeClr val="tx1"/>
              </a:solidFill>
              <a:effectLst/>
              <a:latin typeface="Fira Sans Light" panose="020B0403050000020004" pitchFamily="34" charset="0"/>
              <a:cs typeface="Calibri"/>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cs typeface="Calibri"/>
            </a:endParaRPr>
          </a:p>
          <a:p>
            <a:endParaRPr lang="en-AU" dirty="0"/>
          </a:p>
          <a:p>
            <a:r>
              <a:rPr lang="en-AU" sz="1200" kern="1200" dirty="0">
                <a:solidFill>
                  <a:schemeClr val="tx1"/>
                </a:solidFill>
                <a:effectLst/>
                <a:latin typeface="+mn-lt"/>
                <a:ea typeface="+mn-ea"/>
                <a:cs typeface="+mn-cs"/>
              </a:rPr>
              <a:t> </a:t>
            </a:r>
            <a:endParaRPr lang="en-AU" sz="1200" kern="1200" dirty="0">
              <a:solidFill>
                <a:schemeClr val="tx1"/>
              </a:solidFill>
              <a:effectLst/>
              <a:latin typeface="+mn-lt"/>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17</a:t>
            </a:fld>
            <a:endParaRPr lang="en-AU"/>
          </a:p>
        </p:txBody>
      </p:sp>
    </p:spTree>
    <p:extLst>
      <p:ext uri="{BB962C8B-B14F-4D97-AF65-F5344CB8AC3E}">
        <p14:creationId xmlns:p14="http://schemas.microsoft.com/office/powerpoint/2010/main" val="178688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Fira Sans Light" panose="020B0403050000020004" pitchFamily="34" charset="0"/>
                <a:ea typeface="+mn-ea"/>
                <a:cs typeface="+mn-cs"/>
              </a:rPr>
              <a:t>Reporting to police:</a:t>
            </a:r>
            <a:endParaRPr lang="en-AU" sz="1200" b="1" kern="1200" dirty="0">
              <a:solidFill>
                <a:schemeClr val="tx1"/>
              </a:solidFill>
              <a:effectLst/>
              <a:latin typeface="Fira Sans Light" panose="020B0403050000020004" pitchFamily="34" charset="0"/>
              <a:cs typeface="Calibri"/>
            </a:endParaRPr>
          </a:p>
          <a:p>
            <a:pPr fontAlgn="base">
              <a:defRPr/>
            </a:pPr>
            <a:r>
              <a:rPr lang="en-AU" dirty="0">
                <a:latin typeface="Fira Sans Light" panose="020B0403050000020004" pitchFamily="34" charset="0"/>
              </a:rPr>
              <a:t>‘Reasonable grounds to report to police’ may include scenarios where a provider is aware of facts or circumstances (alleged or known) that lead to a belief that an incident is likely to be of a </a:t>
            </a:r>
            <a:r>
              <a:rPr lang="en-AU" b="1" dirty="0">
                <a:latin typeface="Fira Sans Light" panose="020B0403050000020004" pitchFamily="34" charset="0"/>
              </a:rPr>
              <a:t>criminal nature </a:t>
            </a:r>
            <a:r>
              <a:rPr lang="en-AU" dirty="0">
                <a:latin typeface="Fira Sans Light" panose="020B0403050000020004" pitchFamily="34" charset="0"/>
              </a:rPr>
              <a:t>(i.e., the incident would be considered a criminal offence under Commonwealth, State or Territory laws) and should therefore be reported to police). </a:t>
            </a:r>
            <a:endParaRPr lang="en-AU" dirty="0">
              <a:latin typeface="Fira Sans Light" panose="020B0403050000020004" pitchFamily="34" charset="0"/>
              <a:cs typeface="Calibri"/>
            </a:endParaRPr>
          </a:p>
          <a:p>
            <a:pPr fontAlgn="base">
              <a:defRPr/>
            </a:pPr>
            <a:endParaRPr lang="en-AU" dirty="0">
              <a:latin typeface="Fira Sans Light" panose="020B04030500000200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18</a:t>
            </a:fld>
            <a:endParaRPr lang="en-AU"/>
          </a:p>
        </p:txBody>
      </p:sp>
    </p:spTree>
    <p:extLst>
      <p:ext uri="{BB962C8B-B14F-4D97-AF65-F5344CB8AC3E}">
        <p14:creationId xmlns:p14="http://schemas.microsoft.com/office/powerpoint/2010/main" val="983034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19</a:t>
            </a:fld>
            <a:endParaRPr lang="en-AU"/>
          </a:p>
        </p:txBody>
      </p:sp>
    </p:spTree>
    <p:extLst>
      <p:ext uri="{BB962C8B-B14F-4D97-AF65-F5344CB8AC3E}">
        <p14:creationId xmlns:p14="http://schemas.microsoft.com/office/powerpoint/2010/main" val="2172777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r>
              <a:rPr lang="en-AU" dirty="0"/>
              <a:t>These guidelines have been developed by the Commission and they outline your responsibilities regarding the SIRS, including details on each type of incident and notifying a reportable incident. These guidelines are available on the Commission’s website</a:t>
            </a:r>
            <a:r>
              <a:rPr lang="en-AU" dirty="0">
                <a:cs typeface="Calibri" panose="020F0502020204030204"/>
              </a:rPr>
              <a:t>: </a:t>
            </a:r>
            <a:r>
              <a:rPr lang="en-AU" dirty="0">
                <a:hlinkClick r:id="rId3"/>
              </a:rPr>
              <a:t>https://www.agedcarequality.gov.au/resources/serious-incident-response-scheme-guidelines-providers-home-services</a:t>
            </a:r>
            <a:endParaRPr lang="en-AU" dirty="0"/>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20</a:t>
            </a:fld>
            <a:endParaRPr lang="en-AU"/>
          </a:p>
        </p:txBody>
      </p:sp>
    </p:spTree>
    <p:extLst>
      <p:ext uri="{BB962C8B-B14F-4D97-AF65-F5344CB8AC3E}">
        <p14:creationId xmlns:p14="http://schemas.microsoft.com/office/powerpoint/2010/main" val="1814691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Fira Sans Light" panose="020B0403050000020004" pitchFamily="34" charset="0"/>
                <a:ea typeface="+mn-ea"/>
                <a:cs typeface="+mn-cs"/>
              </a:rPr>
              <a:t>These are the </a:t>
            </a:r>
            <a:r>
              <a:rPr lang="en-AU" dirty="0">
                <a:latin typeface="Fira Sans Light" panose="020B0403050000020004" pitchFamily="34" charset="0"/>
              </a:rPr>
              <a:t>eight</a:t>
            </a:r>
            <a:r>
              <a:rPr lang="en-AU" sz="1200" kern="1200" dirty="0">
                <a:solidFill>
                  <a:schemeClr val="tx1"/>
                </a:solidFill>
                <a:effectLst/>
                <a:latin typeface="Fira Sans Light" panose="020B0403050000020004" pitchFamily="34" charset="0"/>
                <a:ea typeface="+mn-ea"/>
                <a:cs typeface="+mn-cs"/>
              </a:rPr>
              <a:t> reportable incidents</a:t>
            </a:r>
            <a:r>
              <a:rPr lang="en-AU" dirty="0">
                <a:latin typeface="Fira Sans Light" panose="020B0403050000020004" pitchFamily="34" charset="0"/>
              </a:rPr>
              <a:t>:</a:t>
            </a:r>
            <a:endParaRPr lang="en-AU" sz="1200" kern="1200" dirty="0">
              <a:solidFill>
                <a:schemeClr val="tx1"/>
              </a:solidFill>
              <a:effectLst/>
              <a:latin typeface="Fira Sans Light" panose="020B0403050000020004" pitchFamily="34" charset="0"/>
              <a:ea typeface="+mn-ea"/>
              <a:cs typeface="+mn-cs"/>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Unreasonable use of force</a:t>
            </a:r>
            <a:endParaRPr lang="en-AU" sz="1200" kern="1200" dirty="0">
              <a:solidFill>
                <a:schemeClr val="tx1"/>
              </a:solidFill>
              <a:effectLst/>
              <a:latin typeface="Fira Sans Light" panose="020B0403050000020004" pitchFamily="34" charset="0"/>
              <a:cs typeface="Calibri"/>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Unlawful sexual contact or inappropriate sexual contact</a:t>
            </a:r>
            <a:endParaRPr lang="en-AU" sz="1200" kern="1200" dirty="0">
              <a:solidFill>
                <a:schemeClr val="tx1"/>
              </a:solidFill>
              <a:effectLst/>
              <a:latin typeface="Fira Sans Light" panose="020B0403050000020004" pitchFamily="34" charset="0"/>
              <a:cs typeface="Calibri"/>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Psychological or emotional abuse</a:t>
            </a:r>
            <a:endParaRPr lang="en-AU" sz="1200" kern="1200" dirty="0">
              <a:solidFill>
                <a:schemeClr val="tx1"/>
              </a:solidFill>
              <a:effectLst/>
              <a:latin typeface="Fira Sans Light" panose="020B0403050000020004" pitchFamily="34" charset="0"/>
              <a:cs typeface="Calibri"/>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Unexpected death </a:t>
            </a:r>
            <a:endParaRPr lang="en-AU" sz="1200" kern="1200" dirty="0">
              <a:solidFill>
                <a:schemeClr val="tx1"/>
              </a:solidFill>
              <a:effectLst/>
              <a:latin typeface="Fira Sans Light" panose="020B0403050000020004" pitchFamily="34" charset="0"/>
              <a:cs typeface="Calibri"/>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Stealing or financial coercion by a staff member</a:t>
            </a:r>
            <a:endParaRPr lang="en-AU" sz="1200" kern="1200" dirty="0">
              <a:solidFill>
                <a:schemeClr val="tx1"/>
              </a:solidFill>
              <a:effectLst/>
              <a:latin typeface="Fira Sans Light" panose="020B0403050000020004" pitchFamily="34" charset="0"/>
              <a:cs typeface="Calibri"/>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Neglect</a:t>
            </a:r>
            <a:endParaRPr lang="en-AU" sz="1200" kern="1200" dirty="0">
              <a:solidFill>
                <a:schemeClr val="tx1"/>
              </a:solidFill>
              <a:effectLst/>
              <a:latin typeface="Fira Sans Light" panose="020B0403050000020004" pitchFamily="34" charset="0"/>
              <a:cs typeface="Calibri"/>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Inappropriate use of restrictive practices</a:t>
            </a:r>
            <a:endParaRPr lang="en-AU" sz="1200" kern="1200" dirty="0">
              <a:solidFill>
                <a:schemeClr val="tx1"/>
              </a:solidFill>
              <a:effectLst/>
              <a:latin typeface="Fira Sans Light" panose="020B0403050000020004" pitchFamily="34" charset="0"/>
              <a:cs typeface="Calibri"/>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Unexplained absence from care.</a:t>
            </a:r>
            <a:endParaRPr lang="en-AU" sz="1200" kern="1200" dirty="0">
              <a:solidFill>
                <a:schemeClr val="tx1"/>
              </a:solidFill>
              <a:effectLst/>
              <a:latin typeface="Fira Sans Light" panose="020B0403050000020004" pitchFamily="34" charset="0"/>
              <a:cs typeface="Calibri"/>
            </a:endParaRPr>
          </a:p>
          <a:p>
            <a:r>
              <a:rPr lang="en-AU" sz="1200" kern="1200" dirty="0">
                <a:solidFill>
                  <a:schemeClr val="tx1"/>
                </a:solidFill>
                <a:effectLst/>
                <a:latin typeface="Fira Sans Light" panose="020B0403050000020004" pitchFamily="34" charset="0"/>
                <a:ea typeface="+mn-ea"/>
                <a:cs typeface="+mn-cs"/>
              </a:rPr>
              <a:t> </a:t>
            </a:r>
            <a:endParaRPr lang="en-AU" sz="1200" kern="1200" dirty="0">
              <a:solidFill>
                <a:schemeClr val="tx1"/>
              </a:solidFill>
              <a:effectLst/>
              <a:latin typeface="Fira Sans Light" panose="020B0403050000020004" pitchFamily="34" charset="0"/>
              <a:cs typeface="Calibri"/>
            </a:endParaRPr>
          </a:p>
          <a:p>
            <a:r>
              <a:rPr lang="en-AU" sz="1200" kern="1200" dirty="0">
                <a:solidFill>
                  <a:schemeClr val="tx1"/>
                </a:solidFill>
                <a:effectLst/>
                <a:latin typeface="Fira Sans Light" panose="020B0403050000020004" pitchFamily="34" charset="0"/>
                <a:ea typeface="+mn-ea"/>
                <a:cs typeface="+mn-cs"/>
              </a:rPr>
              <a:t>We shall look at these in details now.</a:t>
            </a:r>
          </a:p>
          <a:p>
            <a:r>
              <a:rPr lang="en-AU" sz="1200" kern="1200" dirty="0">
                <a:solidFill>
                  <a:schemeClr val="tx1"/>
                </a:solidFill>
                <a:effectLst/>
                <a:latin typeface="Fira Sans Light" panose="020B0403050000020004" pitchFamily="34" charset="0"/>
                <a:ea typeface="+mn-ea"/>
                <a:cs typeface="+mn-cs"/>
              </a:rPr>
              <a:t>As I mentioned earlier, please post your questions regarding the </a:t>
            </a:r>
            <a:r>
              <a:rPr lang="en-AU" dirty="0">
                <a:latin typeface="Fira Sans Light" panose="020B0403050000020004" pitchFamily="34" charset="0"/>
              </a:rPr>
              <a:t>eight </a:t>
            </a:r>
            <a:r>
              <a:rPr lang="en-AU" sz="1200" kern="1200" dirty="0">
                <a:solidFill>
                  <a:schemeClr val="tx1"/>
                </a:solidFill>
                <a:effectLst/>
                <a:latin typeface="Fira Sans Light" panose="020B0403050000020004" pitchFamily="34" charset="0"/>
                <a:ea typeface="+mn-ea"/>
                <a:cs typeface="+mn-cs"/>
              </a:rPr>
              <a:t>reportable incidents in the chat for our SME if you have any.</a:t>
            </a:r>
            <a:r>
              <a:rPr lang="en-AU" dirty="0">
                <a:latin typeface="Fira Sans Light" panose="020B0403050000020004" pitchFamily="34" charset="0"/>
              </a:rPr>
              <a:t> </a:t>
            </a:r>
            <a:endParaRPr lang="en-AU" sz="1200" kern="1200" dirty="0">
              <a:solidFill>
                <a:schemeClr val="tx1"/>
              </a:solidFill>
              <a:effectLst/>
              <a:latin typeface="Fira Sans Light" panose="020B04030500000200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21</a:t>
            </a:fld>
            <a:endParaRPr lang="en-AU"/>
          </a:p>
        </p:txBody>
      </p:sp>
    </p:spTree>
    <p:extLst>
      <p:ext uri="{BB962C8B-B14F-4D97-AF65-F5344CB8AC3E}">
        <p14:creationId xmlns:p14="http://schemas.microsoft.com/office/powerpoint/2010/main" val="25839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kern="1200" dirty="0">
                <a:solidFill>
                  <a:schemeClr val="tx1"/>
                </a:solidFill>
                <a:effectLst/>
                <a:latin typeface="+mn-lt"/>
                <a:ea typeface="+mn-ea"/>
                <a:cs typeface="+mn-cs"/>
              </a:rPr>
              <a:t>This workshop has been designed for home </a:t>
            </a:r>
            <a:r>
              <a:rPr lang="en-AU" dirty="0"/>
              <a:t>services providers</a:t>
            </a:r>
            <a:r>
              <a:rPr lang="en-AU" sz="1000" kern="1200" dirty="0">
                <a:solidFill>
                  <a:schemeClr val="tx1"/>
                </a:solidFill>
                <a:effectLst/>
                <a:latin typeface="+mn-lt"/>
                <a:ea typeface="+mn-ea"/>
                <a:cs typeface="+mn-cs"/>
              </a:rPr>
              <a:t> and will help you to: </a:t>
            </a:r>
          </a:p>
          <a:p>
            <a:pPr marL="0" indent="-285750" algn="l" defTabSz="914400" rtl="0" eaLnBrk="1" fontAlgn="base" latinLnBrk="0" hangingPunct="1">
              <a:buFont typeface="Arial" panose="020B0604020202020204" pitchFamily="34" charset="0"/>
              <a:buChar char="•"/>
            </a:pPr>
            <a:r>
              <a:rPr lang="en-AU" sz="1200" b="0" i="0" kern="1200" dirty="0">
                <a:solidFill>
                  <a:srgbClr val="000000"/>
                </a:solidFill>
                <a:effectLst/>
                <a:latin typeface="Calibri" panose="020F0502020204030204" pitchFamily="34" charset="0"/>
                <a:ea typeface="+mn-ea"/>
                <a:cs typeface="+mn-cs"/>
              </a:rPr>
              <a:t>Understand and recognise the essential elements of an incident management system (IMS) and its role in the SIRS </a:t>
            </a:r>
          </a:p>
          <a:p>
            <a:pPr marL="0" indent="-285750" algn="l" defTabSz="914400" rtl="0" eaLnBrk="1" fontAlgn="base" latinLnBrk="0" hangingPunct="1">
              <a:buFont typeface="Arial" panose="020B0604020202020204" pitchFamily="34" charset="0"/>
              <a:buChar char="•"/>
            </a:pPr>
            <a:r>
              <a:rPr lang="en-AU" sz="1200" b="0" i="0" kern="1200" dirty="0">
                <a:solidFill>
                  <a:srgbClr val="000000"/>
                </a:solidFill>
                <a:effectLst/>
                <a:latin typeface="Calibri" panose="020F0502020204030204" pitchFamily="34" charset="0"/>
                <a:ea typeface="+mn-ea"/>
                <a:cs typeface="+mn-cs"/>
              </a:rPr>
              <a:t>Effectively respond to, document, and investigate </a:t>
            </a:r>
            <a:r>
              <a:rPr lang="en-AU" sz="1200" b="0" i="0" dirty="0">
                <a:solidFill>
                  <a:srgbClr val="000000"/>
                </a:solidFill>
                <a:effectLst/>
                <a:latin typeface="Calibri" panose="020F0502020204030204" pitchFamily="34" charset="0"/>
              </a:rPr>
              <a:t>incidents </a:t>
            </a:r>
          </a:p>
          <a:p>
            <a:pPr marL="0" indent="-285750" algn="l" defTabSz="914400" rtl="0" eaLnBrk="1" fontAlgn="base" latinLnBrk="0" hangingPunct="1">
              <a:buFont typeface="Arial" panose="020B0604020202020204" pitchFamily="34" charset="0"/>
              <a:buChar char="•"/>
            </a:pPr>
            <a:r>
              <a:rPr lang="en-AU" sz="1200" b="0" i="0" dirty="0">
                <a:solidFill>
                  <a:srgbClr val="000000"/>
                </a:solidFill>
                <a:effectLst/>
                <a:latin typeface="Calibri" panose="020F0502020204030204" pitchFamily="34" charset="0"/>
              </a:rPr>
              <a:t>Identify reportable incidents in a residential aged care context and </a:t>
            </a:r>
            <a:r>
              <a:rPr lang="en-AU" sz="1200" b="0" i="0" kern="1200" dirty="0">
                <a:solidFill>
                  <a:srgbClr val="000000"/>
                </a:solidFill>
                <a:effectLst/>
                <a:latin typeface="Calibri" panose="020F0502020204030204" pitchFamily="34" charset="0"/>
                <a:ea typeface="+mn-ea"/>
                <a:cs typeface="+mn-cs"/>
              </a:rPr>
              <a:t>whether they are Priority 1 or Priority 2 </a:t>
            </a:r>
          </a:p>
          <a:p>
            <a:pPr marL="0" indent="-285750" algn="l" defTabSz="914400" rtl="0" eaLnBrk="1" fontAlgn="base" latinLnBrk="0" hangingPunct="1">
              <a:buFont typeface="Arial" panose="020B0604020202020204" pitchFamily="34" charset="0"/>
              <a:buChar char="•"/>
            </a:pPr>
            <a:r>
              <a:rPr lang="en-AU" sz="1200" b="0" i="0" kern="1200" dirty="0">
                <a:solidFill>
                  <a:srgbClr val="000000"/>
                </a:solidFill>
                <a:effectLst/>
                <a:latin typeface="Calibri" panose="020F0502020204030204" pitchFamily="34" charset="0"/>
                <a:ea typeface="+mn-ea"/>
                <a:cs typeface="+mn-cs"/>
              </a:rPr>
              <a:t>Manage SIRS incidents with a focus on effective reporting and continuous improvement of processes and service delivery </a:t>
            </a:r>
          </a:p>
          <a:p>
            <a:r>
              <a:rPr lang="en-AU" sz="1000" kern="1200" dirty="0">
                <a:solidFill>
                  <a:schemeClr val="tx1"/>
                </a:solidFill>
                <a:effectLst/>
                <a:latin typeface="+mn-lt"/>
                <a:ea typeface="+mn-ea"/>
                <a:cs typeface="+mn-cs"/>
              </a:rPr>
              <a:t> </a:t>
            </a:r>
            <a:endParaRPr lang="en-AU" sz="1000" kern="1200" dirty="0">
              <a:solidFill>
                <a:schemeClr val="tx1"/>
              </a:solidFill>
              <a:effectLst/>
              <a:latin typeface="+mn-lt"/>
              <a:cs typeface="Calibri"/>
            </a:endParaRPr>
          </a:p>
          <a:p>
            <a:r>
              <a:rPr lang="en-AU" sz="1000" kern="1200" dirty="0">
                <a:solidFill>
                  <a:schemeClr val="tx1"/>
                </a:solidFill>
                <a:effectLst/>
                <a:latin typeface="+mn-lt"/>
                <a:ea typeface="+mn-ea"/>
                <a:cs typeface="+mn-cs"/>
              </a:rPr>
              <a:t>Information in this workshop pack complements other existing </a:t>
            </a:r>
            <a:r>
              <a:rPr lang="en-AU" dirty="0"/>
              <a:t>SIRS resources</a:t>
            </a:r>
            <a:r>
              <a:rPr lang="en-AU" sz="1000" kern="1200" dirty="0">
                <a:solidFill>
                  <a:schemeClr val="tx1"/>
                </a:solidFill>
                <a:effectLst/>
                <a:latin typeface="+mn-lt"/>
                <a:ea typeface="+mn-ea"/>
                <a:cs typeface="+mn-cs"/>
              </a:rPr>
              <a:t> in ALIS (Aged care </a:t>
            </a:r>
            <a:r>
              <a:rPr lang="en-AU" dirty="0"/>
              <a:t>Learning</a:t>
            </a:r>
            <a:r>
              <a:rPr lang="en-AU" sz="1000" kern="1200" dirty="0">
                <a:solidFill>
                  <a:schemeClr val="tx1"/>
                </a:solidFill>
                <a:effectLst/>
                <a:latin typeface="+mn-lt"/>
                <a:ea typeface="+mn-ea"/>
                <a:cs typeface="+mn-cs"/>
              </a:rPr>
              <a:t> </a:t>
            </a:r>
            <a:r>
              <a:rPr lang="en-AU" dirty="0"/>
              <a:t>Information</a:t>
            </a:r>
            <a:r>
              <a:rPr lang="en-AU" sz="1000" kern="1200" dirty="0">
                <a:solidFill>
                  <a:schemeClr val="tx1"/>
                </a:solidFill>
                <a:effectLst/>
                <a:latin typeface="+mn-lt"/>
                <a:ea typeface="+mn-ea"/>
                <a:cs typeface="+mn-cs"/>
              </a:rPr>
              <a:t> </a:t>
            </a:r>
            <a:r>
              <a:rPr lang="en-AU" dirty="0"/>
              <a:t>Solution</a:t>
            </a:r>
            <a:r>
              <a:rPr lang="en-AU" sz="1000" kern="1200" dirty="0">
                <a:solidFill>
                  <a:schemeClr val="tx1"/>
                </a:solidFill>
                <a:effectLst/>
                <a:latin typeface="+mn-lt"/>
                <a:ea typeface="+mn-ea"/>
                <a:cs typeface="+mn-cs"/>
              </a:rPr>
              <a:t> – online learning platform) and on the </a:t>
            </a:r>
            <a:r>
              <a:rPr lang="en-AU" dirty="0"/>
              <a:t>Commission's</a:t>
            </a:r>
            <a:r>
              <a:rPr lang="en-AU" sz="1000" kern="1200" dirty="0">
                <a:solidFill>
                  <a:schemeClr val="tx1"/>
                </a:solidFill>
                <a:effectLst/>
                <a:latin typeface="+mn-lt"/>
                <a:ea typeface="+mn-ea"/>
                <a:cs typeface="+mn-cs"/>
              </a:rPr>
              <a:t> website.</a:t>
            </a:r>
            <a:endParaRPr lang="en-AU" sz="1000" kern="1200" dirty="0">
              <a:solidFill>
                <a:schemeClr val="tx1"/>
              </a:solidFill>
              <a:effectLst/>
              <a:latin typeface="+mn-lt"/>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4</a:t>
            </a:fld>
            <a:endParaRPr lang="en-AU"/>
          </a:p>
        </p:txBody>
      </p:sp>
    </p:spTree>
    <p:extLst>
      <p:ext uri="{BB962C8B-B14F-4D97-AF65-F5344CB8AC3E}">
        <p14:creationId xmlns:p14="http://schemas.microsoft.com/office/powerpoint/2010/main" val="1444540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Fira Sans Light" panose="020B0403050000020004" pitchFamily="34" charset="0"/>
              </a:rPr>
              <a:t>Unreasonable</a:t>
            </a:r>
            <a:r>
              <a:rPr lang="en-AU" sz="1200" b="1" kern="1200" dirty="0">
                <a:solidFill>
                  <a:schemeClr val="tx1"/>
                </a:solidFill>
                <a:effectLst/>
                <a:latin typeface="Fira Sans Light" panose="020B0403050000020004" pitchFamily="34" charset="0"/>
                <a:ea typeface="+mn-ea"/>
                <a:cs typeface="+mn-cs"/>
              </a:rPr>
              <a:t> use of force </a:t>
            </a:r>
            <a:r>
              <a:rPr lang="en-AU" sz="1200" kern="1200" dirty="0">
                <a:solidFill>
                  <a:schemeClr val="tx1"/>
                </a:solidFill>
                <a:effectLst/>
                <a:latin typeface="Fira Sans Light" panose="020B0403050000020004" pitchFamily="34" charset="0"/>
                <a:ea typeface="+mn-ea"/>
                <a:cs typeface="+mn-cs"/>
              </a:rPr>
              <a:t>includes conduct </a:t>
            </a:r>
            <a:r>
              <a:rPr lang="en-AU" dirty="0">
                <a:latin typeface="Fira Sans Light" panose="020B0403050000020004" pitchFamily="34" charset="0"/>
              </a:rPr>
              <a:t>with a consumer that includes a range of actions from the</a:t>
            </a:r>
            <a:r>
              <a:rPr lang="en-AU" sz="1200" kern="1200" dirty="0">
                <a:solidFill>
                  <a:schemeClr val="tx1"/>
                </a:solidFill>
                <a:effectLst/>
                <a:latin typeface="Fira Sans Light" panose="020B0403050000020004" pitchFamily="34" charset="0"/>
                <a:ea typeface="+mn-ea"/>
                <a:cs typeface="+mn-cs"/>
              </a:rPr>
              <a:t> use of unwarranted physical force</a:t>
            </a:r>
            <a:r>
              <a:rPr lang="en-AU" dirty="0">
                <a:latin typeface="Fira Sans Light" panose="020B0403050000020004" pitchFamily="34" charset="0"/>
              </a:rPr>
              <a:t> to a deliberate and violent physical attack, including in cases where the subject of the allegation is another consumer.</a:t>
            </a:r>
            <a:r>
              <a:rPr lang="en-AU" sz="1200" kern="1200" dirty="0">
                <a:solidFill>
                  <a:schemeClr val="tx1"/>
                </a:solidFill>
                <a:effectLst/>
                <a:latin typeface="Fira Sans Light" panose="020B0403050000020004" pitchFamily="34" charset="0"/>
                <a:ea typeface="+mn-ea"/>
                <a:cs typeface="+mn-cs"/>
              </a:rPr>
              <a:t> </a:t>
            </a:r>
            <a:r>
              <a:rPr lang="en-AU" dirty="0">
                <a:latin typeface="Fira Sans Light" panose="020B0403050000020004" pitchFamily="34" charset="0"/>
              </a:rPr>
              <a:t>It includes behaviour such as shoving</a:t>
            </a:r>
            <a:r>
              <a:rPr lang="en-AU" sz="1200" kern="1200" dirty="0">
                <a:solidFill>
                  <a:schemeClr val="tx1"/>
                </a:solidFill>
                <a:effectLst/>
                <a:latin typeface="Fira Sans Light" panose="020B0403050000020004" pitchFamily="34" charset="0"/>
                <a:ea typeface="+mn-ea"/>
                <a:cs typeface="+mn-cs"/>
              </a:rPr>
              <a:t>, pushing, hitting, punching, kicking or rough handling of a consumer.</a:t>
            </a:r>
            <a:r>
              <a:rPr lang="en-AU" dirty="0">
                <a:latin typeface="Fira Sans Light" panose="020B0403050000020004" pitchFamily="34" charset="0"/>
              </a:rPr>
              <a:t> </a:t>
            </a:r>
            <a:endParaRPr lang="en-AU" sz="1200" kern="1200" dirty="0">
              <a:solidFill>
                <a:schemeClr val="tx1"/>
              </a:solidFill>
              <a:effectLst/>
              <a:latin typeface="Fira Sans Light" panose="020B0403050000020004" pitchFamily="34" charset="0"/>
              <a:cs typeface="Calibri"/>
            </a:endParaRPr>
          </a:p>
          <a:p>
            <a:r>
              <a:rPr lang="en-AU" sz="1200" kern="1200" dirty="0">
                <a:solidFill>
                  <a:schemeClr val="tx1"/>
                </a:solidFill>
                <a:effectLst/>
                <a:latin typeface="Fira Sans Light" panose="020B0403050000020004" pitchFamily="34" charset="0"/>
                <a:ea typeface="+mn-ea"/>
                <a:cs typeface="+mn-cs"/>
              </a:rPr>
              <a:t>  </a:t>
            </a:r>
            <a:endParaRPr lang="en-AU" sz="1200" kern="1200" dirty="0">
              <a:solidFill>
                <a:schemeClr val="tx1"/>
              </a:solidFill>
              <a:effectLst/>
              <a:latin typeface="Fira Sans Light" panose="020B0403050000020004" pitchFamily="34" charset="0"/>
              <a:cs typeface="Calibri"/>
            </a:endParaRPr>
          </a:p>
          <a:p>
            <a:r>
              <a:rPr lang="en-AU" sz="1200" kern="1200" dirty="0">
                <a:solidFill>
                  <a:schemeClr val="tx1"/>
                </a:solidFill>
                <a:effectLst/>
                <a:latin typeface="Fira Sans Light" panose="020B0403050000020004" pitchFamily="34" charset="0"/>
                <a:ea typeface="+mn-ea"/>
                <a:cs typeface="+mn-cs"/>
              </a:rPr>
              <a:t>This incident type also includes incidents of non-consensual physical contact that, in isolation, may not be significant but when they occur over a period of time, can cause harm and/or discomfort to the consumer.</a:t>
            </a:r>
            <a:r>
              <a:rPr lang="en-AU" dirty="0">
                <a:latin typeface="Fira Sans Light" panose="020B0403050000020004" pitchFamily="34" charset="0"/>
              </a:rPr>
              <a:t>  </a:t>
            </a:r>
            <a:endParaRPr lang="en-AU" dirty="0">
              <a:latin typeface="Fira Sans Light" panose="020B0403050000020004" pitchFamily="34" charset="0"/>
              <a:cs typeface="Calibri"/>
            </a:endParaRPr>
          </a:p>
          <a:p>
            <a:r>
              <a:rPr lang="en-AU" sz="1200" kern="1200" dirty="0">
                <a:solidFill>
                  <a:schemeClr val="tx1"/>
                </a:solidFill>
                <a:effectLst/>
                <a:latin typeface="Fira Sans Light" panose="020B0403050000020004" pitchFamily="34" charset="0"/>
                <a:ea typeface="+mn-ea"/>
                <a:cs typeface="+mn-cs"/>
              </a:rPr>
              <a:t> </a:t>
            </a:r>
            <a:endParaRPr lang="en-AU" sz="1200" kern="1200" dirty="0">
              <a:solidFill>
                <a:schemeClr val="tx1"/>
              </a:solidFill>
              <a:effectLst/>
              <a:latin typeface="Fira Sans Light" panose="020B0403050000020004" pitchFamily="34" charset="0"/>
              <a:cs typeface="Calibri"/>
            </a:endParaRPr>
          </a:p>
          <a:p>
            <a:r>
              <a:rPr lang="en-AU" sz="1200" kern="1200" dirty="0">
                <a:solidFill>
                  <a:schemeClr val="tx1"/>
                </a:solidFill>
                <a:effectLst/>
                <a:latin typeface="Fira Sans Light" panose="020B0403050000020004" pitchFamily="34" charset="0"/>
                <a:ea typeface="+mn-ea"/>
                <a:cs typeface="+mn-cs"/>
              </a:rPr>
              <a:t>What </a:t>
            </a:r>
            <a:r>
              <a:rPr lang="en-AU" dirty="0">
                <a:latin typeface="Fira Sans Light" panose="020B0403050000020004" pitchFamily="34" charset="0"/>
              </a:rPr>
              <a:t>is </a:t>
            </a:r>
            <a:r>
              <a:rPr lang="en-AU" b="1" dirty="0">
                <a:latin typeface="Fira Sans Light" panose="020B0403050000020004" pitchFamily="34" charset="0"/>
              </a:rPr>
              <a:t>not</a:t>
            </a:r>
            <a:r>
              <a:rPr lang="en-AU" dirty="0">
                <a:latin typeface="Fira Sans Light" panose="020B0403050000020004" pitchFamily="34" charset="0"/>
              </a:rPr>
              <a:t> </a:t>
            </a:r>
            <a:r>
              <a:rPr lang="en-AU" sz="1200" kern="1200" dirty="0">
                <a:solidFill>
                  <a:schemeClr val="tx1"/>
                </a:solidFill>
                <a:effectLst/>
                <a:latin typeface="Fira Sans Light" panose="020B0403050000020004" pitchFamily="34" charset="0"/>
                <a:ea typeface="+mn-ea"/>
                <a:cs typeface="+mn-cs"/>
              </a:rPr>
              <a:t>unreasonable use of </a:t>
            </a:r>
            <a:r>
              <a:rPr lang="en-AU" dirty="0">
                <a:latin typeface="Fira Sans Light" panose="020B0403050000020004" pitchFamily="34" charset="0"/>
              </a:rPr>
              <a:t>force:</a:t>
            </a:r>
            <a:r>
              <a:rPr lang="en-AU" sz="1200" kern="1200" dirty="0">
                <a:solidFill>
                  <a:schemeClr val="tx1"/>
                </a:solidFill>
                <a:effectLst/>
                <a:latin typeface="Fira Sans Light" panose="020B0403050000020004" pitchFamily="34" charset="0"/>
                <a:ea typeface="+mn-ea"/>
                <a:cs typeface="+mn-cs"/>
              </a:rPr>
              <a:t> this is when physical contact has a lawful justification. For example, a staff member pushing a consumer out of harm’s way (such as out of the way of an oncoming car that would otherwise hit them or out of the way of a falling item to avoid death or serious injury to the consumer). </a:t>
            </a:r>
            <a:endParaRPr lang="en-AU" sz="1200" kern="1200" dirty="0">
              <a:solidFill>
                <a:schemeClr val="tx1"/>
              </a:solidFill>
              <a:effectLst/>
              <a:latin typeface="Fira Sans Light" panose="020B0403050000020004" pitchFamily="34" charset="0"/>
              <a:cs typeface="Calibri"/>
            </a:endParaRPr>
          </a:p>
          <a:p>
            <a:endParaRPr lang="en-AU" sz="1200" kern="1200" dirty="0">
              <a:solidFill>
                <a:schemeClr val="tx1"/>
              </a:solidFill>
              <a:effectLst/>
              <a:latin typeface="Fira Sans Light" panose="020B04030500000200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latin typeface="Fira Sans Light" panose="020B0403050000020004" pitchFamily="34" charset="0"/>
                <a:cs typeface="Calibri" panose="020F0502020204030204"/>
              </a:rPr>
              <a:t>Unreasonable use of force also does not include gently touching the consumer for the purposes of providing care, to attract the consumer's attention, to guide the consumer, or to comfort the consumer when they are distressed, </a:t>
            </a:r>
            <a:r>
              <a:rPr lang="en-AU" u="sng" dirty="0">
                <a:cs typeface="Calibri" panose="020F0502020204030204"/>
              </a:rPr>
              <a:t>in line with the consumer’s preferences</a:t>
            </a:r>
            <a:r>
              <a:rPr lang="en-AU" dirty="0">
                <a:cs typeface="Calibri" panose="020F0502020204030204"/>
              </a:rPr>
              <a:t>.</a:t>
            </a:r>
            <a:r>
              <a:rPr lang="en-AU" sz="1200" b="1" kern="1200" dirty="0">
                <a:solidFill>
                  <a:schemeClr val="tx1"/>
                </a:solidFill>
                <a:effectLst/>
                <a:latin typeface="Fira Sans Light" panose="020B0403050000020004" pitchFamily="34" charset="0"/>
                <a:ea typeface="+mn-ea"/>
                <a:cs typeface="+mn-cs"/>
              </a:rPr>
              <a:t> </a:t>
            </a:r>
            <a:endParaRPr lang="en-AU" sz="1200" kern="1200" dirty="0">
              <a:solidFill>
                <a:schemeClr val="tx1"/>
              </a:solidFill>
              <a:effectLst/>
              <a:latin typeface="Fira Sans Light" panose="020B0403050000020004" pitchFamily="34" charset="0"/>
              <a:ea typeface="+mn-ea"/>
              <a:cs typeface="+mn-cs"/>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22</a:t>
            </a:fld>
            <a:endParaRPr lang="en-AU"/>
          </a:p>
        </p:txBody>
      </p:sp>
    </p:spTree>
    <p:extLst>
      <p:ext uri="{BB962C8B-B14F-4D97-AF65-F5344CB8AC3E}">
        <p14:creationId xmlns:p14="http://schemas.microsoft.com/office/powerpoint/2010/main" val="286918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What is unlawful</a:t>
            </a:r>
            <a:r>
              <a:rPr lang="en-AU" sz="1200" b="1" kern="1200" dirty="0">
                <a:solidFill>
                  <a:schemeClr val="tx1"/>
                </a:solidFill>
                <a:effectLst/>
                <a:latin typeface="+mn-lt"/>
                <a:ea typeface="+mn-ea"/>
                <a:cs typeface="+mn-cs"/>
              </a:rPr>
              <a:t> sexual contact or inappropriate sexual conduct? </a:t>
            </a:r>
            <a:r>
              <a:rPr lang="en-AU" sz="1200" b="0" kern="1200" dirty="0">
                <a:solidFill>
                  <a:schemeClr val="tx1"/>
                </a:solidFill>
                <a:effectLst/>
                <a:latin typeface="+mn-lt"/>
                <a:ea typeface="+mn-ea"/>
                <a:cs typeface="+mn-cs"/>
              </a:rPr>
              <a:t>It is:</a:t>
            </a:r>
            <a:endParaRPr lang="en-AU" sz="1200" b="0" kern="1200" dirty="0">
              <a:solidFill>
                <a:schemeClr val="tx1"/>
              </a:solidFill>
              <a:effectLst/>
              <a:latin typeface="+mn-lt"/>
              <a:cs typeface="Calibri"/>
            </a:endParaRPr>
          </a:p>
          <a:p>
            <a:pPr marL="171450" indent="-171450">
              <a:buFont typeface="Arial" panose="020B0604020202020204" pitchFamily="34" charset="0"/>
              <a:buChar char="•"/>
            </a:pPr>
            <a:r>
              <a:rPr lang="en-AU" dirty="0"/>
              <a:t>any</a:t>
            </a:r>
            <a:r>
              <a:rPr lang="en-AU" sz="1200" kern="1200" dirty="0">
                <a:solidFill>
                  <a:schemeClr val="tx1"/>
                </a:solidFill>
                <a:effectLst/>
                <a:latin typeface="+mn-lt"/>
                <a:ea typeface="+mn-ea"/>
                <a:cs typeface="+mn-cs"/>
              </a:rPr>
              <a:t> conduct or contact of a sexual nature inflicted on </a:t>
            </a:r>
            <a:r>
              <a:rPr lang="en-AU" dirty="0"/>
              <a:t>a consumer</a:t>
            </a:r>
            <a:r>
              <a:rPr lang="en-AU" sz="1200" kern="1200" dirty="0">
                <a:solidFill>
                  <a:schemeClr val="tx1"/>
                </a:solidFill>
                <a:effectLst/>
                <a:latin typeface="+mn-lt"/>
                <a:ea typeface="+mn-ea"/>
                <a:cs typeface="+mn-cs"/>
              </a:rPr>
              <a:t>.- e.g. sexual assault, an act of indecency or the taking and/or sharing of an intimate image of</a:t>
            </a:r>
            <a:r>
              <a:rPr lang="en-AU" dirty="0"/>
              <a:t> a consumer</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dirty="0"/>
              <a:t>any</a:t>
            </a:r>
            <a:r>
              <a:rPr lang="en-AU" sz="1200" kern="1200" dirty="0">
                <a:solidFill>
                  <a:schemeClr val="tx1"/>
                </a:solidFill>
                <a:effectLst/>
                <a:latin typeface="+mn-lt"/>
                <a:ea typeface="+mn-ea"/>
                <a:cs typeface="+mn-cs"/>
              </a:rPr>
              <a:t> touching of </a:t>
            </a:r>
            <a:r>
              <a:rPr lang="en-AU" dirty="0"/>
              <a:t>a </a:t>
            </a:r>
            <a:r>
              <a:rPr lang="en-AU" sz="1200" kern="1200" dirty="0">
                <a:solidFill>
                  <a:schemeClr val="tx1"/>
                </a:solidFill>
                <a:effectLst/>
                <a:latin typeface="+mn-lt"/>
                <a:ea typeface="+mn-ea"/>
                <a:cs typeface="+mn-cs"/>
              </a:rPr>
              <a:t>consumer’s genital area, anal area or breast in circumstances where this is not necessary to provide care or services to the consumer</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dirty="0"/>
              <a:t>any</a:t>
            </a:r>
            <a:r>
              <a:rPr lang="en-AU" sz="1200" kern="1200" dirty="0">
                <a:solidFill>
                  <a:schemeClr val="tx1"/>
                </a:solidFill>
                <a:effectLst/>
                <a:latin typeface="+mn-lt"/>
                <a:ea typeface="+mn-ea"/>
                <a:cs typeface="+mn-cs"/>
              </a:rPr>
              <a:t> non-consensual contact or conduct of a sexual nature</a:t>
            </a:r>
            <a:r>
              <a:rPr lang="en-AU" dirty="0"/>
              <a:t> </a:t>
            </a:r>
            <a:endParaRPr lang="en-AU" dirty="0">
              <a:cs typeface="Calibri"/>
            </a:endParaRPr>
          </a:p>
          <a:p>
            <a:pPr marL="171450" indent="-171450">
              <a:buFont typeface="Arial" panose="020B0604020202020204" pitchFamily="34" charset="0"/>
              <a:buChar char="•"/>
            </a:pPr>
            <a:r>
              <a:rPr lang="en-AU" dirty="0"/>
              <a:t>engaging</a:t>
            </a:r>
            <a:r>
              <a:rPr lang="en-AU" sz="1200" kern="1200" dirty="0">
                <a:solidFill>
                  <a:schemeClr val="tx1"/>
                </a:solidFill>
                <a:effectLst/>
                <a:latin typeface="+mn-lt"/>
                <a:ea typeface="+mn-ea"/>
                <a:cs typeface="+mn-cs"/>
              </a:rPr>
              <a:t> in conduct relating to </a:t>
            </a:r>
            <a:r>
              <a:rPr lang="en-AU" dirty="0"/>
              <a:t>a </a:t>
            </a:r>
            <a:r>
              <a:rPr lang="en-AU" sz="1200" kern="1200" dirty="0">
                <a:solidFill>
                  <a:schemeClr val="tx1"/>
                </a:solidFill>
                <a:effectLst/>
                <a:latin typeface="+mn-lt"/>
                <a:ea typeface="+mn-ea"/>
                <a:cs typeface="+mn-cs"/>
              </a:rPr>
              <a:t>consumer with the intention of making it easier to procure the consumer to engage in sexual contact or conduct.</a:t>
            </a:r>
            <a:endParaRPr lang="en-AU" sz="1200" kern="1200" dirty="0">
              <a:solidFill>
                <a:schemeClr val="tx1"/>
              </a:solidFill>
              <a:effectLst/>
              <a:latin typeface="+mn-lt"/>
              <a:cs typeface="Calibri"/>
            </a:endParaRPr>
          </a:p>
          <a:p>
            <a:pPr marL="0" indent="0">
              <a:buFont typeface="Arial" panose="020B0604020202020204" pitchFamily="34" charset="0"/>
              <a:buNone/>
            </a:pP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What is not reportable</a:t>
            </a:r>
            <a:r>
              <a:rPr lang="en-AU" sz="1200" kern="1200" dirty="0">
                <a:solidFill>
                  <a:schemeClr val="tx1"/>
                </a:solidFill>
                <a:effectLst/>
                <a:latin typeface="+mn-lt"/>
                <a:ea typeface="+mn-ea"/>
                <a:cs typeface="+mn-cs"/>
              </a:rPr>
              <a:t>: Where there is consensual contact or conduct of a sexual nature between the consumer and a person who is not a staff member or volunteer on duty</a:t>
            </a:r>
            <a:r>
              <a:rPr lang="en-AU" dirty="0"/>
              <a:t>,</a:t>
            </a:r>
            <a:r>
              <a:rPr lang="en-AU" sz="1200" kern="1200" dirty="0">
                <a:solidFill>
                  <a:schemeClr val="tx1"/>
                </a:solidFill>
                <a:effectLst/>
                <a:latin typeface="+mn-lt"/>
                <a:ea typeface="+mn-ea"/>
                <a:cs typeface="+mn-cs"/>
              </a:rPr>
              <a:t> this is not a reportable incident. This includes consensual sexual contact or conduct with consumers at the same or another service or with volunteers (other than when they are providing volunteer services).</a:t>
            </a:r>
            <a:r>
              <a:rPr lang="en-AU" dirty="0"/>
              <a:t> </a:t>
            </a:r>
            <a:r>
              <a:rPr lang="en-AU" sz="1200" kern="1200" dirty="0">
                <a:solidFill>
                  <a:schemeClr val="tx1"/>
                </a:solidFill>
                <a:effectLst/>
                <a:latin typeface="+mn-lt"/>
                <a:ea typeface="+mn-ea"/>
                <a:cs typeface="+mn-cs"/>
              </a:rPr>
              <a:t>Another example of where it is not a reportable incident is where gestures of comfort, such as a carer rubbing a consumer’s back or patting a consumer on the knee, are consensual and this aligns with the consumer’s personal preferences. You need to understand whether the consumer perceives the gesture to be comforting.</a:t>
            </a:r>
            <a:r>
              <a:rPr lang="en-AU" dirty="0"/>
              <a:t> </a:t>
            </a:r>
            <a:endParaRPr lang="en-AU" sz="1200" kern="1200" dirty="0">
              <a:solidFill>
                <a:schemeClr val="tx1"/>
              </a:solidFill>
              <a:effectLst/>
              <a:latin typeface="+mn-lt"/>
              <a:cs typeface="Calibri"/>
            </a:endParaRPr>
          </a:p>
          <a:p>
            <a:r>
              <a:rPr lang="en-AU" sz="1200" kern="1200" dirty="0">
                <a:solidFill>
                  <a:schemeClr val="tx1"/>
                </a:solidFill>
                <a:effectLst/>
                <a:latin typeface="+mn-lt"/>
                <a:ea typeface="+mn-ea"/>
                <a:cs typeface="+mn-cs"/>
              </a:rPr>
              <a:t> </a:t>
            </a:r>
            <a:endParaRPr lang="en-AU" sz="1200" kern="1200" dirty="0">
              <a:solidFill>
                <a:schemeClr val="tx1"/>
              </a:solidFill>
              <a:effectLst/>
              <a:latin typeface="+mn-lt"/>
              <a:cs typeface="Calibri"/>
            </a:endParaRPr>
          </a:p>
          <a:p>
            <a:r>
              <a:rPr lang="en-AU" sz="1200" b="1" kern="1200" dirty="0">
                <a:solidFill>
                  <a:schemeClr val="tx1"/>
                </a:solidFill>
                <a:effectLst/>
                <a:latin typeface="+mn-lt"/>
                <a:ea typeface="+mn-ea"/>
                <a:cs typeface="+mn-cs"/>
              </a:rPr>
              <a:t>About giving consent</a:t>
            </a:r>
            <a:endParaRPr lang="en-AU" sz="1200" b="1" kern="1200" dirty="0">
              <a:solidFill>
                <a:schemeClr val="tx1"/>
              </a:solidFill>
              <a:effectLst/>
              <a:latin typeface="+mn-lt"/>
              <a:cs typeface="Calibri"/>
            </a:endParaRPr>
          </a:p>
          <a:p>
            <a:r>
              <a:rPr lang="en-AU" sz="1200" b="0" kern="1200" dirty="0">
                <a:solidFill>
                  <a:schemeClr val="tx1"/>
                </a:solidFill>
                <a:effectLst/>
                <a:latin typeface="+mn-lt"/>
                <a:ea typeface="+mn-ea"/>
                <a:cs typeface="+mn-cs"/>
              </a:rPr>
              <a:t>T</a:t>
            </a:r>
            <a:r>
              <a:rPr lang="en-AU" dirty="0"/>
              <a:t>he</a:t>
            </a:r>
            <a:r>
              <a:rPr lang="en-AU" sz="1200" kern="1200" dirty="0">
                <a:solidFill>
                  <a:schemeClr val="tx1"/>
                </a:solidFill>
                <a:effectLst/>
                <a:latin typeface="+mn-lt"/>
                <a:ea typeface="+mn-ea"/>
                <a:cs typeface="+mn-cs"/>
              </a:rPr>
              <a:t> SIRS notification requirements are designed to protect vulnerable consumers, not to restrict their sexual freedoms. Consumers have the right to make choices about their personal and social life, including the right to sexual freedom and to give and receive affection. Only the consumer themselves can give consent. A consumer's family/representatives can’t give consent on behalf of a consumer. A consumer who lacks the capacity to consent to an activity at the time the incident happens cannot consent.</a:t>
            </a:r>
            <a:r>
              <a:rPr lang="en-AU" dirty="0"/>
              <a:t> </a:t>
            </a:r>
            <a:endParaRPr lang="en-AU" sz="1200" kern="1200" dirty="0">
              <a:solidFill>
                <a:schemeClr val="tx1"/>
              </a:solidFill>
              <a:effectLst/>
              <a:latin typeface="+mn-lt"/>
              <a:cs typeface="Calibri"/>
            </a:endParaRPr>
          </a:p>
          <a:p>
            <a:r>
              <a:rPr lang="en-AU" sz="1200" kern="1200" dirty="0">
                <a:solidFill>
                  <a:schemeClr val="tx1"/>
                </a:solidFill>
                <a:effectLst/>
                <a:latin typeface="+mn-lt"/>
                <a:ea typeface="+mn-ea"/>
                <a:cs typeface="+mn-cs"/>
              </a:rPr>
              <a:t> </a:t>
            </a:r>
            <a:endParaRPr lang="en-AU" sz="1200" kern="1200" dirty="0">
              <a:solidFill>
                <a:schemeClr val="tx1"/>
              </a:solidFill>
              <a:effectLst/>
              <a:latin typeface="+mn-lt"/>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23</a:t>
            </a:fld>
            <a:endParaRPr lang="en-AU"/>
          </a:p>
        </p:txBody>
      </p:sp>
    </p:spTree>
    <p:extLst>
      <p:ext uri="{BB962C8B-B14F-4D97-AF65-F5344CB8AC3E}">
        <p14:creationId xmlns:p14="http://schemas.microsoft.com/office/powerpoint/2010/main" val="2921533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Psychological</a:t>
            </a:r>
            <a:r>
              <a:rPr lang="en-AU" sz="1200" b="1" kern="1200" dirty="0">
                <a:solidFill>
                  <a:schemeClr val="tx1"/>
                </a:solidFill>
                <a:effectLst/>
                <a:latin typeface="+mn-lt"/>
                <a:ea typeface="+mn-ea"/>
                <a:cs typeface="+mn-cs"/>
              </a:rPr>
              <a:t> or emotional abuse includes </a:t>
            </a:r>
            <a:r>
              <a:rPr lang="en-AU" sz="1200" kern="1200" dirty="0">
                <a:solidFill>
                  <a:schemeClr val="tx1"/>
                </a:solidFill>
                <a:effectLst/>
                <a:latin typeface="+mn-lt"/>
                <a:ea typeface="+mn-ea"/>
                <a:cs typeface="+mn-cs"/>
              </a:rPr>
              <a:t>behaviour that has caused, or that could reasonably have been expected to have caused, the consumer psychological </a:t>
            </a:r>
            <a:r>
              <a:rPr lang="en-AU" dirty="0"/>
              <a:t>or emotional</a:t>
            </a:r>
            <a:r>
              <a:rPr lang="en-AU" sz="1200" kern="1200" dirty="0">
                <a:solidFill>
                  <a:schemeClr val="tx1"/>
                </a:solidFill>
                <a:effectLst/>
                <a:latin typeface="+mn-lt"/>
                <a:ea typeface="+mn-ea"/>
                <a:cs typeface="+mn-cs"/>
              </a:rPr>
              <a:t> distress.</a:t>
            </a:r>
            <a:r>
              <a:rPr lang="en-AU" dirty="0"/>
              <a:t> </a:t>
            </a:r>
            <a:r>
              <a:rPr lang="en-AU" sz="1200" kern="1200" dirty="0">
                <a:solidFill>
                  <a:schemeClr val="tx1"/>
                </a:solidFill>
                <a:effectLst/>
                <a:latin typeface="+mn-lt"/>
                <a:ea typeface="+mn-ea"/>
                <a:cs typeface="+mn-cs"/>
              </a:rPr>
              <a:t>For example, taunting, bullying, harassment or intimidation, humiliation, unreasonable refusal to interact with the consumer or acknowledge the consumer’s presence, unreasonable restriction of the consumer’s ability to engage socially or otherwise interact with people.</a:t>
            </a:r>
            <a:endParaRPr lang="en-AU" sz="1200" kern="1200" dirty="0">
              <a:solidFill>
                <a:schemeClr val="tx1"/>
              </a:solidFill>
              <a:effectLst/>
              <a:latin typeface="+mn-lt"/>
              <a:cs typeface="Calibri"/>
            </a:endParaRPr>
          </a:p>
          <a:p>
            <a:r>
              <a:rPr lang="en-AU" sz="1200" kern="1200" dirty="0">
                <a:solidFill>
                  <a:schemeClr val="tx1"/>
                </a:solidFill>
                <a:effectLst/>
                <a:latin typeface="+mn-lt"/>
                <a:ea typeface="+mn-ea"/>
                <a:cs typeface="+mn-cs"/>
              </a:rPr>
              <a:t> </a:t>
            </a:r>
            <a:endParaRPr lang="en-AU" sz="1200" kern="1200" dirty="0">
              <a:solidFill>
                <a:schemeClr val="tx1"/>
              </a:solidFill>
              <a:effectLst/>
              <a:latin typeface="+mn-lt"/>
              <a:cs typeface="Calibri"/>
            </a:endParaRPr>
          </a:p>
          <a:p>
            <a:r>
              <a:rPr lang="en-AU" sz="1200" kern="1200" dirty="0">
                <a:solidFill>
                  <a:schemeClr val="tx1"/>
                </a:solidFill>
                <a:effectLst/>
                <a:latin typeface="+mn-lt"/>
                <a:ea typeface="+mn-ea"/>
                <a:cs typeface="+mn-cs"/>
              </a:rPr>
              <a:t>This category includes incidents that are a single event </a:t>
            </a:r>
            <a:r>
              <a:rPr lang="en-AU" dirty="0"/>
              <a:t>(</a:t>
            </a:r>
            <a:r>
              <a:rPr lang="en-AU" sz="1200" kern="1200" dirty="0">
                <a:solidFill>
                  <a:schemeClr val="tx1"/>
                </a:solidFill>
                <a:effectLst/>
                <a:latin typeface="+mn-lt"/>
                <a:ea typeface="+mn-ea"/>
                <a:cs typeface="+mn-cs"/>
              </a:rPr>
              <a:t>such as a someone yelling at a consumer</a:t>
            </a:r>
            <a:r>
              <a:rPr lang="en-AU" dirty="0"/>
              <a:t>)</a:t>
            </a:r>
            <a:r>
              <a:rPr lang="en-AU" sz="1200" kern="1200" dirty="0">
                <a:solidFill>
                  <a:schemeClr val="tx1"/>
                </a:solidFill>
                <a:effectLst/>
                <a:latin typeface="+mn-lt"/>
                <a:ea typeface="+mn-ea"/>
                <a:cs typeface="+mn-cs"/>
              </a:rPr>
              <a:t> and also includes incidents that are part of a pattern of abuse. While the behaviour may not cause significant harm or suffering to the consumer in each instance, the repetitive nature of the behaviour over time has a cumulative effect which intensifies the level </a:t>
            </a:r>
            <a:r>
              <a:rPr lang="en-AU" dirty="0"/>
              <a:t>of</a:t>
            </a:r>
            <a:r>
              <a:rPr lang="en-AU" sz="1200" kern="1200" dirty="0">
                <a:solidFill>
                  <a:schemeClr val="tx1"/>
                </a:solidFill>
                <a:effectLst/>
                <a:latin typeface="+mn-lt"/>
                <a:ea typeface="+mn-ea"/>
                <a:cs typeface="+mn-cs"/>
              </a:rPr>
              <a:t> harm to the consumer. </a:t>
            </a:r>
            <a:endParaRPr lang="en-AU" sz="1200" kern="1200" dirty="0">
              <a:solidFill>
                <a:schemeClr val="tx1"/>
              </a:solidFill>
              <a:effectLst/>
              <a:latin typeface="+mn-lt"/>
              <a:cs typeface="Calibri"/>
            </a:endParaRPr>
          </a:p>
          <a:p>
            <a:r>
              <a:rPr lang="en-AU" sz="1200" kern="1200" dirty="0">
                <a:solidFill>
                  <a:schemeClr val="tx1"/>
                </a:solidFill>
                <a:effectLst/>
                <a:latin typeface="+mn-lt"/>
                <a:ea typeface="+mn-ea"/>
                <a:cs typeface="+mn-cs"/>
              </a:rPr>
              <a:t> </a:t>
            </a:r>
            <a:endParaRPr lang="en-AU" sz="1200" kern="1200" dirty="0">
              <a:solidFill>
                <a:schemeClr val="tx1"/>
              </a:solidFill>
              <a:effectLst/>
              <a:latin typeface="+mn-lt"/>
              <a:cs typeface="Calibri"/>
            </a:endParaRPr>
          </a:p>
          <a:p>
            <a:r>
              <a:rPr lang="en-AU" dirty="0"/>
              <a:t>Where staff witness other staff interacting with consumers in a way they consider inappropriate or disrespectful, such as giving abrupt or terse orders to a consumer, or making inappropriate or cruel comments or jokes about a consumer, staff must be encouraged to raise it with the person directly or with service management and consider whether it should be reported to the Commission. </a:t>
            </a:r>
            <a:endParaRPr lang="en-AU" sz="1200" kern="1200" dirty="0">
              <a:solidFill>
                <a:schemeClr val="tx1"/>
              </a:solidFill>
              <a:effectLst/>
              <a:latin typeface="+mn-lt"/>
              <a:cs typeface="Calibri"/>
            </a:endParaRPr>
          </a:p>
          <a:p>
            <a:r>
              <a:rPr lang="en-AU" sz="1200" kern="1200" dirty="0">
                <a:solidFill>
                  <a:schemeClr val="tx1"/>
                </a:solidFill>
                <a:effectLst/>
                <a:latin typeface="+mn-lt"/>
                <a:ea typeface="+mn-ea"/>
                <a:cs typeface="+mn-cs"/>
              </a:rPr>
              <a:t> </a:t>
            </a:r>
            <a:endParaRPr lang="en-AU" sz="1200" kern="1200" dirty="0">
              <a:solidFill>
                <a:schemeClr val="tx1"/>
              </a:solidFill>
              <a:effectLst/>
              <a:latin typeface="+mn-lt"/>
              <a:cs typeface="Calibri"/>
            </a:endParaRPr>
          </a:p>
          <a:p>
            <a:r>
              <a:rPr lang="en-AU" dirty="0"/>
              <a:t>Other examples of psychological or emotional abuse include making</a:t>
            </a:r>
            <a:r>
              <a:rPr lang="en-AU" sz="1200" kern="1200" dirty="0">
                <a:solidFill>
                  <a:schemeClr val="tx1"/>
                </a:solidFill>
                <a:effectLst/>
                <a:latin typeface="+mn-lt"/>
                <a:ea typeface="+mn-ea"/>
                <a:cs typeface="+mn-cs"/>
              </a:rPr>
              <a:t> repeated actions such as flicks, taps and bumps to a consumer, or actions like m</a:t>
            </a:r>
            <a:r>
              <a:rPr lang="en-AU" dirty="0"/>
              <a:t>oving</a:t>
            </a:r>
            <a:r>
              <a:rPr lang="en-AU" sz="1200" kern="1200" dirty="0">
                <a:solidFill>
                  <a:schemeClr val="tx1"/>
                </a:solidFill>
                <a:effectLst/>
                <a:latin typeface="+mn-lt"/>
                <a:ea typeface="+mn-ea"/>
                <a:cs typeface="+mn-cs"/>
              </a:rPr>
              <a:t> items around the consumer’s house or out of their reach without their permission or against their wishes to confuse or irritate them. </a:t>
            </a:r>
            <a:r>
              <a:rPr lang="en-AU" sz="1200" u="none" kern="1200" dirty="0">
                <a:solidFill>
                  <a:schemeClr val="tx1"/>
                </a:solidFill>
                <a:effectLst/>
                <a:latin typeface="+mn-lt"/>
                <a:cs typeface="Calibri"/>
              </a:rPr>
              <a:t>These incidents are reportable because there were intentions or potential </a:t>
            </a:r>
            <a:r>
              <a:rPr lang="en-AU" sz="1200" u="none" kern="1200" dirty="0">
                <a:solidFill>
                  <a:schemeClr val="tx1"/>
                </a:solidFill>
                <a:effectLst/>
                <a:latin typeface="+mn-lt"/>
                <a:ea typeface="+mn-ea"/>
                <a:cs typeface="+mn-cs"/>
              </a:rPr>
              <a:t>to cause psychological or emotional distress or discomfort.</a:t>
            </a:r>
            <a:endParaRPr lang="en-AU" sz="1200" u="none" kern="1200" dirty="0">
              <a:solidFill>
                <a:schemeClr val="tx1"/>
              </a:solidFill>
              <a:effectLst/>
              <a:latin typeface="+mn-lt"/>
              <a:cs typeface="Calibri"/>
            </a:endParaRPr>
          </a:p>
          <a:p>
            <a:endParaRPr lang="en-AU" sz="1200" u="sng" kern="1200" dirty="0">
              <a:solidFill>
                <a:schemeClr val="tx1"/>
              </a:solidFill>
              <a:effectLst/>
              <a:latin typeface="+mn-lt"/>
              <a:cs typeface="Calibri"/>
            </a:endParaRPr>
          </a:p>
          <a:p>
            <a:r>
              <a:rPr lang="en-AU" sz="1200" kern="1200" dirty="0">
                <a:solidFill>
                  <a:schemeClr val="tx1"/>
                </a:solidFill>
                <a:effectLst/>
                <a:latin typeface="+mn-lt"/>
                <a:ea typeface="+mn-ea"/>
                <a:cs typeface="+mn-cs"/>
              </a:rPr>
              <a:t>What is</a:t>
            </a:r>
            <a:r>
              <a:rPr lang="en-AU" sz="1200" b="1" kern="1200" dirty="0">
                <a:solidFill>
                  <a:schemeClr val="tx1"/>
                </a:solidFill>
                <a:effectLst/>
                <a:latin typeface="+mn-lt"/>
                <a:ea typeface="+mn-ea"/>
                <a:cs typeface="+mn-cs"/>
              </a:rPr>
              <a:t> </a:t>
            </a:r>
            <a:r>
              <a:rPr lang="en-AU" sz="1200" b="1" u="sng" kern="1200" dirty="0">
                <a:solidFill>
                  <a:schemeClr val="tx1"/>
                </a:solidFill>
                <a:effectLst/>
                <a:latin typeface="+mn-lt"/>
                <a:ea typeface="+mn-ea"/>
                <a:cs typeface="+mn-cs"/>
              </a:rPr>
              <a:t>not</a:t>
            </a:r>
            <a:r>
              <a:rPr lang="en-AU" sz="1200" b="1" kern="1200" dirty="0">
                <a:solidFill>
                  <a:schemeClr val="tx1"/>
                </a:solidFill>
                <a:effectLst/>
                <a:latin typeface="+mn-lt"/>
                <a:ea typeface="+mn-ea"/>
                <a:cs typeface="+mn-cs"/>
              </a:rPr>
              <a:t> psychological or emotional abuse: </a:t>
            </a:r>
            <a:endParaRPr lang="en-AU" sz="1200" b="1"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80C"/>
                </a:solidFill>
                <a:latin typeface="Fira Sans Light" panose="020B0403050000020004" pitchFamily="34" charset="0"/>
              </a:rPr>
              <a:t>Raised voices to get the attention of a consumer with hearing difficulties, minor disagreements between consumers, or making reasonable requests such as encouraging a consumer to eat their dinner.</a:t>
            </a: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24</a:t>
            </a:fld>
            <a:endParaRPr lang="en-AU"/>
          </a:p>
        </p:txBody>
      </p:sp>
    </p:spTree>
    <p:extLst>
      <p:ext uri="{BB962C8B-B14F-4D97-AF65-F5344CB8AC3E}">
        <p14:creationId xmlns:p14="http://schemas.microsoft.com/office/powerpoint/2010/main" val="1937541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dirty="0">
                <a:effectLst/>
                <a:latin typeface="Fira Sans Light" panose="020B0403050000020004" pitchFamily="34" charset="0"/>
                <a:ea typeface="Calibri" panose="020F0502020204030204" pitchFamily="34" charset="0"/>
                <a:cs typeface="Calibri"/>
              </a:rPr>
              <a:t>The unexpected death of a consumer is a </a:t>
            </a:r>
            <a:r>
              <a:rPr lang="en-AU" sz="1200" b="1" dirty="0">
                <a:effectLst/>
                <a:latin typeface="Fira Sans Light" panose="020B0403050000020004" pitchFamily="34" charset="0"/>
                <a:ea typeface="Calibri" panose="020F0502020204030204" pitchFamily="34" charset="0"/>
                <a:cs typeface="Calibri"/>
              </a:rPr>
              <a:t>reportable incident</a:t>
            </a:r>
            <a:r>
              <a:rPr lang="en-AU" sz="1200" dirty="0">
                <a:effectLst/>
                <a:latin typeface="Fira Sans Light" panose="020B0403050000020004" pitchFamily="34" charset="0"/>
                <a:ea typeface="Calibri" panose="020F0502020204030204" pitchFamily="34" charset="0"/>
                <a:cs typeface="Calibri"/>
              </a:rPr>
              <a:t> where the death is the result of care or services provided by the provider</a:t>
            </a:r>
            <a:r>
              <a:rPr lang="en-AU" sz="1200" dirty="0">
                <a:latin typeface="Fira Sans Light" panose="020B0403050000020004" pitchFamily="34" charset="0"/>
                <a:ea typeface="Calibri" panose="020F0502020204030204" pitchFamily="34" charset="0"/>
                <a:cs typeface="Calibri"/>
              </a:rPr>
              <a:t>,</a:t>
            </a:r>
            <a:r>
              <a:rPr lang="en-AU" sz="1200" dirty="0">
                <a:effectLst/>
                <a:latin typeface="Fira Sans Light" panose="020B0403050000020004" pitchFamily="34" charset="0"/>
                <a:ea typeface="Calibri" panose="020F0502020204030204" pitchFamily="34" charset="0"/>
                <a:cs typeface="Calibri"/>
              </a:rPr>
              <a:t> or a failure by the provider to provide care </a:t>
            </a:r>
            <a:r>
              <a:rPr lang="en-AU" sz="1200" dirty="0">
                <a:latin typeface="Fira Sans Light" panose="020B0403050000020004" pitchFamily="34" charset="0"/>
                <a:ea typeface="Calibri" panose="020F0502020204030204" pitchFamily="34" charset="0"/>
                <a:cs typeface="Calibri"/>
              </a:rPr>
              <a:t>or</a:t>
            </a:r>
            <a:r>
              <a:rPr lang="en-AU" sz="1200" dirty="0">
                <a:effectLst/>
                <a:latin typeface="Fira Sans Light" panose="020B0403050000020004" pitchFamily="34" charset="0"/>
                <a:ea typeface="Calibri" panose="020F0502020204030204" pitchFamily="34" charset="0"/>
                <a:cs typeface="Calibri"/>
              </a:rPr>
              <a:t> services.</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AU" sz="1200" dirty="0">
              <a:effectLst/>
              <a:latin typeface="Fira Sans Light" panose="020B0403050000020004" pitchFamily="34" charset="0"/>
              <a:ea typeface="Calibri" panose="020F0502020204030204" pitchFamily="34" charset="0"/>
              <a:cs typeface="Calibri"/>
            </a:endParaRPr>
          </a:p>
          <a:p>
            <a:pPr>
              <a:lnSpc>
                <a:spcPct val="115000"/>
              </a:lnSpc>
            </a:pPr>
            <a:r>
              <a:rPr lang="en-AU" sz="1200" dirty="0">
                <a:effectLst/>
                <a:latin typeface="Fira Sans Light" panose="020B0403050000020004" pitchFamily="34" charset="0"/>
                <a:ea typeface="Calibri" panose="020F0502020204030204" pitchFamily="34" charset="0"/>
                <a:cs typeface="Calibri"/>
              </a:rPr>
              <a:t>Providers must notify the Commission of any death where the provider, including staff and health professionals engaged by the provider:</a:t>
            </a:r>
            <a:r>
              <a:rPr lang="en-AU" sz="1200" dirty="0">
                <a:latin typeface="Fira Sans Light" panose="020B0403050000020004" pitchFamily="34" charset="0"/>
                <a:ea typeface="Calibri" panose="020F0502020204030204" pitchFamily="34" charset="0"/>
                <a:cs typeface="Calibri"/>
              </a:rPr>
              <a:t> </a:t>
            </a:r>
            <a:endParaRPr lang="en-AU" sz="1200" dirty="0">
              <a:effectLst/>
              <a:latin typeface="Fira Sans Light" panose="020B0403050000020004" pitchFamily="34" charset="0"/>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r>
              <a:rPr lang="en-AU" sz="1200" dirty="0">
                <a:effectLst/>
                <a:latin typeface="Fira Sans Light" panose="020B0403050000020004" pitchFamily="34" charset="0"/>
                <a:ea typeface="Times New Roman" panose="02020603050405020304" pitchFamily="18" charset="0"/>
                <a:cs typeface="Calibri"/>
              </a:rPr>
              <a:t>made a mistake resulting in death</a:t>
            </a:r>
          </a:p>
          <a:p>
            <a:pPr marL="342900" indent="-342900">
              <a:buFont typeface="Arial" panose="020B0604020202020204" pitchFamily="34" charset="0"/>
              <a:buChar char="•"/>
            </a:pPr>
            <a:r>
              <a:rPr lang="en-AU" sz="1200" dirty="0">
                <a:effectLst/>
                <a:latin typeface="Fira Sans Light" panose="020B0403050000020004" pitchFamily="34" charset="0"/>
                <a:ea typeface="Times New Roman" panose="02020603050405020304" pitchFamily="18" charset="0"/>
                <a:cs typeface="Calibri"/>
              </a:rPr>
              <a:t>did not deliver care and services in line with a consumer’s assessed care needs, resulting in death</a:t>
            </a:r>
            <a:r>
              <a:rPr lang="en-AU" sz="1200" dirty="0">
                <a:latin typeface="Fira Sans Light" panose="020B0403050000020004" pitchFamily="34" charset="0"/>
                <a:ea typeface="Times New Roman" panose="02020603050405020304" pitchFamily="18" charset="0"/>
                <a:cs typeface="Calibri"/>
              </a:rPr>
              <a:t> </a:t>
            </a:r>
            <a:endParaRPr lang="en-AU" sz="1200" dirty="0">
              <a:effectLst/>
              <a:latin typeface="Fira Sans Light" panose="020B04030500000200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AU" sz="1200" dirty="0">
                <a:effectLst/>
                <a:latin typeface="Fira Sans Light" panose="020B0403050000020004" pitchFamily="34" charset="0"/>
                <a:ea typeface="Times New Roman" panose="02020603050405020304" pitchFamily="18" charset="0"/>
                <a:cs typeface="Calibri"/>
              </a:rPr>
              <a:t>provided care and services that were poorly managed or not in line with best practice, resulting in death.</a:t>
            </a:r>
            <a:r>
              <a:rPr lang="en-AU" sz="1200" dirty="0">
                <a:latin typeface="Fira Sans Light" panose="020B0403050000020004" pitchFamily="34" charset="0"/>
                <a:ea typeface="Times New Roman" panose="02020603050405020304" pitchFamily="18" charset="0"/>
                <a:cs typeface="Calibri"/>
              </a:rPr>
              <a:t> </a:t>
            </a:r>
            <a:endParaRPr lang="en-AU" sz="1200" dirty="0">
              <a:effectLst/>
              <a:latin typeface="Fira Sans Light" panose="020B0403050000020004" pitchFamily="34" charset="0"/>
              <a:ea typeface="Times New Roman" panose="02020603050405020304" pitchFamily="18" charset="0"/>
              <a:cs typeface="Times New Roman" panose="02020603050405020304" pitchFamily="18" charset="0"/>
            </a:endParaRPr>
          </a:p>
          <a:p>
            <a:pPr>
              <a:lnSpc>
                <a:spcPct val="115000"/>
              </a:lnSpc>
              <a:spcAft>
                <a:spcPts val="1000"/>
              </a:spcAft>
            </a:pPr>
            <a:endParaRPr lang="en-AU" sz="1200" dirty="0">
              <a:effectLst/>
              <a:latin typeface="Fira Sans Light" panose="020B0403050000020004" pitchFamily="34" charset="0"/>
              <a:ea typeface="Calibri" panose="020F0502020204030204" pitchFamily="34" charset="0"/>
              <a:cs typeface="Calibri"/>
            </a:endParaRPr>
          </a:p>
          <a:p>
            <a:pPr>
              <a:lnSpc>
                <a:spcPct val="115000"/>
              </a:lnSpc>
              <a:spcAft>
                <a:spcPts val="1000"/>
              </a:spcAft>
            </a:pPr>
            <a:r>
              <a:rPr lang="en-AU" sz="1200" dirty="0">
                <a:effectLst/>
                <a:latin typeface="Fira Sans Light" panose="020B0403050000020004" pitchFamily="34" charset="0"/>
                <a:ea typeface="Calibri" panose="020F0502020204030204" pitchFamily="34" charset="0"/>
                <a:cs typeface="Calibri"/>
              </a:rPr>
              <a:t>A reportable unexpected death may occur immediately or some time after the care and services were provided or failed to be provided. </a:t>
            </a:r>
          </a:p>
          <a:p>
            <a:pPr>
              <a:lnSpc>
                <a:spcPct val="115000"/>
              </a:lnSpc>
              <a:spcAft>
                <a:spcPts val="1000"/>
              </a:spcAft>
            </a:pPr>
            <a:r>
              <a:rPr lang="en-AU" sz="1200" dirty="0">
                <a:effectLst/>
                <a:latin typeface="Fira Sans Light" panose="020B0403050000020004" pitchFamily="34" charset="0"/>
                <a:ea typeface="Calibri" panose="020F0502020204030204" pitchFamily="34" charset="0"/>
                <a:cs typeface="Calibri"/>
              </a:rPr>
              <a:t> </a:t>
            </a:r>
          </a:p>
          <a:p>
            <a:pPr>
              <a:lnSpc>
                <a:spcPct val="115000"/>
              </a:lnSpc>
              <a:spcAft>
                <a:spcPts val="0"/>
              </a:spcAft>
            </a:pPr>
            <a:r>
              <a:rPr lang="en-AU" sz="1200" dirty="0">
                <a:effectLst/>
                <a:latin typeface="Fira Sans Light" panose="020B0403050000020004" pitchFamily="34" charset="0"/>
                <a:ea typeface="Calibri" panose="020F0502020204030204" pitchFamily="34" charset="0"/>
                <a:cs typeface="Calibri"/>
              </a:rPr>
              <a:t>While you may not be able to ascertain whether the death is related to the provider’s action or inaction until a Coroner has assessed the death, any time you reasonably suspect that a death may be related to the care and services you provided or failed to provide, you must report it to the Commission. </a:t>
            </a:r>
            <a:r>
              <a:rPr lang="en-AU" sz="1200" kern="1200" dirty="0">
                <a:effectLst/>
                <a:latin typeface="Fira Sans Light" panose="020B0403050000020004" pitchFamily="34" charset="0"/>
                <a:ea typeface="Times New Roman" panose="02020603050405020304" pitchFamily="18" charset="0"/>
                <a:cs typeface="Calibri"/>
              </a:rPr>
              <a:t>The Commission understands this process can take some time, and you are expected to notify the Commission as new information becomes available.</a:t>
            </a:r>
            <a:endParaRPr lang="en-AU" sz="1200" dirty="0">
              <a:effectLst/>
              <a:latin typeface="Fira Sans Light" panose="020B0403050000020004" pitchFamily="34" charset="0"/>
              <a:ea typeface="Calibri" panose="020F0502020204030204" pitchFamily="34" charset="0"/>
              <a:cs typeface="Calibri"/>
            </a:endParaRPr>
          </a:p>
          <a:p>
            <a:pPr>
              <a:lnSpc>
                <a:spcPct val="115000"/>
              </a:lnSpc>
              <a:spcAft>
                <a:spcPts val="0"/>
              </a:spcAft>
            </a:pPr>
            <a:r>
              <a:rPr lang="en-AU" sz="1200" b="1" kern="1200" dirty="0">
                <a:effectLst/>
                <a:latin typeface="Fira Sans Light" panose="020B0403050000020004" pitchFamily="34" charset="0"/>
                <a:ea typeface="Times New Roman" panose="02020603050405020304" pitchFamily="18" charset="0"/>
                <a:cs typeface="Calibri"/>
              </a:rPr>
              <a:t> </a:t>
            </a:r>
            <a:endParaRPr lang="en-AU" sz="1200" dirty="0">
              <a:effectLst/>
              <a:latin typeface="Fira Sans Light" panose="020B0403050000020004" pitchFamily="34" charset="0"/>
              <a:ea typeface="Calibri" panose="020F0502020204030204" pitchFamily="34" charset="0"/>
              <a:cs typeface="Calibri"/>
            </a:endParaRPr>
          </a:p>
          <a:p>
            <a:pPr>
              <a:lnSpc>
                <a:spcPct val="115000"/>
              </a:lnSpc>
              <a:spcAft>
                <a:spcPts val="1000"/>
              </a:spcAft>
            </a:pPr>
            <a:r>
              <a:rPr lang="en-AU" sz="1200" dirty="0">
                <a:effectLst/>
                <a:latin typeface="Fira Sans Light" panose="020B0403050000020004" pitchFamily="34" charset="0"/>
                <a:ea typeface="Calibri" panose="020F0502020204030204" pitchFamily="34" charset="0"/>
                <a:cs typeface="Calibri"/>
              </a:rPr>
              <a:t>Providers are not required to notify the Commission of a consumer’s unexpected death if the cause was unrelated to either the care or services provided by the provider, or a failure by the provider to provide care and services. Providers are also not required to report all deaths where the cause of the death is yet to be confirmed. Providers should only report those where there are reasonable grounds to believe that the death may have occurred as a result of the provider’s action or inaction.</a:t>
            </a:r>
          </a:p>
          <a:p>
            <a:pPr marL="0" marR="0" lvl="0" indent="0" algn="l" defTabSz="914400" rtl="0" eaLnBrk="1" fontAlgn="auto" latinLnBrk="0" hangingPunct="1">
              <a:lnSpc>
                <a:spcPct val="115000"/>
              </a:lnSpc>
              <a:spcBef>
                <a:spcPts val="0"/>
              </a:spcBef>
              <a:spcAft>
                <a:spcPts val="1000"/>
              </a:spcAft>
              <a:buClrTx/>
              <a:buSzTx/>
              <a:buFontTx/>
              <a:buNone/>
              <a:tabLst/>
              <a:defRPr/>
            </a:pPr>
            <a:r>
              <a:rPr lang="en-AU" sz="1200" dirty="0">
                <a:effectLst/>
                <a:latin typeface="Fira Sans Light" panose="020B0403050000020004" pitchFamily="34" charset="0"/>
                <a:ea typeface="Calibri" panose="020F0502020204030204" pitchFamily="34" charset="0"/>
                <a:cs typeface="Calibri"/>
              </a:rPr>
              <a:t>Example of what is </a:t>
            </a:r>
            <a:r>
              <a:rPr lang="en-AU" sz="1200" b="1" dirty="0">
                <a:effectLst/>
                <a:latin typeface="Fira Sans Light" panose="020B0403050000020004" pitchFamily="34" charset="0"/>
                <a:ea typeface="Calibri" panose="020F0502020204030204" pitchFamily="34" charset="0"/>
                <a:cs typeface="Calibri"/>
              </a:rPr>
              <a:t>not</a:t>
            </a:r>
            <a:r>
              <a:rPr lang="en-AU" sz="1200" dirty="0">
                <a:effectLst/>
                <a:latin typeface="Fira Sans Light" panose="020B0403050000020004" pitchFamily="34" charset="0"/>
                <a:ea typeface="Calibri" panose="020F0502020204030204" pitchFamily="34" charset="0"/>
                <a:cs typeface="Calibri"/>
              </a:rPr>
              <a:t> </a:t>
            </a:r>
            <a:r>
              <a:rPr lang="en-AU" sz="1200" b="1" dirty="0">
                <a:effectLst/>
                <a:latin typeface="Fira Sans Light" panose="020B0403050000020004" pitchFamily="34" charset="0"/>
                <a:ea typeface="Calibri" panose="020F0502020204030204" pitchFamily="34" charset="0"/>
                <a:cs typeface="Calibri"/>
              </a:rPr>
              <a:t>a reportable unexpected death</a:t>
            </a:r>
            <a:r>
              <a:rPr lang="en-AU" sz="1200" dirty="0">
                <a:effectLst/>
                <a:latin typeface="Fira Sans Light" panose="020B0403050000020004" pitchFamily="34" charset="0"/>
                <a:ea typeface="Calibri" panose="020F0502020204030204" pitchFamily="34" charset="0"/>
                <a:cs typeface="Calibri"/>
              </a:rPr>
              <a:t> include </a:t>
            </a:r>
            <a:r>
              <a:rPr lang="en-AU" sz="1200" dirty="0">
                <a:solidFill>
                  <a:srgbClr val="00080C"/>
                </a:solidFill>
                <a:latin typeface="Fira Sans Light" panose="020B0403050000020004" pitchFamily="34" charset="0"/>
              </a:rPr>
              <a:t>a consumer dying of an illness or disease that was appropriately assessed, monitored and managed; or dying of unrelated illness after being involved in an incident.</a:t>
            </a:r>
          </a:p>
          <a:p>
            <a:pPr>
              <a:lnSpc>
                <a:spcPct val="115000"/>
              </a:lnSpc>
              <a:spcAft>
                <a:spcPts val="1000"/>
              </a:spcAft>
            </a:pPr>
            <a:r>
              <a:rPr lang="en-AU" sz="1200" b="1" kern="1200" dirty="0">
                <a:solidFill>
                  <a:srgbClr val="FF0000"/>
                </a:solidFill>
                <a:effectLst/>
                <a:latin typeface="Fira Sans Light" panose="020B0403050000020004" pitchFamily="34" charset="0"/>
                <a:ea typeface="Times New Roman" panose="02020603050405020304" pitchFamily="18" charset="0"/>
                <a:cs typeface="Calibri"/>
              </a:rPr>
              <a:t> </a:t>
            </a:r>
            <a:endParaRPr lang="en-AU" sz="1200" dirty="0">
              <a:effectLst/>
              <a:latin typeface="Fira Sans Light" panose="020B0403050000020004" pitchFamily="34" charset="0"/>
              <a:ea typeface="Calibri" panose="020F05020202040302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25</a:t>
            </a:fld>
            <a:endParaRPr lang="en-AU"/>
          </a:p>
        </p:txBody>
      </p:sp>
    </p:spTree>
    <p:extLst>
      <p:ext uri="{BB962C8B-B14F-4D97-AF65-F5344CB8AC3E}">
        <p14:creationId xmlns:p14="http://schemas.microsoft.com/office/powerpoint/2010/main" val="3628298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kern="1200" dirty="0">
                <a:solidFill>
                  <a:srgbClr val="000000"/>
                </a:solidFill>
                <a:effectLst/>
                <a:latin typeface="Fira Sans Light" panose="020B0403050000020004" pitchFamily="34" charset="0"/>
                <a:ea typeface="Times New Roman" panose="02020603050405020304" pitchFamily="18" charset="0"/>
                <a:cs typeface="Calibri"/>
              </a:rPr>
              <a:t>Reportable </a:t>
            </a:r>
            <a:r>
              <a:rPr lang="en-AU" sz="1200" b="1" dirty="0">
                <a:solidFill>
                  <a:srgbClr val="000000"/>
                </a:solidFill>
                <a:latin typeface="Fira Sans Light" panose="020B0403050000020004" pitchFamily="34" charset="0"/>
                <a:ea typeface="Times New Roman" panose="02020603050405020304" pitchFamily="18" charset="0"/>
                <a:cs typeface="Calibri"/>
              </a:rPr>
              <a:t>stealing</a:t>
            </a:r>
            <a:r>
              <a:rPr lang="en-AU" sz="1200" b="1" kern="1200" dirty="0">
                <a:solidFill>
                  <a:srgbClr val="000000"/>
                </a:solidFill>
                <a:effectLst/>
                <a:latin typeface="Fira Sans Light" panose="020B0403050000020004" pitchFamily="34" charset="0"/>
                <a:ea typeface="Times New Roman" panose="02020603050405020304" pitchFamily="18" charset="0"/>
                <a:cs typeface="Calibri"/>
              </a:rPr>
              <a:t> or the financial coercion by a staff member includes:</a:t>
            </a:r>
            <a:endParaRPr lang="en-AU" sz="1200" dirty="0">
              <a:effectLst/>
              <a:latin typeface="Fira Sans Light" panose="020B0403050000020004" pitchFamily="34" charset="0"/>
              <a:ea typeface="Calibri" panose="020F0502020204030204" pitchFamily="34" charset="0"/>
              <a:cs typeface="Calibri"/>
            </a:endParaRPr>
          </a:p>
          <a:p>
            <a:pPr marL="342900" lvl="0" indent="-342900">
              <a:spcAft>
                <a:spcPts val="0"/>
              </a:spcAft>
              <a:buFont typeface="Arial" panose="020B0604020202020204" pitchFamily="34" charset="0"/>
              <a:buChar char="•"/>
            </a:pPr>
            <a:r>
              <a:rPr lang="en-AU" sz="1200" kern="1200" dirty="0">
                <a:solidFill>
                  <a:srgbClr val="000000"/>
                </a:solidFill>
                <a:effectLst/>
                <a:latin typeface="Fira Sans Light" panose="020B0403050000020004" pitchFamily="34" charset="0"/>
                <a:ea typeface="Times New Roman" panose="02020603050405020304" pitchFamily="18" charset="0"/>
                <a:cs typeface="Calibri"/>
              </a:rPr>
              <a:t>Stealing from a consumer by a staff member of the provider. </a:t>
            </a:r>
            <a:endParaRPr lang="en-AU" sz="1200" dirty="0">
              <a:effectLst/>
              <a:latin typeface="Fira Sans Light" panose="020B0403050000020004" pitchFamily="34" charset="0"/>
              <a:ea typeface="Times New Roman" panose="02020603050405020304" pitchFamily="18" charset="0"/>
              <a:cs typeface="Calibri"/>
            </a:endParaRPr>
          </a:p>
          <a:p>
            <a:pPr marL="342900" lvl="0" indent="-342900">
              <a:spcAft>
                <a:spcPts val="0"/>
              </a:spcAft>
              <a:buFont typeface="Arial" panose="020B0604020202020204" pitchFamily="34" charset="0"/>
              <a:buChar char="•"/>
            </a:pPr>
            <a:r>
              <a:rPr lang="en-AU" sz="1200" kern="1200" dirty="0">
                <a:solidFill>
                  <a:srgbClr val="000000"/>
                </a:solidFill>
                <a:effectLst/>
                <a:latin typeface="Fira Sans Light" panose="020B0403050000020004" pitchFamily="34" charset="0"/>
                <a:ea typeface="Times New Roman" panose="02020603050405020304" pitchFamily="18" charset="0"/>
                <a:cs typeface="Calibri"/>
              </a:rPr>
              <a:t>Conduct by a staff member of the provider that:</a:t>
            </a:r>
            <a:endParaRPr lang="en-AU" sz="1200" dirty="0">
              <a:effectLst/>
              <a:latin typeface="Fira Sans Light" panose="020B0403050000020004" pitchFamily="34" charset="0"/>
              <a:ea typeface="Times New Roman" panose="02020603050405020304" pitchFamily="18" charset="0"/>
              <a:cs typeface="Calibri"/>
            </a:endParaRPr>
          </a:p>
          <a:p>
            <a:pPr marL="800100" lvl="1" indent="-342900">
              <a:buFont typeface="Arial" panose="020B0604020202020204" pitchFamily="34" charset="0"/>
              <a:buChar char="•"/>
              <a:tabLst>
                <a:tab pos="457200" algn="l"/>
              </a:tabLst>
            </a:pPr>
            <a:r>
              <a:rPr lang="en-AU" sz="1200" kern="1200" dirty="0">
                <a:solidFill>
                  <a:srgbClr val="000000"/>
                </a:solidFill>
                <a:effectLst/>
                <a:latin typeface="Fira Sans Light" panose="020B0403050000020004" pitchFamily="34" charset="0"/>
                <a:ea typeface="Times New Roman" panose="02020603050405020304" pitchFamily="18" charset="0"/>
                <a:cs typeface="Calibri"/>
              </a:rPr>
              <a:t>is coercive or deceptive in relation to the consumers financial affairs</a:t>
            </a:r>
            <a:r>
              <a:rPr lang="en-AU" sz="1200" dirty="0">
                <a:solidFill>
                  <a:srgbClr val="000000"/>
                </a:solidFill>
                <a:latin typeface="Fira Sans Light" panose="020B0403050000020004" pitchFamily="34" charset="0"/>
                <a:ea typeface="Times New Roman" panose="02020603050405020304" pitchFamily="18" charset="0"/>
                <a:cs typeface="Calibri"/>
              </a:rPr>
              <a:t>, or</a:t>
            </a:r>
            <a:endParaRPr lang="en-AU" sz="1200" dirty="0">
              <a:effectLst/>
              <a:latin typeface="Fira Sans Light" panose="020B0403050000020004" pitchFamily="34" charset="0"/>
              <a:ea typeface="Times New Roman" panose="02020603050405020304" pitchFamily="18" charset="0"/>
              <a:cs typeface="Calibri"/>
            </a:endParaRPr>
          </a:p>
          <a:p>
            <a:pPr marL="800100" lvl="1" indent="-342900">
              <a:spcAft>
                <a:spcPts val="0"/>
              </a:spcAft>
              <a:buFont typeface="Arial" panose="020B0604020202020204" pitchFamily="34" charset="0"/>
              <a:buChar char="•"/>
              <a:tabLst>
                <a:tab pos="457200" algn="l"/>
              </a:tabLst>
            </a:pPr>
            <a:r>
              <a:rPr lang="en-AU" sz="1200" kern="1200" dirty="0">
                <a:solidFill>
                  <a:srgbClr val="000000"/>
                </a:solidFill>
                <a:effectLst/>
                <a:latin typeface="Fira Sans Light" panose="020B0403050000020004" pitchFamily="34" charset="0"/>
                <a:ea typeface="Times New Roman" panose="02020603050405020304" pitchFamily="18" charset="0"/>
                <a:cs typeface="Calibri"/>
              </a:rPr>
              <a:t>unreasonably controls the financial affairs of the consumer. </a:t>
            </a:r>
            <a:endParaRPr lang="en-AU" sz="1200" dirty="0">
              <a:effectLst/>
              <a:latin typeface="Fira Sans Light" panose="020B0403050000020004" pitchFamily="34" charset="0"/>
              <a:ea typeface="Times New Roman" panose="02020603050405020304" pitchFamily="18" charset="0"/>
              <a:cs typeface="Calibri"/>
            </a:endParaRPr>
          </a:p>
          <a:p>
            <a:pPr>
              <a:lnSpc>
                <a:spcPct val="115000"/>
              </a:lnSpc>
              <a:spcAft>
                <a:spcPts val="0"/>
              </a:spcAft>
            </a:pPr>
            <a:r>
              <a:rPr lang="en-AU" sz="1200" dirty="0">
                <a:effectLst/>
                <a:latin typeface="Fira Sans Light" panose="020B0403050000020004" pitchFamily="34" charset="0"/>
                <a:ea typeface="Calibri" panose="020F0502020204030204" pitchFamily="34" charset="0"/>
                <a:cs typeface="Calibri"/>
              </a:rPr>
              <a:t> </a:t>
            </a:r>
          </a:p>
          <a:p>
            <a:pPr>
              <a:lnSpc>
                <a:spcPct val="115000"/>
              </a:lnSpc>
              <a:spcAft>
                <a:spcPts val="0"/>
              </a:spcAft>
            </a:pPr>
            <a:r>
              <a:rPr lang="en-AU" sz="1200" dirty="0">
                <a:effectLst/>
                <a:latin typeface="Fira Sans Light" panose="020B0403050000020004" pitchFamily="34" charset="0"/>
                <a:ea typeface="Calibri" panose="020F0502020204030204" pitchFamily="34" charset="0"/>
                <a:cs typeface="Calibri"/>
              </a:rPr>
              <a:t>Note that reportable incidents of stealing or financial coercion notifiable under the SIRS are limited to the actions of </a:t>
            </a:r>
            <a:r>
              <a:rPr lang="en-AU" sz="1200" b="1" dirty="0">
                <a:effectLst/>
                <a:latin typeface="Fira Sans Light" panose="020B0403050000020004" pitchFamily="34" charset="0"/>
                <a:ea typeface="Calibri" panose="020F0502020204030204" pitchFamily="34" charset="0"/>
                <a:cs typeface="Calibri"/>
              </a:rPr>
              <a:t>a staff member of the provider</a:t>
            </a:r>
            <a:r>
              <a:rPr lang="en-AU" sz="1200" b="0" dirty="0">
                <a:effectLst/>
                <a:latin typeface="Fira Sans Light" panose="020B0403050000020004" pitchFamily="34" charset="0"/>
                <a:ea typeface="Calibri" panose="020F0502020204030204" pitchFamily="34" charset="0"/>
                <a:cs typeface="Calibri"/>
              </a:rPr>
              <a:t>, against a consumer</a:t>
            </a:r>
            <a:r>
              <a:rPr lang="en-AU" sz="1200" dirty="0">
                <a:effectLst/>
                <a:latin typeface="Fira Sans Light" panose="020B0403050000020004" pitchFamily="34" charset="0"/>
                <a:ea typeface="Calibri" panose="020F0502020204030204" pitchFamily="34" charset="0"/>
                <a:cs typeface="Calibri"/>
              </a:rPr>
              <a:t>.</a:t>
            </a:r>
          </a:p>
          <a:p>
            <a:pPr>
              <a:lnSpc>
                <a:spcPct val="115000"/>
              </a:lnSpc>
              <a:spcAft>
                <a:spcPts val="0"/>
              </a:spcAft>
            </a:pPr>
            <a:r>
              <a:rPr lang="en-AU" sz="1200" kern="1200" dirty="0">
                <a:solidFill>
                  <a:srgbClr val="000000"/>
                </a:solidFill>
                <a:effectLst/>
                <a:latin typeface="Calibri"/>
                <a:ea typeface="Times New Roman" panose="02020603050405020304" pitchFamily="18" charset="0"/>
                <a:cs typeface="Calibri"/>
              </a:rPr>
              <a:t> </a:t>
            </a:r>
            <a:endParaRPr lang="en-AU" sz="1100" dirty="0">
              <a:effectLst/>
              <a:latin typeface="Times New Roman"/>
              <a:ea typeface="Calibri" panose="020F0502020204030204" pitchFamily="34" charset="0"/>
              <a:cs typeface="Calibri"/>
            </a:endParaRPr>
          </a:p>
          <a:p>
            <a:pPr>
              <a:lnSpc>
                <a:spcPct val="115000"/>
              </a:lnSpc>
              <a:spcAft>
                <a:spcPts val="0"/>
              </a:spcAft>
            </a:pPr>
            <a:r>
              <a:rPr lang="en-AU" sz="1200" b="1" kern="1200" dirty="0">
                <a:solidFill>
                  <a:srgbClr val="000000"/>
                </a:solidFill>
                <a:effectLst/>
                <a:latin typeface="Calibri"/>
                <a:ea typeface="Times New Roman" panose="02020603050405020304" pitchFamily="18" charset="0"/>
                <a:cs typeface="Calibri"/>
              </a:rPr>
              <a:t>Some examples of</a:t>
            </a:r>
            <a:r>
              <a:rPr lang="en-AU" sz="1200" kern="1200" dirty="0">
                <a:solidFill>
                  <a:srgbClr val="000000"/>
                </a:solidFill>
                <a:effectLst/>
                <a:latin typeface="Calibri"/>
                <a:ea typeface="Times New Roman" panose="02020603050405020304" pitchFamily="18" charset="0"/>
                <a:cs typeface="Calibri"/>
              </a:rPr>
              <a:t> </a:t>
            </a:r>
            <a:r>
              <a:rPr lang="en-AU" sz="1200" b="1" kern="1200" dirty="0">
                <a:solidFill>
                  <a:srgbClr val="000000"/>
                </a:solidFill>
                <a:effectLst/>
                <a:latin typeface="Calibri"/>
                <a:ea typeface="Times New Roman" panose="02020603050405020304" pitchFamily="18" charset="0"/>
                <a:cs typeface="Calibri"/>
              </a:rPr>
              <a:t>what is stealing or financial coercion</a:t>
            </a:r>
            <a:r>
              <a:rPr lang="en-AU" sz="1200" kern="1200" dirty="0">
                <a:solidFill>
                  <a:srgbClr val="000000"/>
                </a:solidFill>
                <a:effectLst/>
                <a:latin typeface="Calibri"/>
                <a:ea typeface="Times New Roman" panose="02020603050405020304" pitchFamily="18" charset="0"/>
                <a:cs typeface="Calibri"/>
              </a:rPr>
              <a:t>:</a:t>
            </a:r>
            <a:endParaRPr lang="en-AU" sz="1100" dirty="0">
              <a:effectLst/>
              <a:latin typeface="Times New Roman"/>
              <a:ea typeface="Calibri" panose="020F0502020204030204" pitchFamily="34" charset="0"/>
              <a:cs typeface="Calibri"/>
            </a:endParaRPr>
          </a:p>
          <a:p>
            <a:pPr marL="342900" indent="-342900">
              <a:buFont typeface="Arial" panose="020B0604020202020204" pitchFamily="34" charset="0"/>
              <a:buChar char="•"/>
            </a:pPr>
            <a:r>
              <a:rPr lang="en-AU" dirty="0">
                <a:latin typeface="Calibri"/>
                <a:ea typeface="Times New Roman" panose="02020603050405020304" pitchFamily="18" charset="0"/>
                <a:cs typeface="Calibri"/>
              </a:rPr>
              <a:t>where</a:t>
            </a:r>
            <a:r>
              <a:rPr lang="en-AU" sz="1200" dirty="0">
                <a:effectLst/>
                <a:latin typeface="Calibri"/>
                <a:ea typeface="Times New Roman" panose="02020603050405020304" pitchFamily="18" charset="0"/>
                <a:cs typeface="Calibri"/>
              </a:rPr>
              <a:t> a staff member coerces a consumer to change their will in favour of the staff member or any other person.</a:t>
            </a:r>
            <a:r>
              <a:rPr lang="en-AU" dirty="0">
                <a:latin typeface="Calibri"/>
                <a:ea typeface="Times New Roman" panose="02020603050405020304" pitchFamily="18" charset="0"/>
                <a:cs typeface="Calibri"/>
              </a:rPr>
              <a:t> </a:t>
            </a:r>
            <a:endParaRPr lang="en-AU" dirty="0">
              <a:latin typeface="Times New Roman"/>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pPr>
            <a:r>
              <a:rPr lang="en-AU" dirty="0">
                <a:latin typeface="Calibri"/>
                <a:ea typeface="Times New Roman" panose="02020603050405020304" pitchFamily="18" charset="0"/>
                <a:cs typeface="Calibri"/>
              </a:rPr>
              <a:t>where</a:t>
            </a:r>
            <a:r>
              <a:rPr lang="en-AU" sz="1200" dirty="0">
                <a:effectLst/>
                <a:latin typeface="Calibri"/>
                <a:ea typeface="Times New Roman" panose="02020603050405020304" pitchFamily="18" charset="0"/>
                <a:cs typeface="Calibri"/>
              </a:rPr>
              <a:t> a staff member steals money or valuables from a consumer.</a:t>
            </a:r>
            <a:r>
              <a:rPr lang="en-AU" dirty="0">
                <a:latin typeface="Calibri"/>
                <a:ea typeface="Times New Roman" panose="02020603050405020304" pitchFamily="18" charset="0"/>
                <a:cs typeface="Calibri"/>
              </a:rPr>
              <a:t> </a:t>
            </a:r>
            <a:endParaRPr lang="en-AU" sz="1200" dirty="0">
              <a:effectLst/>
              <a:latin typeface="Times New Roman"/>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pPr>
            <a:r>
              <a:rPr lang="en-AU" dirty="0">
                <a:latin typeface="Calibri"/>
                <a:ea typeface="Times New Roman" panose="02020603050405020304" pitchFamily="18" charset="0"/>
                <a:cs typeface="Calibri"/>
              </a:rPr>
              <a:t>where</a:t>
            </a:r>
            <a:r>
              <a:rPr lang="en-AU" sz="1200" dirty="0">
                <a:effectLst/>
                <a:latin typeface="Calibri"/>
                <a:ea typeface="Times New Roman" panose="02020603050405020304" pitchFamily="18" charset="0"/>
                <a:cs typeface="Calibri"/>
              </a:rPr>
              <a:t> a staff member uses a consumer’s personal property for their own purposes (e.g. clothing or jewellery).</a:t>
            </a:r>
          </a:p>
          <a:p>
            <a:pPr marL="342900" indent="-342900">
              <a:buFont typeface="Arial" panose="020B0604020202020204" pitchFamily="34" charset="0"/>
              <a:buChar char="•"/>
            </a:pPr>
            <a:r>
              <a:rPr lang="en-AU" dirty="0">
                <a:latin typeface="Calibri"/>
                <a:ea typeface="Times New Roman" panose="02020603050405020304" pitchFamily="18" charset="0"/>
                <a:cs typeface="Calibri"/>
              </a:rPr>
              <a:t>where</a:t>
            </a:r>
            <a:r>
              <a:rPr lang="en-AU" sz="1200" dirty="0">
                <a:effectLst/>
                <a:latin typeface="Calibri"/>
                <a:ea typeface="Times New Roman" panose="02020603050405020304" pitchFamily="18" charset="0"/>
                <a:cs typeface="Calibri"/>
              </a:rPr>
              <a:t> a staff member asks or coerces a consumer to buy something for them or another person (it doesn’t matter how big or small the value of this is </a:t>
            </a:r>
            <a:r>
              <a:rPr lang="en-AU" dirty="0">
                <a:latin typeface="Calibri"/>
                <a:ea typeface="Times New Roman" panose="02020603050405020304" pitchFamily="18" charset="0"/>
                <a:cs typeface="Calibri"/>
              </a:rPr>
              <a:t>– e.g., it could be asking them to buy a coffee or lunch wh</a:t>
            </a:r>
            <a:r>
              <a:rPr lang="en-AU" sz="1200" dirty="0">
                <a:effectLst/>
                <a:latin typeface="Calibri"/>
                <a:ea typeface="Times New Roman" panose="02020603050405020304" pitchFamily="18" charset="0"/>
                <a:cs typeface="Calibri"/>
              </a:rPr>
              <a:t>en out).</a:t>
            </a:r>
            <a:r>
              <a:rPr lang="en-AU" dirty="0">
                <a:latin typeface="Calibri"/>
                <a:ea typeface="Times New Roman" panose="02020603050405020304" pitchFamily="18" charset="0"/>
                <a:cs typeface="Calibri"/>
              </a:rPr>
              <a:t> </a:t>
            </a:r>
            <a:endParaRPr lang="en-AU" sz="1200" dirty="0">
              <a:effectLst/>
              <a:latin typeface="Times New Roman"/>
              <a:ea typeface="Times New Roman" panose="02020603050405020304" pitchFamily="18" charset="0"/>
              <a:cs typeface="Times New Roman" panose="02020603050405020304" pitchFamily="18" charset="0"/>
            </a:endParaRPr>
          </a:p>
          <a:p>
            <a:pPr>
              <a:lnSpc>
                <a:spcPct val="115000"/>
              </a:lnSpc>
              <a:spcAft>
                <a:spcPts val="0"/>
              </a:spcAft>
            </a:pPr>
            <a:r>
              <a:rPr lang="en-AU" sz="1200" dirty="0">
                <a:effectLst/>
                <a:latin typeface="Fira Sans Light" panose="020B0403050000020004" pitchFamily="34" charset="0"/>
                <a:ea typeface="Times New Roman" panose="02020603050405020304" pitchFamily="18" charset="0"/>
                <a:cs typeface="Calibri"/>
              </a:rPr>
              <a:t> </a:t>
            </a:r>
            <a:endParaRPr lang="en-AU" sz="1200" dirty="0">
              <a:effectLst/>
              <a:latin typeface="Fira Sans Light" panose="020B0403050000020004" pitchFamily="34" charset="0"/>
              <a:ea typeface="Calibri" panose="020F0502020204030204" pitchFamily="34" charset="0"/>
              <a:cs typeface="Calibri"/>
            </a:endParaRPr>
          </a:p>
          <a:p>
            <a:pPr>
              <a:lnSpc>
                <a:spcPct val="115000"/>
              </a:lnSpc>
            </a:pPr>
            <a:r>
              <a:rPr lang="en-AU" sz="1200" kern="1200" dirty="0">
                <a:solidFill>
                  <a:srgbClr val="000000"/>
                </a:solidFill>
                <a:effectLst/>
                <a:latin typeface="Fira Sans Light" panose="020B0403050000020004" pitchFamily="34" charset="0"/>
                <a:ea typeface="Times New Roman" panose="02020603050405020304" pitchFamily="18" charset="0"/>
                <a:cs typeface="Calibri"/>
              </a:rPr>
              <a:t>Where a consumer’s money or valuables go missing without explanation, you should try to help the consumer to locate the item(s). If they can’t be found and there is still a suspicion that a staff member is responsible (for example a consumer has told you that a staff member is responsible), you should </a:t>
            </a:r>
            <a:r>
              <a:rPr lang="en-AU" sz="1200" dirty="0">
                <a:solidFill>
                  <a:srgbClr val="000000"/>
                </a:solidFill>
                <a:latin typeface="Fira Sans Light" panose="020B0403050000020004" pitchFamily="34" charset="0"/>
                <a:ea typeface="Times New Roman" panose="02020603050405020304" pitchFamily="18" charset="0"/>
                <a:cs typeface="Calibri"/>
              </a:rPr>
              <a:t>report</a:t>
            </a:r>
            <a:r>
              <a:rPr lang="en-AU" sz="1200" kern="1200" dirty="0">
                <a:solidFill>
                  <a:srgbClr val="000000"/>
                </a:solidFill>
                <a:effectLst/>
                <a:latin typeface="Fira Sans Light" panose="020B0403050000020004" pitchFamily="34" charset="0"/>
                <a:ea typeface="Times New Roman" panose="02020603050405020304" pitchFamily="18" charset="0"/>
                <a:cs typeface="Calibri"/>
              </a:rPr>
              <a:t> </a:t>
            </a:r>
            <a:r>
              <a:rPr lang="en-AU" sz="1200" dirty="0">
                <a:solidFill>
                  <a:srgbClr val="000000"/>
                </a:solidFill>
                <a:latin typeface="Fira Sans Light" panose="020B0403050000020004" pitchFamily="34" charset="0"/>
                <a:ea typeface="Times New Roman" panose="02020603050405020304" pitchFamily="18" charset="0"/>
                <a:cs typeface="Calibri"/>
              </a:rPr>
              <a:t>the incident</a:t>
            </a:r>
            <a:r>
              <a:rPr lang="en-AU" sz="1200" kern="1200" dirty="0">
                <a:solidFill>
                  <a:srgbClr val="000000"/>
                </a:solidFill>
                <a:effectLst/>
                <a:latin typeface="Fira Sans Light" panose="020B0403050000020004" pitchFamily="34" charset="0"/>
                <a:ea typeface="Times New Roman" panose="02020603050405020304" pitchFamily="18" charset="0"/>
                <a:cs typeface="Calibri"/>
              </a:rPr>
              <a:t> to the Commission. If the item is subsequently located, you should provide an update to the Commission.</a:t>
            </a:r>
            <a:endParaRPr lang="en-AU" sz="1200" dirty="0">
              <a:effectLst/>
              <a:latin typeface="Fira Sans Light" panose="020B0403050000020004" pitchFamily="34" charset="0"/>
              <a:ea typeface="Calibri" panose="020F05020202040302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26</a:t>
            </a:fld>
            <a:endParaRPr lang="en-AU"/>
          </a:p>
        </p:txBody>
      </p:sp>
    </p:spTree>
    <p:extLst>
      <p:ext uri="{BB962C8B-B14F-4D97-AF65-F5344CB8AC3E}">
        <p14:creationId xmlns:p14="http://schemas.microsoft.com/office/powerpoint/2010/main" val="46392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en-AU" sz="1200" b="1" kern="1200" dirty="0">
                <a:solidFill>
                  <a:srgbClr val="000000"/>
                </a:solidFill>
                <a:effectLst/>
                <a:latin typeface="Fira Sans Light" panose="020B0403050000020004" pitchFamily="34" charset="0"/>
                <a:ea typeface="Times New Roman" panose="02020603050405020304" pitchFamily="18" charset="0"/>
                <a:cs typeface="Calibri"/>
              </a:rPr>
              <a:t>Under the Quality of Care Principles, neglect includes:</a:t>
            </a:r>
            <a:endParaRPr lang="en-AU" sz="1200" dirty="0">
              <a:effectLst/>
              <a:latin typeface="Fira Sans Light" panose="020B0403050000020004" pitchFamily="34" charset="0"/>
              <a:ea typeface="Calibri" panose="020F0502020204030204" pitchFamily="34" charset="0"/>
              <a:cs typeface="Calibri"/>
            </a:endParaRPr>
          </a:p>
          <a:p>
            <a:pPr marL="342900" lvl="0" indent="-342900">
              <a:spcAft>
                <a:spcPts val="0"/>
              </a:spcAft>
              <a:buFont typeface="Arial" panose="020B0604020202020204" pitchFamily="34" charset="0"/>
              <a:buChar char="•"/>
            </a:pPr>
            <a:r>
              <a:rPr lang="en-AU" sz="1200" dirty="0">
                <a:effectLst/>
                <a:latin typeface="Fira Sans Light" panose="020B0403050000020004" pitchFamily="34" charset="0"/>
                <a:ea typeface="Times New Roman" panose="02020603050405020304" pitchFamily="18" charset="0"/>
                <a:cs typeface="Calibri"/>
              </a:rPr>
              <a:t>a breach of the duty of care owed by the provider, or a staff member, to the consumer</a:t>
            </a:r>
            <a:r>
              <a:rPr lang="en-AU" sz="1200" dirty="0">
                <a:latin typeface="Fira Sans Light" panose="020B0403050000020004" pitchFamily="34" charset="0"/>
                <a:ea typeface="Times New Roman" panose="02020603050405020304" pitchFamily="18" charset="0"/>
                <a:cs typeface="Calibri"/>
              </a:rPr>
              <a:t>,</a:t>
            </a:r>
            <a:r>
              <a:rPr lang="en-AU" sz="1200" dirty="0">
                <a:effectLst/>
                <a:latin typeface="Fira Sans Light" panose="020B0403050000020004" pitchFamily="34" charset="0"/>
                <a:ea typeface="Times New Roman" panose="02020603050405020304" pitchFamily="18" charset="0"/>
                <a:cs typeface="Calibri"/>
              </a:rPr>
              <a:t> or</a:t>
            </a:r>
          </a:p>
          <a:p>
            <a:pPr marL="342900" indent="-342900">
              <a:buFont typeface="Arial" panose="020B0604020202020204" pitchFamily="34" charset="0"/>
              <a:buChar char="•"/>
            </a:pPr>
            <a:r>
              <a:rPr lang="en-AU" sz="1200" dirty="0">
                <a:effectLst/>
                <a:latin typeface="Fira Sans Light" panose="020B0403050000020004" pitchFamily="34" charset="0"/>
                <a:ea typeface="Times New Roman" panose="02020603050405020304" pitchFamily="18" charset="0"/>
                <a:cs typeface="Calibri"/>
              </a:rPr>
              <a:t>a gross breach of professional standards by a staff member of the provider in providing care or services to the consumer.</a:t>
            </a:r>
            <a:r>
              <a:rPr lang="en-AU" sz="1200" dirty="0">
                <a:latin typeface="Fira Sans Light" panose="020B0403050000020004" pitchFamily="34" charset="0"/>
                <a:ea typeface="Times New Roman" panose="02020603050405020304" pitchFamily="18" charset="0"/>
                <a:cs typeface="Calibri"/>
              </a:rPr>
              <a:t> </a:t>
            </a:r>
            <a:endParaRPr lang="en-AU" sz="1200" dirty="0">
              <a:latin typeface="Fira Sans Light" panose="020B0403050000020004" pitchFamily="34" charset="0"/>
              <a:ea typeface="Times New Roman" panose="02020603050405020304" pitchFamily="18" charset="0"/>
              <a:cs typeface="Times New Roman" panose="02020603050405020304" pitchFamily="18" charset="0"/>
            </a:endParaRPr>
          </a:p>
          <a:p>
            <a:pPr>
              <a:lnSpc>
                <a:spcPct val="115000"/>
              </a:lnSpc>
            </a:pPr>
            <a:r>
              <a:rPr lang="en-AU" sz="1200" dirty="0">
                <a:solidFill>
                  <a:srgbClr val="000000"/>
                </a:solidFill>
                <a:latin typeface="Fira Sans Light" panose="020B0403050000020004" pitchFamily="34" charset="0"/>
                <a:ea typeface="Times New Roman" panose="02020603050405020304" pitchFamily="18" charset="0"/>
                <a:cs typeface="Calibri"/>
              </a:rPr>
              <a:t> </a:t>
            </a:r>
            <a:endParaRPr lang="en-AU" sz="1200" dirty="0">
              <a:effectLst/>
              <a:latin typeface="Fira Sans Light" panose="020B0403050000020004" pitchFamily="34" charset="0"/>
              <a:ea typeface="Calibri" panose="020F0502020204030204" pitchFamily="34" charset="0"/>
              <a:cs typeface="Times New Roman" panose="02020603050405020304" pitchFamily="18" charset="0"/>
            </a:endParaRPr>
          </a:p>
          <a:p>
            <a:pPr>
              <a:lnSpc>
                <a:spcPct val="115000"/>
              </a:lnSpc>
              <a:spcAft>
                <a:spcPts val="0"/>
              </a:spcAft>
            </a:pPr>
            <a:r>
              <a:rPr lang="en-AU" sz="1200" dirty="0">
                <a:effectLst/>
                <a:latin typeface="Fira Sans Light" panose="020B0403050000020004" pitchFamily="34" charset="0"/>
                <a:ea typeface="Calibri" panose="020F0502020204030204" pitchFamily="34" charset="0"/>
                <a:cs typeface="Calibri"/>
              </a:rPr>
              <a:t>Neglect includes an action, or a failure to act, by the provider or a staff member towards a consumer that has resulted in or contributed to (or could reasonably have been expected to have resulted in) harm and/or discomfort, injury, poor health outcomes, emotional distress or the death of a consumer. It can be a single incident where, for example, a carer fails to fulfil a duty, resulting in actual harm to a consumer or where there is the potential for harm to a consumer. Neglect can also be ongoing, repeated failures by a provider to meet a consumer’s physical or psychological needs.</a:t>
            </a:r>
          </a:p>
          <a:p>
            <a:pPr>
              <a:lnSpc>
                <a:spcPct val="115000"/>
              </a:lnSpc>
              <a:spcAft>
                <a:spcPts val="0"/>
              </a:spcAft>
            </a:pPr>
            <a:r>
              <a:rPr lang="en-AU" sz="1200" kern="1200" dirty="0">
                <a:solidFill>
                  <a:srgbClr val="FF0000"/>
                </a:solidFill>
                <a:effectLst/>
                <a:latin typeface="Fira Sans Light" panose="020B0403050000020004" pitchFamily="34" charset="0"/>
                <a:ea typeface="Times New Roman" panose="02020603050405020304" pitchFamily="18" charset="0"/>
                <a:cs typeface="Calibri"/>
              </a:rPr>
              <a:t> </a:t>
            </a:r>
            <a:endParaRPr lang="en-AU" sz="1200" dirty="0">
              <a:effectLst/>
              <a:latin typeface="Fira Sans Light" panose="020B0403050000020004" pitchFamily="34" charset="0"/>
              <a:ea typeface="Calibri" panose="020F0502020204030204" pitchFamily="34" charset="0"/>
              <a:cs typeface="Calibri"/>
            </a:endParaRPr>
          </a:p>
          <a:p>
            <a:pPr>
              <a:lnSpc>
                <a:spcPct val="115000"/>
              </a:lnSpc>
              <a:spcAft>
                <a:spcPts val="0"/>
              </a:spcAft>
            </a:pPr>
            <a:r>
              <a:rPr lang="en-AU" sz="1200" kern="1200" dirty="0">
                <a:effectLst/>
                <a:latin typeface="Fira Sans Light" panose="020B0403050000020004" pitchFamily="34" charset="0"/>
                <a:ea typeface="Times New Roman" panose="02020603050405020304" pitchFamily="18" charset="0"/>
                <a:cs typeface="Calibri"/>
              </a:rPr>
              <a:t>Some examples of neglect may include depriving a consumer of basic necessities, withholding personal care, or regular late or missed administration of medications.</a:t>
            </a:r>
            <a:endParaRPr lang="en-AU" sz="1200" dirty="0">
              <a:effectLst/>
              <a:latin typeface="Fira Sans Light" panose="020B0403050000020004" pitchFamily="34" charset="0"/>
              <a:ea typeface="Calibri" panose="020F0502020204030204" pitchFamily="34" charset="0"/>
              <a:cs typeface="Calibri"/>
            </a:endParaRPr>
          </a:p>
          <a:p>
            <a:pPr>
              <a:lnSpc>
                <a:spcPct val="115000"/>
              </a:lnSpc>
              <a:spcAft>
                <a:spcPts val="0"/>
              </a:spcAft>
            </a:pPr>
            <a:r>
              <a:rPr lang="en-AU" sz="1200" kern="1200" dirty="0">
                <a:effectLst/>
                <a:latin typeface="Fira Sans Light" panose="020B0403050000020004" pitchFamily="34" charset="0"/>
                <a:ea typeface="Times New Roman" panose="02020603050405020304" pitchFamily="18" charset="0"/>
                <a:cs typeface="Calibri"/>
              </a:rPr>
              <a:t> </a:t>
            </a:r>
            <a:endParaRPr lang="en-AU" sz="1200" dirty="0">
              <a:effectLst/>
              <a:latin typeface="Fira Sans Light" panose="020B0403050000020004" pitchFamily="34" charset="0"/>
              <a:ea typeface="Times New Roman" panose="02020603050405020304" pitchFamily="18" charset="0"/>
              <a:cs typeface="Calibri"/>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AU" sz="1200" kern="1200" dirty="0">
                <a:effectLst/>
                <a:latin typeface="Fira Sans Light" panose="020B0403050000020004" pitchFamily="34" charset="0"/>
                <a:ea typeface="Times New Roman" panose="02020603050405020304" pitchFamily="18" charset="0"/>
                <a:cs typeface="Calibri"/>
              </a:rPr>
              <a:t>Neglect does not include, thing like the following concepts, h</a:t>
            </a:r>
            <a:r>
              <a:rPr lang="en-AU" sz="1200" dirty="0">
                <a:latin typeface="Fira Sans Light" panose="020B0403050000020004" pitchFamily="34" charset="0"/>
              </a:rPr>
              <a:t>owever such incidents should still be recorded and managed in your IMS. Examples:</a:t>
            </a:r>
            <a:endParaRPr lang="en-AU" sz="1200" kern="1200" dirty="0">
              <a:effectLst/>
              <a:latin typeface="Fira Sans Light" panose="020B0403050000020004" pitchFamily="34" charset="0"/>
              <a:ea typeface="Times New Roman" panose="02020603050405020304" pitchFamily="18" charset="0"/>
              <a:cs typeface="Calibri"/>
            </a:endParaRPr>
          </a:p>
          <a:p>
            <a:pPr marL="171450" indent="-171450">
              <a:lnSpc>
                <a:spcPct val="115000"/>
              </a:lnSpc>
              <a:spcAft>
                <a:spcPts val="0"/>
              </a:spcAft>
              <a:buFont typeface="Arial" panose="020B0604020202020204" pitchFamily="34" charset="0"/>
              <a:buChar char="•"/>
            </a:pPr>
            <a:r>
              <a:rPr lang="en-AU" sz="1200" dirty="0">
                <a:latin typeface="Fira Sans Light" panose="020B0403050000020004" pitchFamily="34" charset="0"/>
              </a:rPr>
              <a:t>An isolated incident of late or missed administration of medications </a:t>
            </a:r>
            <a:r>
              <a:rPr lang="en-AU" sz="1200" u="sng" dirty="0">
                <a:latin typeface="Fira Sans Light" panose="020B0403050000020004" pitchFamily="34" charset="0"/>
              </a:rPr>
              <a:t>where there is no significant harm and/or discomfort caused to the consumer</a:t>
            </a:r>
            <a:r>
              <a:rPr lang="en-AU" sz="1200" dirty="0">
                <a:latin typeface="Fira Sans Light" panose="020B0403050000020004" pitchFamily="34" charset="0"/>
              </a:rPr>
              <a:t>.</a:t>
            </a:r>
          </a:p>
          <a:p>
            <a:pPr marL="171450" indent="-171450">
              <a:lnSpc>
                <a:spcPct val="115000"/>
              </a:lnSpc>
              <a:spcAft>
                <a:spcPts val="0"/>
              </a:spcAft>
              <a:buFont typeface="Arial" panose="020B0604020202020204" pitchFamily="34" charset="0"/>
              <a:buChar char="•"/>
            </a:pPr>
            <a:r>
              <a:rPr lang="en-AU" sz="1200" dirty="0">
                <a:latin typeface="Fira Sans Light" panose="020B0403050000020004" pitchFamily="34" charset="0"/>
              </a:rPr>
              <a:t>Rapid weight loss as a result of disease, where all reasonable efforts are made to ensure the consumer is receiving adequate nutrition.</a:t>
            </a:r>
          </a:p>
          <a:p>
            <a:pPr marL="171450" indent="-171450">
              <a:lnSpc>
                <a:spcPct val="115000"/>
              </a:lnSpc>
              <a:spcAft>
                <a:spcPts val="0"/>
              </a:spcAft>
              <a:buFont typeface="Arial" panose="020B0604020202020204" pitchFamily="34" charset="0"/>
              <a:buChar char="•"/>
            </a:pPr>
            <a:r>
              <a:rPr lang="en-AU" sz="1200" dirty="0">
                <a:latin typeface="Fira Sans Light" panose="020B0403050000020004" pitchFamily="34" charset="0"/>
              </a:rPr>
              <a:t>Where a consumer chooses not to receive care and services in line with their assessed care need.</a:t>
            </a:r>
            <a:endParaRPr lang="en-AU" sz="1200" dirty="0">
              <a:effectLst/>
              <a:latin typeface="Fira Sans Light" panose="020B0403050000020004" pitchFamily="34" charset="0"/>
              <a:ea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E69541EC-A071-478E-A243-08E8AD23776A}" type="slidenum">
              <a:rPr lang="en-AU" smtClean="0"/>
              <a:t>27</a:t>
            </a:fld>
            <a:endParaRPr lang="en-AU"/>
          </a:p>
        </p:txBody>
      </p:sp>
    </p:spTree>
    <p:extLst>
      <p:ext uri="{BB962C8B-B14F-4D97-AF65-F5344CB8AC3E}">
        <p14:creationId xmlns:p14="http://schemas.microsoft.com/office/powerpoint/2010/main" val="4270490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AU" sz="1200" dirty="0">
                <a:solidFill>
                  <a:schemeClr val="bg2">
                    <a:lumMod val="10000"/>
                  </a:schemeClr>
                </a:solidFill>
                <a:effectLst/>
                <a:latin typeface="Fira Sans Light" panose="020B0403050000020004" pitchFamily="34" charset="0"/>
                <a:ea typeface="Times New Roman" panose="02020603050405020304" pitchFamily="18" charset="0"/>
                <a:cs typeface="Calibri"/>
              </a:rPr>
              <a:t>Restrictive practices include any practice or intervention that has the effect of restricting the rights or freedom of movement of a consumer.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bg2">
                    <a:lumMod val="10000"/>
                  </a:schemeClr>
                </a:solidFill>
                <a:latin typeface="Fira Sans Light" panose="020B0403050000020004" pitchFamily="34" charset="0"/>
                <a:ea typeface="Times New Roman" panose="02020603050405020304" pitchFamily="18" charset="0"/>
              </a:rPr>
              <a:t>Inappropriate use of restrictive practice is any use of a restrictive practice that is not consistent with the requirements in the </a:t>
            </a:r>
            <a:r>
              <a:rPr lang="en-AU" sz="1200" i="1" dirty="0">
                <a:solidFill>
                  <a:schemeClr val="bg2">
                    <a:lumMod val="10000"/>
                  </a:schemeClr>
                </a:solidFill>
                <a:latin typeface="Fira Sans Light" panose="020B0403050000020004" pitchFamily="34" charset="0"/>
                <a:ea typeface="Times New Roman" panose="02020603050405020304" pitchFamily="18" charset="0"/>
              </a:rPr>
              <a:t>Quality of Care Principles (2014).</a:t>
            </a:r>
            <a:endParaRPr lang="en-AU" sz="1200" b="1" kern="1200" dirty="0">
              <a:solidFill>
                <a:schemeClr val="bg2">
                  <a:lumMod val="10000"/>
                </a:schemeClr>
              </a:solidFill>
              <a:effectLst/>
              <a:latin typeface="Fira Sans Light" panose="020B0403050000020004" pitchFamily="34" charset="0"/>
              <a:ea typeface="Times New Roman" panose="02020603050405020304" pitchFamily="18" charset="0"/>
              <a:cs typeface="Calibri"/>
            </a:endParaRPr>
          </a:p>
          <a:p>
            <a:pPr>
              <a:spcAft>
                <a:spcPts val="0"/>
              </a:spcAft>
            </a:pPr>
            <a:r>
              <a:rPr lang="en-AU" sz="1200" b="1" kern="1200" dirty="0">
                <a:solidFill>
                  <a:schemeClr val="bg2">
                    <a:lumMod val="10000"/>
                  </a:schemeClr>
                </a:solidFill>
                <a:effectLst/>
                <a:latin typeface="Fira Sans Light" panose="020B0403050000020004" pitchFamily="34" charset="0"/>
                <a:ea typeface="Times New Roman" panose="02020603050405020304" pitchFamily="18" charset="0"/>
                <a:cs typeface="Calibri"/>
              </a:rPr>
              <a:t> </a:t>
            </a:r>
            <a:endParaRPr lang="en-AU" sz="1200" dirty="0">
              <a:solidFill>
                <a:schemeClr val="bg2">
                  <a:lumMod val="10000"/>
                </a:schemeClr>
              </a:solidFill>
              <a:effectLst/>
              <a:latin typeface="Fira Sans Light" panose="020B0403050000020004" pitchFamily="34" charset="0"/>
              <a:ea typeface="Calibri" panose="020F0502020204030204" pitchFamily="34" charset="0"/>
              <a:cs typeface="Calibri"/>
            </a:endParaRPr>
          </a:p>
          <a:p>
            <a:pPr>
              <a:lnSpc>
                <a:spcPct val="115000"/>
              </a:lnSpc>
              <a:spcAft>
                <a:spcPts val="0"/>
              </a:spcAft>
            </a:pPr>
            <a:r>
              <a:rPr lang="en-AU" sz="1200" dirty="0">
                <a:solidFill>
                  <a:schemeClr val="bg2">
                    <a:lumMod val="10000"/>
                  </a:schemeClr>
                </a:solidFill>
                <a:effectLst/>
                <a:latin typeface="Fira Sans Light" panose="020B0403050000020004" pitchFamily="34" charset="0"/>
                <a:ea typeface="Calibri" panose="020F0502020204030204" pitchFamily="34" charset="0"/>
                <a:cs typeface="Calibri"/>
              </a:rPr>
              <a:t>General examples of restrictive practices include:</a:t>
            </a:r>
          </a:p>
          <a:p>
            <a:pPr marL="342900" indent="-342900">
              <a:buFont typeface="Arial" panose="020B0604020202020204" pitchFamily="34" charset="0"/>
              <a:buChar char="•"/>
            </a:pPr>
            <a:r>
              <a:rPr lang="en-AU" dirty="0">
                <a:latin typeface="Calibri"/>
                <a:ea typeface="Times New Roman" panose="02020603050405020304" pitchFamily="18" charset="0"/>
                <a:cs typeface="Calibri"/>
              </a:rPr>
              <a:t>restricting</a:t>
            </a:r>
            <a:r>
              <a:rPr lang="en-AU" sz="1200" dirty="0">
                <a:effectLst/>
                <a:latin typeface="Calibri"/>
                <a:ea typeface="Times New Roman" panose="02020603050405020304" pitchFamily="18" charset="0"/>
                <a:cs typeface="Calibri"/>
              </a:rPr>
              <a:t> a consumer’s movement where this is not in line with their documented care and services plan. For example, this could include i</a:t>
            </a:r>
            <a:r>
              <a:rPr lang="en-AU" sz="1200" dirty="0">
                <a:solidFill>
                  <a:schemeClr val="bg2">
                    <a:lumMod val="10000"/>
                  </a:schemeClr>
                </a:solidFill>
                <a:effectLst/>
                <a:latin typeface="Fira Sans Light" panose="020B0403050000020004" pitchFamily="34" charset="0"/>
                <a:ea typeface="Times New Roman" panose="02020603050405020304" pitchFamily="18" charset="0"/>
                <a:cs typeface="Calibri"/>
              </a:rPr>
              <a:t>nstalling bed rails that make it difficult for a consumer to get out of bed; placing a table or something in front of a consumer in order to limit their ability to move; locking a consumer’s door so they can’t exit a certain room or their house; use of a bed belt or lap sash restraint, placing them in a chair which they are unable to get themselves out of.</a:t>
            </a:r>
            <a:r>
              <a:rPr lang="en-AU" sz="1200" dirty="0">
                <a:solidFill>
                  <a:schemeClr val="bg2">
                    <a:lumMod val="10000"/>
                  </a:schemeClr>
                </a:solidFill>
                <a:latin typeface="Fira Sans Light" panose="020B0403050000020004" pitchFamily="34" charset="0"/>
                <a:ea typeface="Times New Roman" panose="02020603050405020304" pitchFamily="18" charset="0"/>
                <a:cs typeface="Calibri"/>
              </a:rPr>
              <a:t> </a:t>
            </a:r>
          </a:p>
          <a:p>
            <a:pPr marL="342900" indent="-342900">
              <a:buFont typeface="Arial" panose="020B0604020202020204" pitchFamily="34" charset="0"/>
              <a:buChar char="•"/>
            </a:pPr>
            <a:r>
              <a:rPr lang="en-AU" dirty="0">
                <a:latin typeface="Calibri"/>
                <a:ea typeface="Times New Roman" panose="02020603050405020304" pitchFamily="18" charset="0"/>
                <a:cs typeface="Calibri"/>
              </a:rPr>
              <a:t>physically</a:t>
            </a:r>
            <a:r>
              <a:rPr lang="en-AU" sz="1200" dirty="0">
                <a:effectLst/>
                <a:latin typeface="Calibri"/>
                <a:ea typeface="Times New Roman" panose="02020603050405020304" pitchFamily="18" charset="0"/>
                <a:cs typeface="Calibri"/>
              </a:rPr>
              <a:t> blocking a consumer’s path, holding onto a consumer </a:t>
            </a:r>
            <a:r>
              <a:rPr lang="en-AU" dirty="0">
                <a:latin typeface="Calibri"/>
                <a:ea typeface="Times New Roman" panose="02020603050405020304" pitchFamily="18" charset="0"/>
                <a:cs typeface="Calibri"/>
              </a:rPr>
              <a:t>preventing</a:t>
            </a:r>
            <a:r>
              <a:rPr lang="en-AU" sz="1200" dirty="0">
                <a:effectLst/>
                <a:latin typeface="Calibri"/>
                <a:ea typeface="Times New Roman" panose="02020603050405020304" pitchFamily="18" charset="0"/>
                <a:cs typeface="Calibri"/>
              </a:rPr>
              <a:t> their movement or holding a consumer down.</a:t>
            </a:r>
            <a:r>
              <a:rPr lang="en-AU" dirty="0">
                <a:latin typeface="Calibri"/>
                <a:ea typeface="Times New Roman" panose="02020603050405020304" pitchFamily="18" charset="0"/>
                <a:cs typeface="Calibri"/>
              </a:rPr>
              <a:t> </a:t>
            </a:r>
            <a:endParaRPr lang="en-AU" sz="1200" dirty="0">
              <a:effectLst/>
              <a:latin typeface="Times New Roman"/>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AU" dirty="0">
                <a:latin typeface="Calibri"/>
                <a:ea typeface="Times New Roman" panose="02020603050405020304" pitchFamily="18" charset="0"/>
                <a:cs typeface="Calibri"/>
              </a:rPr>
              <a:t>removing</a:t>
            </a:r>
            <a:r>
              <a:rPr lang="en-AU" sz="1200" dirty="0">
                <a:effectLst/>
                <a:latin typeface="Calibri"/>
                <a:ea typeface="Times New Roman" panose="02020603050405020304" pitchFamily="18" charset="0"/>
                <a:cs typeface="Calibri"/>
              </a:rPr>
              <a:t> the battery out of consumer’s electric wheelchair or putting mobility aids out of a consumer’s reach, to limit their movement.</a:t>
            </a:r>
            <a:r>
              <a:rPr lang="en-AU" dirty="0">
                <a:latin typeface="Calibri"/>
                <a:ea typeface="Times New Roman" panose="02020603050405020304" pitchFamily="18" charset="0"/>
                <a:cs typeface="Calibri"/>
              </a:rPr>
              <a:t> </a:t>
            </a:r>
            <a:endParaRPr lang="en-AU" sz="1200" dirty="0">
              <a:solidFill>
                <a:schemeClr val="bg2">
                  <a:lumMod val="10000"/>
                </a:schemeClr>
              </a:solidFill>
              <a:latin typeface="Fira Sans Light" panose="020B0403050000020004" pitchFamily="34" charset="0"/>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pPr>
            <a:r>
              <a:rPr lang="en-AU" sz="1200" dirty="0">
                <a:solidFill>
                  <a:schemeClr val="bg2">
                    <a:lumMod val="10000"/>
                  </a:schemeClr>
                </a:solidFill>
                <a:effectLst/>
                <a:latin typeface="Fira Sans Light" panose="020B0403050000020004" pitchFamily="34" charset="0"/>
                <a:ea typeface="Times New Roman" panose="02020603050405020304" pitchFamily="18" charset="0"/>
                <a:cs typeface="Calibri"/>
              </a:rPr>
              <a:t>Any drug that is used to control, sedate or restrict the movement or behaviour of a consumer.</a:t>
            </a:r>
          </a:p>
          <a:p>
            <a:pPr marL="342900" lvl="0" indent="-342900">
              <a:spcAft>
                <a:spcPts val="0"/>
              </a:spcAft>
              <a:buFont typeface="Arial" panose="020B0604020202020204" pitchFamily="34" charset="0"/>
              <a:buChar char="•"/>
            </a:pPr>
            <a:endParaRPr lang="en-AU" sz="1200" b="1" kern="1200" dirty="0">
              <a:solidFill>
                <a:schemeClr val="bg2">
                  <a:lumMod val="10000"/>
                </a:schemeClr>
              </a:solidFill>
              <a:effectLst/>
              <a:latin typeface="Fira Sans Light" panose="020B0403050000020004" pitchFamily="34" charset="0"/>
              <a:ea typeface="Times New Roman" panose="02020603050405020304" pitchFamily="18"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kern="1200" dirty="0">
                <a:solidFill>
                  <a:schemeClr val="bg2">
                    <a:lumMod val="10000"/>
                  </a:schemeClr>
                </a:solidFill>
                <a:effectLst/>
                <a:latin typeface="Fira Sans Light" panose="020B0403050000020004" pitchFamily="34" charset="0"/>
                <a:ea typeface="Times New Roman" panose="02020603050405020304" pitchFamily="18" charset="0"/>
                <a:cs typeface="Calibri"/>
              </a:rPr>
              <a:t>Any use of these restrictive practices that does not align with the </a:t>
            </a:r>
            <a:r>
              <a:rPr lang="en-AU" sz="1200" b="0" i="1" kern="1200" dirty="0">
                <a:solidFill>
                  <a:schemeClr val="bg2">
                    <a:lumMod val="10000"/>
                  </a:schemeClr>
                </a:solidFill>
                <a:effectLst/>
                <a:latin typeface="Fira Sans Light" panose="020B0403050000020004" pitchFamily="34" charset="0"/>
                <a:ea typeface="Times New Roman" panose="02020603050405020304" pitchFamily="18" charset="0"/>
                <a:cs typeface="Calibri"/>
              </a:rPr>
              <a:t>Quality of Care Principles </a:t>
            </a:r>
            <a:r>
              <a:rPr lang="en-AU" sz="1200" b="0" kern="1200" dirty="0">
                <a:solidFill>
                  <a:schemeClr val="bg2">
                    <a:lumMod val="10000"/>
                  </a:schemeClr>
                </a:solidFill>
                <a:effectLst/>
                <a:latin typeface="Fira Sans Light" panose="020B0403050000020004" pitchFamily="34" charset="0"/>
                <a:ea typeface="Times New Roman" panose="02020603050405020304" pitchFamily="18" charset="0"/>
                <a:cs typeface="Calibri"/>
              </a:rPr>
              <a:t>is a reportable incident. </a:t>
            </a:r>
            <a:r>
              <a:rPr lang="en-AU" sz="1200" dirty="0">
                <a:solidFill>
                  <a:schemeClr val="bg2">
                    <a:lumMod val="10000"/>
                  </a:schemeClr>
                </a:solidFill>
                <a:effectLst/>
                <a:latin typeface="Fira Sans Light" panose="020B0403050000020004" pitchFamily="34" charset="0"/>
                <a:ea typeface="Calibri" panose="020F0502020204030204" pitchFamily="34" charset="0"/>
                <a:cs typeface="Calibri"/>
              </a:rPr>
              <a:t>The Commission has put together resources, such as the SIRS guidance document we’re referring to, which you should refer to for additional specifics.</a:t>
            </a:r>
          </a:p>
          <a:p>
            <a:pPr marL="0" lvl="0" indent="0">
              <a:spcAft>
                <a:spcPts val="0"/>
              </a:spcAft>
              <a:buFont typeface="Arial" panose="020B0604020202020204" pitchFamily="34" charset="0"/>
              <a:buNone/>
            </a:pPr>
            <a:endParaRPr lang="en-AU" sz="1200" b="0" kern="1200" dirty="0">
              <a:solidFill>
                <a:schemeClr val="bg2">
                  <a:lumMod val="10000"/>
                </a:schemeClr>
              </a:solidFill>
              <a:effectLst/>
              <a:latin typeface="Fira Sans Light" panose="020B0403050000020004" pitchFamily="34" charset="0"/>
              <a:ea typeface="Times New Roman" panose="02020603050405020304" pitchFamily="18" charset="0"/>
              <a:cs typeface="Calibri"/>
            </a:endParaRPr>
          </a:p>
          <a:p>
            <a:pPr marL="0" lvl="0" indent="0">
              <a:spcAft>
                <a:spcPts val="0"/>
              </a:spcAft>
              <a:buFont typeface="Arial" panose="020B0604020202020204" pitchFamily="34" charset="0"/>
              <a:buNone/>
            </a:pPr>
            <a:r>
              <a:rPr lang="en-AU" sz="1200" b="1" kern="1200" dirty="0">
                <a:solidFill>
                  <a:schemeClr val="bg2">
                    <a:lumMod val="10000"/>
                  </a:schemeClr>
                </a:solidFill>
                <a:effectLst/>
                <a:latin typeface="Fira Sans Light" panose="020B0403050000020004" pitchFamily="34" charset="0"/>
                <a:ea typeface="Times New Roman" panose="02020603050405020304" pitchFamily="18" charset="0"/>
                <a:cs typeface="Calibri"/>
              </a:rPr>
              <a:t> </a:t>
            </a:r>
            <a:r>
              <a:rPr lang="en-AU" sz="1200" dirty="0">
                <a:solidFill>
                  <a:schemeClr val="bg2">
                    <a:lumMod val="10000"/>
                  </a:schemeClr>
                </a:solidFill>
                <a:effectLst/>
                <a:latin typeface="Fira Sans Light" panose="020B0403050000020004" pitchFamily="34" charset="0"/>
                <a:ea typeface="Calibri" panose="020F0502020204030204" pitchFamily="34" charset="0"/>
                <a:cs typeface="Calibri"/>
              </a:rPr>
              <a:t> </a:t>
            </a:r>
          </a:p>
          <a:p>
            <a:pPr>
              <a:lnSpc>
                <a:spcPct val="115000"/>
              </a:lnSpc>
            </a:pPr>
            <a:r>
              <a:rPr lang="en-AU" sz="1200" dirty="0">
                <a:solidFill>
                  <a:schemeClr val="bg2">
                    <a:lumMod val="10000"/>
                  </a:schemeClr>
                </a:solidFill>
                <a:effectLst/>
                <a:latin typeface="Fira Sans Light" panose="020B0403050000020004" pitchFamily="34" charset="0"/>
                <a:ea typeface="Calibri" panose="020F0502020204030204" pitchFamily="34" charset="0"/>
                <a:cs typeface="Calibri"/>
              </a:rPr>
              <a:t>Inappropriate use of restrictive practice </a:t>
            </a:r>
            <a:r>
              <a:rPr lang="en-AU" sz="1200" b="1" dirty="0">
                <a:solidFill>
                  <a:schemeClr val="bg2">
                    <a:lumMod val="10000"/>
                  </a:schemeClr>
                </a:solidFill>
                <a:effectLst/>
                <a:latin typeface="Fira Sans Light" panose="020B0403050000020004" pitchFamily="34" charset="0"/>
                <a:ea typeface="Calibri" panose="020F0502020204030204" pitchFamily="34" charset="0"/>
                <a:cs typeface="Calibri"/>
              </a:rPr>
              <a:t>does not </a:t>
            </a:r>
            <a:r>
              <a:rPr lang="en-AU" sz="1200" dirty="0">
                <a:solidFill>
                  <a:schemeClr val="bg2">
                    <a:lumMod val="10000"/>
                  </a:schemeClr>
                </a:solidFill>
                <a:effectLst/>
                <a:latin typeface="Fira Sans Light" panose="020B0403050000020004" pitchFamily="34" charset="0"/>
                <a:ea typeface="Calibri" panose="020F0502020204030204" pitchFamily="34" charset="0"/>
                <a:cs typeface="Calibri"/>
              </a:rPr>
              <a:t>include:</a:t>
            </a:r>
          </a:p>
          <a:p>
            <a:pPr marL="171450" indent="-171450">
              <a:buFont typeface="Arial" panose="020B0604020202020204" pitchFamily="34" charset="0"/>
              <a:buChar char="•"/>
            </a:pPr>
            <a:r>
              <a:rPr lang="en-AU" sz="1200" b="0" i="0" kern="1200" dirty="0">
                <a:solidFill>
                  <a:schemeClr val="bg2">
                    <a:lumMod val="10000"/>
                  </a:schemeClr>
                </a:solidFill>
                <a:effectLst/>
                <a:latin typeface="Fira Sans Light" panose="020B0403050000020004" pitchFamily="34" charset="0"/>
                <a:ea typeface="+mn-ea"/>
                <a:cs typeface="+mn-cs"/>
              </a:rPr>
              <a:t>Use of restrictive practice that is consistent with the </a:t>
            </a:r>
            <a:r>
              <a:rPr lang="en-AU" sz="1200" b="0" i="1" kern="1200" dirty="0">
                <a:solidFill>
                  <a:schemeClr val="bg2">
                    <a:lumMod val="10000"/>
                  </a:schemeClr>
                </a:solidFill>
                <a:effectLst/>
                <a:latin typeface="Fira Sans Light" panose="020B0403050000020004" pitchFamily="34" charset="0"/>
                <a:ea typeface="+mn-ea"/>
                <a:cs typeface="+mn-cs"/>
              </a:rPr>
              <a:t>Quality of Care Principles</a:t>
            </a:r>
            <a:endParaRPr lang="en-AU" sz="1200" b="0" i="0" kern="1200" dirty="0">
              <a:solidFill>
                <a:schemeClr val="bg2">
                  <a:lumMod val="10000"/>
                </a:schemeClr>
              </a:solidFill>
              <a:effectLst/>
              <a:latin typeface="Fira Sans Light" panose="020B0403050000020004" pitchFamily="34" charset="0"/>
              <a:ea typeface="+mn-ea"/>
              <a:cs typeface="+mn-cs"/>
            </a:endParaRPr>
          </a:p>
          <a:p>
            <a:pPr marL="171450" indent="-171450">
              <a:buFont typeface="Arial" panose="020B0604020202020204" pitchFamily="34" charset="0"/>
              <a:buChar char="•"/>
            </a:pPr>
            <a:r>
              <a:rPr lang="en-AU" sz="1200" dirty="0">
                <a:solidFill>
                  <a:schemeClr val="bg2">
                    <a:lumMod val="10000"/>
                  </a:schemeClr>
                </a:solidFill>
                <a:latin typeface="Fira Sans Light" panose="020B0403050000020004" pitchFamily="34" charset="0"/>
              </a:rPr>
              <a:t>Where a provider uses a restrictive practice without consent in an emergency situation and informs the consumer’s representative as soon as practicable after the restrictive practice starts to be used.</a:t>
            </a:r>
          </a:p>
          <a:p>
            <a:pPr marL="171450" indent="-171450">
              <a:buFont typeface="Arial" panose="020B0604020202020204" pitchFamily="34" charset="0"/>
              <a:buChar char="•"/>
            </a:pPr>
            <a:r>
              <a:rPr lang="en-AU" sz="1200" dirty="0">
                <a:solidFill>
                  <a:schemeClr val="bg2">
                    <a:lumMod val="10000"/>
                  </a:schemeClr>
                </a:solidFill>
                <a:latin typeface="Fira Sans Light" panose="020B0403050000020004" pitchFamily="34" charset="0"/>
              </a:rPr>
              <a:t>Where a provider administers a drug to a consumer as prescribed for the treatment of a diagnosed health condition (and this is documented, and the consumer’s representative is informed in advance of administering the drug)</a:t>
            </a:r>
            <a:endParaRPr lang="en-AU" sz="1200" dirty="0">
              <a:solidFill>
                <a:schemeClr val="bg2">
                  <a:lumMod val="10000"/>
                </a:schemeClr>
              </a:solidFill>
              <a:effectLst/>
              <a:latin typeface="Fira Sans Light" panose="020B0403050000020004" pitchFamily="34" charset="0"/>
              <a:ea typeface="Calibri" panose="020F0502020204030204" pitchFamily="34" charset="0"/>
              <a:cs typeface="Calibri"/>
            </a:endParaRPr>
          </a:p>
          <a:p>
            <a:pPr>
              <a:lnSpc>
                <a:spcPct val="115000"/>
              </a:lnSpc>
            </a:pPr>
            <a:endParaRPr lang="en-AU" sz="1200" dirty="0">
              <a:solidFill>
                <a:schemeClr val="bg2">
                  <a:lumMod val="10000"/>
                </a:schemeClr>
              </a:solidFill>
              <a:effectLst/>
              <a:latin typeface="Fira Sans Light" panose="020B0403050000020004" pitchFamily="34" charset="0"/>
              <a:ea typeface="Calibri" panose="020F0502020204030204" pitchFamily="34" charset="0"/>
              <a:cs typeface="Calibri"/>
            </a:endParaRPr>
          </a:p>
          <a:p>
            <a:endParaRPr lang="en-AU" i="1" dirty="0"/>
          </a:p>
        </p:txBody>
      </p:sp>
      <p:sp>
        <p:nvSpPr>
          <p:cNvPr id="4" name="Slide Number Placeholder 3"/>
          <p:cNvSpPr>
            <a:spLocks noGrp="1"/>
          </p:cNvSpPr>
          <p:nvPr>
            <p:ph type="sldNum" sz="quarter" idx="5"/>
          </p:nvPr>
        </p:nvSpPr>
        <p:spPr/>
        <p:txBody>
          <a:bodyPr/>
          <a:lstStyle/>
          <a:p>
            <a:fld id="{E69541EC-A071-478E-A243-08E8AD23776A}" type="slidenum">
              <a:rPr lang="en-AU" smtClean="0"/>
              <a:t>28</a:t>
            </a:fld>
            <a:endParaRPr lang="en-AU"/>
          </a:p>
        </p:txBody>
      </p:sp>
    </p:spTree>
    <p:extLst>
      <p:ext uri="{BB962C8B-B14F-4D97-AF65-F5344CB8AC3E}">
        <p14:creationId xmlns:p14="http://schemas.microsoft.com/office/powerpoint/2010/main" val="1213650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Fira Sans Light" panose="020B0403050000020004" pitchFamily="34" charset="0"/>
              </a:rPr>
              <a:t>Unexplained absence from care means the absence of a consumer from a residential care service in circumstances where there are reasonable grounds to report the absence to police. </a:t>
            </a:r>
          </a:p>
          <a:p>
            <a:pPr marL="0" marR="0" lvl="0" indent="0" algn="l" defTabSz="914305"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Fira Sans Light" panose="020B0403050000020004" pitchFamily="34" charset="0"/>
              </a:rPr>
              <a:t>It is always a Priority 1 reportable incident and the Commission must be notified within 24 hours of the provider becoming aware.</a:t>
            </a:r>
          </a:p>
          <a:p>
            <a:pPr defTabSz="914305">
              <a:defRPr/>
            </a:pPr>
            <a:endParaRPr lang="en-AU" sz="1200" dirty="0">
              <a:latin typeface="Fira Sans Light" panose="020B0403050000020004" pitchFamily="34" charset="0"/>
            </a:endParaRPr>
          </a:p>
          <a:p>
            <a:pPr>
              <a:lnSpc>
                <a:spcPct val="150000"/>
              </a:lnSpc>
            </a:pPr>
            <a:r>
              <a:rPr lang="en-AU" sz="1200" dirty="0">
                <a:solidFill>
                  <a:srgbClr val="000000"/>
                </a:solidFill>
                <a:latin typeface="Fira Sans Light" panose="020B0403050000020004" pitchFamily="34" charset="0"/>
              </a:rPr>
              <a:t>You must notify the Commission when:</a:t>
            </a:r>
          </a:p>
          <a:p>
            <a:pPr marL="742950" lvl="1" indent="-285750">
              <a:lnSpc>
                <a:spcPct val="150000"/>
              </a:lnSpc>
              <a:buFont typeface="Arial" panose="020B0604020202020204" pitchFamily="34" charset="0"/>
              <a:buChar char="•"/>
            </a:pPr>
            <a:r>
              <a:rPr lang="en-AU" sz="1200" dirty="0">
                <a:solidFill>
                  <a:srgbClr val="000000"/>
                </a:solidFill>
                <a:latin typeface="Fira Sans Light" panose="020B0403050000020004" pitchFamily="34" charset="0"/>
              </a:rPr>
              <a:t>a consumer is absent from your service, and</a:t>
            </a:r>
          </a:p>
          <a:p>
            <a:pPr marL="742950" lvl="1" indent="-285750">
              <a:lnSpc>
                <a:spcPct val="150000"/>
              </a:lnSpc>
              <a:buFont typeface="Arial" panose="020B0604020202020204" pitchFamily="34" charset="0"/>
              <a:buChar char="•"/>
            </a:pPr>
            <a:r>
              <a:rPr lang="en-AU" sz="1200" dirty="0">
                <a:solidFill>
                  <a:srgbClr val="000000"/>
                </a:solidFill>
                <a:latin typeface="Fira Sans Light" panose="020B0403050000020004" pitchFamily="34" charset="0"/>
              </a:rPr>
              <a:t>you are not aware of any reason for the absence, and</a:t>
            </a:r>
          </a:p>
          <a:p>
            <a:pPr marL="742950" lvl="1" indent="-285750">
              <a:lnSpc>
                <a:spcPct val="150000"/>
              </a:lnSpc>
              <a:buFont typeface="Arial" panose="020B0604020202020204" pitchFamily="34" charset="0"/>
              <a:buChar char="•"/>
            </a:pPr>
            <a:r>
              <a:rPr lang="en-AU" sz="1200" dirty="0">
                <a:solidFill>
                  <a:srgbClr val="000000"/>
                </a:solidFill>
                <a:latin typeface="Fira Sans Light" panose="020B0403050000020004" pitchFamily="34" charset="0"/>
              </a:rPr>
              <a:t>there are reasonable grounds to contact the police.</a:t>
            </a:r>
          </a:p>
          <a:p>
            <a:pPr fontAlgn="t"/>
            <a:endParaRPr lang="en-AU" sz="1200" b="1" dirty="0">
              <a:latin typeface="Fira Sans Light" panose="020B04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Fira Sans Light" panose="020B0403050000020004" pitchFamily="34" charset="0"/>
              </a:rPr>
              <a:t>You do not need to notify the Commission if a consumer returns to the service before you become aware they were missing unless the police are aware of the absence or involved in returning the consumer.</a:t>
            </a:r>
          </a:p>
          <a:p>
            <a:endParaRPr lang="en-AU" sz="1200" dirty="0">
              <a:latin typeface="Fira Sans Light" panose="020B0403050000020004" pitchFamily="34" charset="0"/>
            </a:endParaRPr>
          </a:p>
          <a:p>
            <a:r>
              <a:rPr lang="en-AU" sz="1200" dirty="0">
                <a:latin typeface="Fira Sans Light" panose="020B0403050000020004" pitchFamily="34" charset="0"/>
              </a:rPr>
              <a:t>However, you should consider whether the incident meets the definition of another category of reportable incident. For example, if a consumer with cognitive impairment left the service due to a breach of duty of care, has returned to the service before you became aware that they were missing and the consumer has sustained an injury; this should be reported as neglect.</a:t>
            </a:r>
          </a:p>
          <a:p>
            <a:endParaRPr lang="en-AU" sz="1200" dirty="0">
              <a:latin typeface="Fira Sans Light" panose="020B0403050000020004" pitchFamily="34" charset="0"/>
            </a:endParaRPr>
          </a:p>
          <a:p>
            <a:r>
              <a:rPr lang="en-AU" sz="1200" dirty="0">
                <a:latin typeface="Fira Sans Light" panose="020B0403050000020004" pitchFamily="34" charset="0"/>
              </a:rPr>
              <a:t>All unexplained absences of a consumer should be recorded in your incident management system, and the consumer’s care plan, so that consumer behaviours or wandering patterns can be understood and appropriately manage</a:t>
            </a:r>
            <a:r>
              <a:rPr lang="en-AU" dirty="0"/>
              <a:t>d.</a:t>
            </a: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29</a:t>
            </a:fld>
            <a:endParaRPr lang="en-AU"/>
          </a:p>
        </p:txBody>
      </p:sp>
    </p:spTree>
    <p:extLst>
      <p:ext uri="{BB962C8B-B14F-4D97-AF65-F5344CB8AC3E}">
        <p14:creationId xmlns:p14="http://schemas.microsoft.com/office/powerpoint/2010/main" val="2455001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r>
              <a:rPr lang="en-AU" dirty="0"/>
              <a:t>If you are unsure whether </a:t>
            </a:r>
            <a:r>
              <a:rPr lang="en-AU" u="none" strike="noStrike" dirty="0"/>
              <a:t>an</a:t>
            </a:r>
            <a:r>
              <a:rPr lang="en-AU" dirty="0"/>
              <a:t> incident is reportable, you can use the Commission’s decision support tool to help you make a decision. It is your responsibility to make your own assessment about the reporting of an incident and to be aware of your legislative requirements. </a:t>
            </a:r>
            <a:endParaRPr lang="en-AU" dirty="0">
              <a:cs typeface="Calibri"/>
            </a:endParaRPr>
          </a:p>
          <a:p>
            <a:endParaRPr lang="en-AU" dirty="0"/>
          </a:p>
          <a:p>
            <a:pPr defTabSz="914305">
              <a:defRPr/>
            </a:pPr>
            <a:r>
              <a:rPr lang="en-AU" b="1" dirty="0"/>
              <a:t>Tool </a:t>
            </a:r>
            <a:r>
              <a:rPr lang="en-AU" b="0" dirty="0"/>
              <a:t>- </a:t>
            </a:r>
            <a:r>
              <a:rPr lang="en-AU" b="0" dirty="0">
                <a:hlinkClick r:id="rId3"/>
              </a:rPr>
              <a:t>https://www.agedcarequality.gov.au/sirs/decision-support-tool</a:t>
            </a:r>
            <a:r>
              <a:rPr lang="en-AU" dirty="0"/>
              <a:t> </a:t>
            </a:r>
            <a:endParaRPr lang="en-AU" b="0" dirty="0">
              <a:cs typeface="Calibri"/>
            </a:endParaRPr>
          </a:p>
          <a:p>
            <a:pPr defTabSz="914305">
              <a:defRPr/>
            </a:pPr>
            <a:endParaRPr lang="en-AU" b="1" dirty="0">
              <a:latin typeface="Fira Sans Light" panose="020B0403050000020004" pitchFamily="34" charset="0"/>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30</a:t>
            </a:fld>
            <a:endParaRPr lang="en-AU"/>
          </a:p>
        </p:txBody>
      </p:sp>
    </p:spTree>
    <p:extLst>
      <p:ext uri="{BB962C8B-B14F-4D97-AF65-F5344CB8AC3E}">
        <p14:creationId xmlns:p14="http://schemas.microsoft.com/office/powerpoint/2010/main" val="2055105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Fira Sans Light" panose="020B0403050000020004" pitchFamily="34" charset="0"/>
              </a:rPr>
              <a:t>Another useful resource is the reportable incidents workflow, which is accessible via the Commission’s website. </a:t>
            </a:r>
          </a:p>
          <a:p>
            <a:r>
              <a:rPr lang="en-AU" dirty="0">
                <a:latin typeface="Fira Sans Light" panose="020B0403050000020004" pitchFamily="34" charset="0"/>
              </a:rPr>
              <a:t>Link: https://www.agedcarequality.gov.au/sites/default/files/media/reportable-incidents-workflow_1.pdf </a:t>
            </a: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31</a:t>
            </a:fld>
            <a:endParaRPr lang="en-AU"/>
          </a:p>
        </p:txBody>
      </p:sp>
    </p:spTree>
    <p:extLst>
      <p:ext uri="{BB962C8B-B14F-4D97-AF65-F5344CB8AC3E}">
        <p14:creationId xmlns:p14="http://schemas.microsoft.com/office/powerpoint/2010/main" val="3921074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5</a:t>
            </a:fld>
            <a:endParaRPr lang="en-AU"/>
          </a:p>
        </p:txBody>
      </p:sp>
    </p:spTree>
    <p:extLst>
      <p:ext uri="{BB962C8B-B14F-4D97-AF65-F5344CB8AC3E}">
        <p14:creationId xmlns:p14="http://schemas.microsoft.com/office/powerpoint/2010/main" val="1676855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latin typeface="Fira Sans Light" panose="020B0403050000020004" pitchFamily="34" charset="0"/>
              </a:rPr>
              <a:t>The resource is: </a:t>
            </a:r>
            <a:r>
              <a:rPr lang="en-AU" b="1" dirty="0">
                <a:latin typeface="Fira Sans Light" panose="020B0403050000020004" pitchFamily="34" charset="0"/>
              </a:rPr>
              <a:t>Reporting serious incidents: Practical tips for providers when making a notification</a:t>
            </a:r>
            <a:r>
              <a:rPr lang="en-AU" dirty="0">
                <a:latin typeface="Fira Sans Light" panose="020B0403050000020004" pitchFamily="34" charset="0"/>
              </a:rPr>
              <a:t>, and it can be found on the Commission’s website: </a:t>
            </a:r>
            <a:r>
              <a:rPr lang="en-AU" b="1" dirty="0">
                <a:latin typeface="Fira Sans Light" panose="020B0403050000020004" pitchFamily="34" charset="0"/>
              </a:rPr>
              <a:t>https://www.agedcarequality.gov.au/sites/default/files/media/sirs-reporting-practical-tips-for-providers-making-notification.pdf </a:t>
            </a:r>
          </a:p>
          <a:p>
            <a:pPr>
              <a:defRPr/>
            </a:pPr>
            <a:endParaRPr lang="en-AU" b="1" dirty="0">
              <a:latin typeface="Fira Sans Light" panose="020B0403050000020004" pitchFamily="34" charset="0"/>
              <a:cs typeface="Calibri"/>
            </a:endParaRPr>
          </a:p>
          <a:p>
            <a:r>
              <a:rPr lang="en-AU" u="none" dirty="0">
                <a:latin typeface="Fira Sans Light" panose="020B0403050000020004" pitchFamily="34" charset="0"/>
              </a:rPr>
              <a:t>This resource </a:t>
            </a:r>
            <a:r>
              <a:rPr lang="en-AU" u="none" strike="noStrike" dirty="0">
                <a:latin typeface="Fira Sans Light" panose="020B0403050000020004" pitchFamily="34" charset="0"/>
              </a:rPr>
              <a:t>helps</a:t>
            </a:r>
            <a:r>
              <a:rPr lang="en-AU" u="none" dirty="0">
                <a:latin typeface="Fira Sans Light" panose="020B0403050000020004" pitchFamily="34" charset="0"/>
              </a:rPr>
              <a:t> providers to take into consideration the key elements when making a SIRS notification</a:t>
            </a:r>
            <a:r>
              <a:rPr lang="en-AU" dirty="0">
                <a:latin typeface="Fira Sans Light" panose="020B0403050000020004" pitchFamily="34" charset="0"/>
              </a:rPr>
              <a:t>. </a:t>
            </a:r>
            <a:endParaRPr lang="en-AU" dirty="0">
              <a:latin typeface="Fira Sans Light" panose="020B04030500000200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32</a:t>
            </a:fld>
            <a:endParaRPr lang="en-AU"/>
          </a:p>
        </p:txBody>
      </p:sp>
    </p:spTree>
    <p:extLst>
      <p:ext uri="{BB962C8B-B14F-4D97-AF65-F5344CB8AC3E}">
        <p14:creationId xmlns:p14="http://schemas.microsoft.com/office/powerpoint/2010/main" val="3778769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r>
              <a:rPr lang="en-AU" sz="1200" dirty="0">
                <a:solidFill>
                  <a:schemeClr val="bg2">
                    <a:lumMod val="10000"/>
                  </a:schemeClr>
                </a:solidFill>
                <a:latin typeface="Fira Sans Light" panose="020B0403050000020004" pitchFamily="34" charset="0"/>
              </a:rPr>
              <a:t>There is a </a:t>
            </a:r>
            <a:r>
              <a:rPr lang="en-AU" sz="1200" b="1" dirty="0">
                <a:solidFill>
                  <a:schemeClr val="bg2">
                    <a:lumMod val="10000"/>
                  </a:schemeClr>
                </a:solidFill>
                <a:latin typeface="Fira Sans Light" panose="020B0403050000020004" pitchFamily="34" charset="0"/>
              </a:rPr>
              <a:t>Bulk Upload </a:t>
            </a:r>
            <a:r>
              <a:rPr lang="en-AU" sz="1200" dirty="0">
                <a:solidFill>
                  <a:schemeClr val="bg2">
                    <a:lumMod val="10000"/>
                  </a:schemeClr>
                </a:solidFill>
                <a:latin typeface="Fira Sans Light" panose="020B0403050000020004" pitchFamily="34" charset="0"/>
              </a:rPr>
              <a:t>option which allows you to upload multiple SIRS notices in the MAC Service and Support portal.</a:t>
            </a:r>
            <a:endParaRPr lang="en-US" sz="1200" dirty="0">
              <a:latin typeface="Fira Sans Light" panose="020B0403050000020004" pitchFamily="34" charset="0"/>
            </a:endParaRPr>
          </a:p>
          <a:p>
            <a:pPr marL="0" indent="0">
              <a:buFont typeface="Arial" panose="020B0604020202020204" pitchFamily="34" charset="0"/>
              <a:buNone/>
            </a:pPr>
            <a:endParaRPr lang="en-AU" sz="1200" dirty="0">
              <a:solidFill>
                <a:schemeClr val="bg2">
                  <a:lumMod val="10000"/>
                </a:schemeClr>
              </a:solidFill>
              <a:latin typeface="Fira Sans Light" panose="020B0403050000020004" pitchFamily="34" charset="0"/>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33</a:t>
            </a:fld>
            <a:endParaRPr lang="en-AU"/>
          </a:p>
        </p:txBody>
      </p:sp>
    </p:spTree>
    <p:extLst>
      <p:ext uri="{BB962C8B-B14F-4D97-AF65-F5344CB8AC3E}">
        <p14:creationId xmlns:p14="http://schemas.microsoft.com/office/powerpoint/2010/main" val="2611769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34</a:t>
            </a:fld>
            <a:endParaRPr lang="en-AU"/>
          </a:p>
        </p:txBody>
      </p:sp>
    </p:spTree>
    <p:extLst>
      <p:ext uri="{BB962C8B-B14F-4D97-AF65-F5344CB8AC3E}">
        <p14:creationId xmlns:p14="http://schemas.microsoft.com/office/powerpoint/2010/main" val="102159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latin typeface="Fira Sans Light" panose="020B0403050000020004" pitchFamily="34" charset="0"/>
              </a:rPr>
              <a:t>Some features of a high quality SIRS notification </a:t>
            </a:r>
            <a:endParaRPr lang="en-AU" b="1" dirty="0">
              <a:latin typeface="Fira Sans Light" panose="020B0403050000020004" pitchFamily="34" charset="0"/>
              <a:cs typeface="Calibri"/>
            </a:endParaRPr>
          </a:p>
          <a:p>
            <a:r>
              <a:rPr lang="en-AU" dirty="0">
                <a:latin typeface="Fira Sans Light" panose="020B0403050000020004" pitchFamily="34" charset="0"/>
              </a:rPr>
              <a:t>A big part of this section will be working on how to actually make a useful SIRS notification. We’ll outline a few essential features here.</a:t>
            </a:r>
          </a:p>
          <a:p>
            <a:r>
              <a:rPr lang="en-AU" dirty="0">
                <a:latin typeface="Fira Sans Light" panose="020B0403050000020004" pitchFamily="34" charset="0"/>
              </a:rPr>
              <a:t>A good-quality incident notification requires more than simply transcribing the details taken from progress notes about the incident or copying text from the provider’s incident management system. Where the notification does not show that you have taken appropriate steps to understand the effect of the incident from the consumer's perspective (including those with cognitive impairment), the Commission is less confident that you understand the impact of the incident.</a:t>
            </a:r>
            <a:endParaRPr lang="en-AU" dirty="0">
              <a:latin typeface="Fira Sans Light" panose="020B0403050000020004" pitchFamily="34" charset="0"/>
              <a:cs typeface="Calibri"/>
            </a:endParaRPr>
          </a:p>
          <a:p>
            <a:endParaRPr lang="en-AU" dirty="0">
              <a:latin typeface="Fira Sans Light" panose="020B0403050000020004" pitchFamily="34" charset="0"/>
            </a:endParaRPr>
          </a:p>
          <a:p>
            <a:r>
              <a:rPr lang="en-AU" b="1" dirty="0">
                <a:latin typeface="Fira Sans Light" panose="020B0403050000020004" pitchFamily="34" charset="0"/>
              </a:rPr>
              <a:t>Your SIRS notification should include the following:</a:t>
            </a:r>
            <a:endParaRPr lang="en-AU" b="1" dirty="0">
              <a:latin typeface="Fira Sans Light" panose="020B0403050000020004" pitchFamily="34" charset="0"/>
              <a:cs typeface="Calibri"/>
            </a:endParaRPr>
          </a:p>
          <a:p>
            <a:pPr marL="171450" indent="-171450">
              <a:buFont typeface="Arial" panose="020B0604020202020204" pitchFamily="34" charset="0"/>
              <a:buChar char="•"/>
            </a:pPr>
            <a:r>
              <a:rPr lang="en-AU" b="1" u="sng" dirty="0">
                <a:latin typeface="Fira Sans Light" panose="020B0403050000020004" pitchFamily="34" charset="0"/>
              </a:rPr>
              <a:t>description of the incident</a:t>
            </a:r>
            <a:r>
              <a:rPr lang="en-AU" u="sng" dirty="0">
                <a:latin typeface="Fira Sans Light" panose="020B0403050000020004" pitchFamily="34" charset="0"/>
              </a:rPr>
              <a:t>,</a:t>
            </a:r>
            <a:r>
              <a:rPr lang="en-AU" dirty="0">
                <a:latin typeface="Fira Sans Light" panose="020B0403050000020004" pitchFamily="34" charset="0"/>
              </a:rPr>
              <a:t> including who was directly involved in the incident, where it happened, what time and date did the incident occur (or was alleged or suspected to have occurred), an explanation of the circumstances leading to the incident if known, what occurred immediately after the incident, etc.</a:t>
            </a:r>
          </a:p>
          <a:p>
            <a:pPr marL="171450" indent="-171450">
              <a:buFont typeface="Arial" panose="020B0604020202020204" pitchFamily="34" charset="0"/>
              <a:buChar char="•"/>
            </a:pPr>
            <a:r>
              <a:rPr lang="en-AU" b="1" u="sng" dirty="0">
                <a:latin typeface="Fira Sans Light" panose="020B0403050000020004" pitchFamily="34" charset="0"/>
              </a:rPr>
              <a:t>description of the harm caused, or that could reasonably have been expected to have caused </a:t>
            </a:r>
            <a:r>
              <a:rPr lang="en-AU" dirty="0">
                <a:latin typeface="Fira Sans Light" panose="020B0403050000020004" pitchFamily="34" charset="0"/>
              </a:rPr>
              <a:t>if it weren't for the consumer's cognitive impairment, memory deficit, or such other condition that prevents them from articulating or displaying evidence of harm or distress.</a:t>
            </a:r>
            <a:r>
              <a:rPr lang="en-AU" dirty="0">
                <a:latin typeface="Fira Sans Light" panose="020B0403050000020004" pitchFamily="34" charset="0"/>
                <a:cs typeface="Calibri"/>
              </a:rPr>
              <a:t> </a:t>
            </a:r>
            <a:r>
              <a:rPr lang="en-AU" dirty="0">
                <a:latin typeface="Fira Sans Light" panose="020B0403050000020004" pitchFamily="34" charset="0"/>
              </a:rPr>
              <a:t>Some (not all) people with cognitive impairments may be limited in their ability to (for example) verbally express pain or other impacts of an incident - and that alone doesn't mean that no harm was (or could reasonably have been) caused.</a:t>
            </a:r>
          </a:p>
          <a:p>
            <a:pPr marL="171450" indent="-171450">
              <a:buFont typeface="Arial" panose="020B0604020202020204" pitchFamily="34" charset="0"/>
              <a:buChar char="•"/>
            </a:pPr>
            <a:r>
              <a:rPr lang="en-AU" b="1" u="sng" dirty="0">
                <a:latin typeface="Fira Sans Light" panose="020B0403050000020004" pitchFamily="34" charset="0"/>
              </a:rPr>
              <a:t>specific actions that were taken, or will be taken, to ensure the safety, health and wellbeing of any consumers affected by this incident</a:t>
            </a:r>
            <a:r>
              <a:rPr lang="en-AU" dirty="0">
                <a:latin typeface="Fira Sans Light" panose="020B0403050000020004" pitchFamily="34" charset="0"/>
              </a:rPr>
              <a:t> </a:t>
            </a:r>
            <a:endParaRPr lang="en-AU" dirty="0">
              <a:latin typeface="Fira Sans Light" panose="020B0403050000020004" pitchFamily="34" charset="0"/>
              <a:cs typeface="Calibri"/>
            </a:endParaRPr>
          </a:p>
          <a:p>
            <a:pPr marL="0" indent="0">
              <a:buFont typeface="Arial" panose="020B0604020202020204" pitchFamily="34" charset="0"/>
              <a:buNone/>
            </a:pPr>
            <a:r>
              <a:rPr lang="en-AU" dirty="0">
                <a:latin typeface="Fira Sans Light" panose="020B0403050000020004" pitchFamily="34" charset="0"/>
              </a:rPr>
              <a:t>    (note: this may include consumers who witnessed or are aware of the incident as well as consumers directly involved in the incident);</a:t>
            </a:r>
            <a:endParaRPr lang="en-AU" dirty="0">
              <a:latin typeface="Fira Sans Light" panose="020B0403050000020004" pitchFamily="34" charset="0"/>
              <a:cs typeface="Calibri"/>
            </a:endParaRPr>
          </a:p>
          <a:p>
            <a:pPr marL="171450" indent="-171450" defTabSz="947958">
              <a:buFont typeface="Arial" panose="020B0604020202020204" pitchFamily="34" charset="0"/>
              <a:buChar char="•"/>
              <a:defRPr/>
            </a:pPr>
            <a:r>
              <a:rPr lang="en-AU" b="1" u="sng" dirty="0">
                <a:latin typeface="Fira Sans Light" panose="020B0403050000020004" pitchFamily="34" charset="0"/>
              </a:rPr>
              <a:t>specific actions that were taken, or will be taken, to minimise the risk </a:t>
            </a:r>
            <a:r>
              <a:rPr lang="en-AU" b="1" u="sng" dirty="0">
                <a:solidFill>
                  <a:srgbClr val="000000"/>
                </a:solidFill>
                <a:latin typeface="Fira Sans Light" panose="020B0403050000020004" pitchFamily="34" charset="0"/>
                <a:cs typeface="Calibri"/>
              </a:rPr>
              <a:t>of</a:t>
            </a:r>
            <a:r>
              <a:rPr lang="en-AU" b="1" u="sng" dirty="0">
                <a:solidFill>
                  <a:srgbClr val="00080C"/>
                </a:solidFill>
                <a:latin typeface="Fira Sans Light" panose="020B0403050000020004" pitchFamily="34" charset="0"/>
              </a:rPr>
              <a:t> an incident of a similar nature taking place</a:t>
            </a:r>
            <a:r>
              <a:rPr lang="en-AU" b="1" dirty="0">
                <a:solidFill>
                  <a:srgbClr val="00080C"/>
                </a:solidFill>
                <a:latin typeface="Fira Sans Light" panose="020B0403050000020004" pitchFamily="34" charset="0"/>
              </a:rPr>
              <a:t> </a:t>
            </a:r>
          </a:p>
          <a:p>
            <a:pPr marL="0" indent="0" defTabSz="947958">
              <a:buFont typeface="Arial" panose="020B0604020202020204" pitchFamily="34" charset="0"/>
              <a:buNone/>
              <a:defRPr/>
            </a:pPr>
            <a:r>
              <a:rPr lang="en-AU" dirty="0">
                <a:latin typeface="Fira Sans Light" panose="020B0403050000020004" pitchFamily="34" charset="0"/>
              </a:rPr>
              <a:t>    (note: for unexpected deaths, for example, think about what actions you may need take to minimise the risk of other consumers at the service being harmed in a similar incident);</a:t>
            </a:r>
          </a:p>
          <a:p>
            <a:pPr marL="171450" indent="-171450">
              <a:buFont typeface="Arial" panose="020B0604020202020204" pitchFamily="34" charset="0"/>
              <a:buChar char="•"/>
            </a:pPr>
            <a:endParaRPr lang="en-AU" dirty="0">
              <a:latin typeface="Fira Sans Light" panose="020B04030500000200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35</a:t>
            </a:fld>
            <a:endParaRPr lang="en-AU"/>
          </a:p>
        </p:txBody>
      </p:sp>
    </p:spTree>
    <p:extLst>
      <p:ext uri="{BB962C8B-B14F-4D97-AF65-F5344CB8AC3E}">
        <p14:creationId xmlns:p14="http://schemas.microsoft.com/office/powerpoint/2010/main" val="2097450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Fira Sans Light" panose="020B0403050000020004" pitchFamily="34" charset="0"/>
              </a:rPr>
              <a:t>When it comes to the SIRS and SIRS notifications, the central role of the Commission is to quickly understand whether consumers are at immediate risk and determine what, if any, actions the Commission might take to better understand or mitigate that risk. The Commission does this by:</a:t>
            </a:r>
            <a:endParaRPr lang="en-AU" i="1" dirty="0">
              <a:latin typeface="Fira Sans Light" panose="020B0403050000020004" pitchFamily="34" charset="0"/>
            </a:endParaRPr>
          </a:p>
          <a:p>
            <a:endParaRPr lang="en-AU" dirty="0">
              <a:latin typeface="Fira Sans Light" panose="020B0403050000020004" pitchFamily="34" charset="0"/>
            </a:endParaRPr>
          </a:p>
          <a:p>
            <a:pPr lvl="0"/>
            <a:r>
              <a:rPr lang="en-AU" b="1" dirty="0">
                <a:latin typeface="Fira Sans Light" panose="020B0403050000020004" pitchFamily="34" charset="0"/>
              </a:rPr>
              <a:t>Holistically consider SIRS notifications</a:t>
            </a:r>
            <a:r>
              <a:rPr lang="en-AU" dirty="0">
                <a:latin typeface="Fira Sans Light" panose="020B0403050000020004" pitchFamily="34" charset="0"/>
              </a:rPr>
              <a:t>. The Commission focus is on understanding:</a:t>
            </a:r>
            <a:endParaRPr lang="en-AU" dirty="0">
              <a:latin typeface="Fira Sans Light" panose="020B0403050000020004" pitchFamily="34" charset="0"/>
              <a:cs typeface="Calibri"/>
            </a:endParaRPr>
          </a:p>
          <a:p>
            <a:pPr marL="170815" indent="-170815">
              <a:buFont typeface="Arial" panose="020B0604020202020204" pitchFamily="34" charset="0"/>
              <a:buChar char="•"/>
            </a:pPr>
            <a:r>
              <a:rPr lang="en-AU" dirty="0">
                <a:latin typeface="Fira Sans Light" panose="020B0403050000020004" pitchFamily="34" charset="0"/>
              </a:rPr>
              <a:t>the incident </a:t>
            </a:r>
            <a:endParaRPr lang="en-AU" dirty="0">
              <a:latin typeface="Fira Sans Light" panose="020B0403050000020004" pitchFamily="34" charset="0"/>
              <a:cs typeface="Calibri"/>
            </a:endParaRPr>
          </a:p>
          <a:p>
            <a:pPr marL="170815" indent="-170815">
              <a:buFont typeface="Arial" panose="020B0604020202020204" pitchFamily="34" charset="0"/>
              <a:buChar char="•"/>
            </a:pPr>
            <a:r>
              <a:rPr lang="en-AU" dirty="0">
                <a:latin typeface="Fira Sans Light" panose="020B0403050000020004" pitchFamily="34" charset="0"/>
              </a:rPr>
              <a:t>the risk to the consumer and to other consumers </a:t>
            </a:r>
            <a:endParaRPr lang="en-AU" dirty="0">
              <a:latin typeface="Fira Sans Light" panose="020B0403050000020004" pitchFamily="34" charset="0"/>
              <a:cs typeface="Calibri"/>
            </a:endParaRPr>
          </a:p>
          <a:p>
            <a:pPr marL="170815" indent="-170815">
              <a:buFont typeface="Arial" panose="020B0604020202020204" pitchFamily="34" charset="0"/>
              <a:buChar char="•"/>
            </a:pPr>
            <a:r>
              <a:rPr lang="en-AU" dirty="0">
                <a:latin typeface="Fira Sans Light" panose="020B0403050000020004" pitchFamily="34" charset="0"/>
              </a:rPr>
              <a:t>the adequacy of the steps taken by the provider to understand the risk and to mitigate the risk (both immediately and in a sustained way)</a:t>
            </a:r>
            <a:endParaRPr lang="en-AU" dirty="0">
              <a:latin typeface="Fira Sans Light" panose="020B0403050000020004" pitchFamily="34" charset="0"/>
              <a:cs typeface="Calibri"/>
            </a:endParaRPr>
          </a:p>
          <a:p>
            <a:pPr marL="170815" indent="-170815">
              <a:buFont typeface="Arial" panose="020B0604020202020204" pitchFamily="34" charset="0"/>
              <a:buChar char="•"/>
            </a:pPr>
            <a:r>
              <a:rPr lang="en-AU" dirty="0">
                <a:latin typeface="Fira Sans Light" panose="020B0403050000020004" pitchFamily="34" charset="0"/>
              </a:rPr>
              <a:t>any other factors that may influence the Commission’s confidence in the provider to manage the risk and reduce the risk of reoccurrence. </a:t>
            </a:r>
            <a:endParaRPr lang="en-AU" dirty="0">
              <a:latin typeface="Fira Sans Light" panose="020B0403050000020004" pitchFamily="34" charset="0"/>
              <a:cs typeface="Calibri"/>
            </a:endParaRPr>
          </a:p>
          <a:p>
            <a:r>
              <a:rPr lang="en-AU" dirty="0">
                <a:latin typeface="Fira Sans Light" panose="020B0403050000020004" pitchFamily="34" charset="0"/>
              </a:rPr>
              <a:t> </a:t>
            </a:r>
            <a:endParaRPr lang="en-AU" dirty="0">
              <a:latin typeface="Fira Sans Light" panose="020B0403050000020004" pitchFamily="34" charset="0"/>
              <a:cs typeface="Calibri"/>
            </a:endParaRPr>
          </a:p>
          <a:p>
            <a:r>
              <a:rPr lang="en-AU" b="1" dirty="0">
                <a:latin typeface="Fira Sans Light" panose="020B0403050000020004" pitchFamily="34" charset="0"/>
              </a:rPr>
              <a:t>Apply ongoing risk assessment and management - </a:t>
            </a:r>
            <a:r>
              <a:rPr lang="en-AU" dirty="0">
                <a:latin typeface="Fira Sans Light" panose="020B0403050000020004" pitchFamily="34" charset="0"/>
              </a:rPr>
              <a:t>From the moment the Commission receives a notification, the Commission will assess risk, with a focus on understanding the risks to, and impacts on, consumers. </a:t>
            </a:r>
            <a:endParaRPr lang="en-AU" dirty="0">
              <a:latin typeface="Fira Sans Light" panose="020B0403050000020004" pitchFamily="34" charset="0"/>
              <a:cs typeface="Calibri"/>
            </a:endParaRPr>
          </a:p>
          <a:p>
            <a:r>
              <a:rPr lang="en-AU" dirty="0">
                <a:latin typeface="Fira Sans Light" panose="020B0403050000020004" pitchFamily="34" charset="0"/>
              </a:rPr>
              <a:t> </a:t>
            </a:r>
            <a:endParaRPr lang="en-AU" dirty="0">
              <a:latin typeface="Fira Sans Light" panose="020B0403050000020004" pitchFamily="34" charset="0"/>
              <a:cs typeface="Calibri"/>
            </a:endParaRPr>
          </a:p>
          <a:p>
            <a:pPr lvl="0"/>
            <a:r>
              <a:rPr lang="en-AU" b="1" dirty="0">
                <a:latin typeface="Fira Sans Light" panose="020B0403050000020004" pitchFamily="34" charset="0"/>
              </a:rPr>
              <a:t>Use a range of actions and tools - </a:t>
            </a:r>
            <a:r>
              <a:rPr lang="en-AU" dirty="0">
                <a:latin typeface="Fira Sans Light" panose="020B0403050000020004" pitchFamily="34" charset="0"/>
              </a:rPr>
              <a:t>The Commission has access to a suite of tools to effectively regulate, assimilate and analyse information, understand sources of risk, and to draw conclusions about the likelihood of events and consequences.  </a:t>
            </a:r>
            <a:endParaRPr lang="en-AU" dirty="0">
              <a:latin typeface="Fira Sans Light" panose="020B0403050000020004" pitchFamily="34" charset="0"/>
              <a:cs typeface="Calibri"/>
            </a:endParaRPr>
          </a:p>
          <a:p>
            <a:endParaRPr lang="en-AU" b="1" dirty="0">
              <a:latin typeface="Fira Sans Light" panose="020B0403050000020004" pitchFamily="34" charset="0"/>
            </a:endParaRPr>
          </a:p>
          <a:p>
            <a:r>
              <a:rPr lang="en-AU" b="1" dirty="0">
                <a:latin typeface="Fira Sans Light" panose="020B0403050000020004" pitchFamily="34" charset="0"/>
              </a:rPr>
              <a:t>Engaging with providers - </a:t>
            </a:r>
            <a:r>
              <a:rPr lang="en-AU" dirty="0">
                <a:latin typeface="Fira Sans Light" panose="020B0403050000020004" pitchFamily="34" charset="0"/>
              </a:rPr>
              <a:t>The matters on which the Commission will engage with providers (and the outcomes sought) will differ from case to case. But the Commission’s engagement with providers will be purposeful, respectful, timely and clear.</a:t>
            </a:r>
            <a:r>
              <a:rPr lang="en-AU" b="1" dirty="0">
                <a:latin typeface="Fira Sans Light" panose="020B0403050000020004" pitchFamily="34" charset="0"/>
              </a:rPr>
              <a:t> </a:t>
            </a:r>
            <a:endParaRPr lang="en-AU" b="1" dirty="0">
              <a:latin typeface="Fira Sans Light" panose="020B0403050000020004" pitchFamily="34" charset="0"/>
              <a:cs typeface="Calibri"/>
            </a:endParaRPr>
          </a:p>
          <a:p>
            <a:endParaRPr lang="en-AU" b="1" dirty="0">
              <a:latin typeface="Fira Sans Light" panose="020B0403050000020004" pitchFamily="34" charset="0"/>
            </a:endParaRPr>
          </a:p>
        </p:txBody>
      </p:sp>
      <p:sp>
        <p:nvSpPr>
          <p:cNvPr id="4" name="Slide Number Placeholder 3"/>
          <p:cNvSpPr>
            <a:spLocks noGrp="1"/>
          </p:cNvSpPr>
          <p:nvPr>
            <p:ph type="sldNum" sz="quarter" idx="5"/>
          </p:nvPr>
        </p:nvSpPr>
        <p:spPr/>
        <p:txBody>
          <a:bodyPr/>
          <a:lstStyle/>
          <a:p>
            <a:fld id="{E69541EC-A071-478E-A243-08E8AD23776A}" type="slidenum">
              <a:rPr lang="en-AU" smtClean="0"/>
              <a:t>36</a:t>
            </a:fld>
            <a:endParaRPr lang="en-AU"/>
          </a:p>
        </p:txBody>
      </p:sp>
    </p:spTree>
    <p:extLst>
      <p:ext uri="{BB962C8B-B14F-4D97-AF65-F5344CB8AC3E}">
        <p14:creationId xmlns:p14="http://schemas.microsoft.com/office/powerpoint/2010/main" val="319226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37</a:t>
            </a:fld>
            <a:endParaRPr lang="en-AU"/>
          </a:p>
        </p:txBody>
      </p:sp>
    </p:spTree>
    <p:extLst>
      <p:ext uri="{BB962C8B-B14F-4D97-AF65-F5344CB8AC3E}">
        <p14:creationId xmlns:p14="http://schemas.microsoft.com/office/powerpoint/2010/main" val="1896465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3715" indent="-513715" fontAlgn="base">
              <a:buFont typeface="+mj-lt"/>
              <a:buAutoNum type="arabicPeriod"/>
            </a:pPr>
            <a:r>
              <a:rPr lang="en-AU" dirty="0">
                <a:solidFill>
                  <a:srgbClr val="00080C"/>
                </a:solidFill>
                <a:latin typeface="Fira Sans Light" panose="020B0403050000020004" pitchFamily="34" charset="0"/>
              </a:rPr>
              <a:t>You must be familiar </a:t>
            </a:r>
            <a:r>
              <a:rPr lang="en-AU" u="sng" dirty="0">
                <a:solidFill>
                  <a:srgbClr val="00080C"/>
                </a:solidFill>
                <a:latin typeface="Fira Sans Light" panose="020B0403050000020004" pitchFamily="34" charset="0"/>
              </a:rPr>
              <a:t>with the legislative requirements </a:t>
            </a:r>
            <a:r>
              <a:rPr lang="en-AU" dirty="0">
                <a:solidFill>
                  <a:srgbClr val="00080C"/>
                </a:solidFill>
                <a:latin typeface="Fira Sans Light" panose="020B0403050000020004" pitchFamily="34" charset="0"/>
              </a:rPr>
              <a:t>of IMS and reportable incidents under SIRS. – </a:t>
            </a:r>
            <a:r>
              <a:rPr lang="en-AU" b="1" dirty="0">
                <a:solidFill>
                  <a:srgbClr val="00080C"/>
                </a:solidFill>
                <a:latin typeface="Fira Sans Light" panose="020B0403050000020004" pitchFamily="34" charset="0"/>
              </a:rPr>
              <a:t>Please read the </a:t>
            </a:r>
            <a:r>
              <a:rPr lang="en-AU" b="1" i="1" dirty="0" err="1">
                <a:solidFill>
                  <a:srgbClr val="00080C"/>
                </a:solidFill>
                <a:latin typeface="Fira Sans Light" panose="020B0403050000020004" pitchFamily="34" charset="0"/>
              </a:rPr>
              <a:t>QoC</a:t>
            </a:r>
            <a:r>
              <a:rPr lang="en-AU" b="1" dirty="0">
                <a:solidFill>
                  <a:srgbClr val="00080C"/>
                </a:solidFill>
                <a:latin typeface="Fira Sans Light" panose="020B0403050000020004" pitchFamily="34" charset="0"/>
              </a:rPr>
              <a:t> principles. </a:t>
            </a:r>
          </a:p>
          <a:p>
            <a:pPr marL="513715" indent="-513715" fontAlgn="base">
              <a:buFont typeface="+mj-lt"/>
              <a:buAutoNum type="arabicPeriod"/>
            </a:pPr>
            <a:r>
              <a:rPr lang="en-AU" dirty="0">
                <a:solidFill>
                  <a:srgbClr val="00080C"/>
                </a:solidFill>
                <a:latin typeface="Fira Sans Light" panose="020B0403050000020004" pitchFamily="34" charset="0"/>
              </a:rPr>
              <a:t>Having an effective IMS will support you to meet legislative requirements, undertake continuous improvement and deliver quality care and services to your consumers. </a:t>
            </a:r>
            <a:endParaRPr lang="en-AU" dirty="0">
              <a:solidFill>
                <a:srgbClr val="00080C"/>
              </a:solidFill>
              <a:latin typeface="Fira Sans Light" panose="020B0403050000020004" pitchFamily="34" charset="0"/>
              <a:cs typeface="Calibri"/>
            </a:endParaRPr>
          </a:p>
          <a:p>
            <a:pPr marL="513715" indent="-513715" fontAlgn="base">
              <a:buFont typeface="+mj-lt"/>
              <a:buAutoNum type="arabicPeriod"/>
            </a:pPr>
            <a:r>
              <a:rPr lang="en-AU" dirty="0">
                <a:solidFill>
                  <a:srgbClr val="00080C"/>
                </a:solidFill>
                <a:latin typeface="Fira Sans Light" panose="020B0403050000020004" pitchFamily="34" charset="0"/>
              </a:rPr>
              <a:t>Use the decision support tool and other resources to assist you in providing timely notification of all reportable incidents.</a:t>
            </a:r>
            <a:endParaRPr lang="en-AU" dirty="0">
              <a:solidFill>
                <a:srgbClr val="00080C"/>
              </a:solidFill>
              <a:latin typeface="Fira Sans Light" panose="020B0403050000020004" pitchFamily="34" charset="0"/>
              <a:cs typeface="Calibri"/>
            </a:endParaRPr>
          </a:p>
          <a:p>
            <a:pPr marL="513715" indent="-513715" fontAlgn="base">
              <a:buFont typeface="+mj-lt"/>
              <a:buAutoNum type="arabicPeriod"/>
            </a:pPr>
            <a:r>
              <a:rPr lang="en-AU" dirty="0">
                <a:solidFill>
                  <a:srgbClr val="00080C"/>
                </a:solidFill>
                <a:latin typeface="Fira Sans Light" panose="020B0403050000020004" pitchFamily="34" charset="0"/>
              </a:rPr>
              <a:t>Ensure that your SIRS notification includes the required information – this demonstrates your understanding of the cause of the incident, the impact on the consumer and prevention of future incidents. Remember the SIRS aims to reduce the risk of abuse and neglect of older Australians receiving aged care services.</a:t>
            </a:r>
            <a:endParaRPr lang="en-AU" dirty="0">
              <a:solidFill>
                <a:srgbClr val="00080C"/>
              </a:solidFill>
              <a:latin typeface="Fira Sans Light" panose="020B0403050000020004" pitchFamily="34" charset="0"/>
              <a:cs typeface="Calibri" panose="020F0502020204030204"/>
            </a:endParaRPr>
          </a:p>
          <a:p>
            <a:pPr fontAlgn="base"/>
            <a:r>
              <a:rPr lang="en-AU" dirty="0">
                <a:solidFill>
                  <a:srgbClr val="00080C"/>
                </a:solidFill>
                <a:latin typeface="Fira Sans Light" panose="020B0403050000020004" pitchFamily="34" charset="0"/>
              </a:rPr>
              <a:t> </a:t>
            </a:r>
            <a:endParaRPr lang="en-AU" dirty="0">
              <a:solidFill>
                <a:srgbClr val="00080C"/>
              </a:solidFill>
              <a:latin typeface="Fira Sans Light" panose="020B0403050000020004" pitchFamily="34" charset="0"/>
              <a:cs typeface="Calibri"/>
            </a:endParaRPr>
          </a:p>
          <a:p>
            <a:pPr fontAlgn="base"/>
            <a:r>
              <a:rPr lang="en-AU" dirty="0">
                <a:solidFill>
                  <a:srgbClr val="00080C"/>
                </a:solidFill>
                <a:latin typeface="Fira Sans Light" panose="020B0403050000020004" pitchFamily="34" charset="0"/>
              </a:rPr>
              <a:t>We all have a role to play in the prevention and management of incidents. Don’t leave the incident unattended assuming it’s someone else’s responsibility. </a:t>
            </a:r>
            <a:endParaRPr lang="en-AU" dirty="0">
              <a:solidFill>
                <a:srgbClr val="00080C"/>
              </a:solidFill>
              <a:latin typeface="Fira Sans Light" panose="020B04030500000200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38</a:t>
            </a:fld>
            <a:endParaRPr lang="en-AU"/>
          </a:p>
        </p:txBody>
      </p:sp>
    </p:spTree>
    <p:extLst>
      <p:ext uri="{BB962C8B-B14F-4D97-AF65-F5344CB8AC3E}">
        <p14:creationId xmlns:p14="http://schemas.microsoft.com/office/powerpoint/2010/main" val="2012847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chemeClr val="bg2">
                    <a:lumMod val="10000"/>
                  </a:schemeClr>
                </a:solidFill>
                <a:latin typeface="Fira Sans Light" panose="020B0403050000020004" pitchFamily="34" charset="0"/>
              </a:rPr>
              <a:t>This is also the same email address you can use to send any updates or significant new information about notifications you have submitted through the Service and Support Portal. </a:t>
            </a:r>
          </a:p>
          <a:p>
            <a:endParaRPr lang="en-AU" dirty="0">
              <a:solidFill>
                <a:schemeClr val="bg2">
                  <a:lumMod val="10000"/>
                </a:schemeClr>
              </a:solidFill>
              <a:latin typeface="Fira Sans Light" panose="020B0403050000020004" pitchFamily="34" charset="0"/>
            </a:endParaRPr>
          </a:p>
          <a:p>
            <a:r>
              <a:rPr lang="en-AU" b="1" dirty="0">
                <a:solidFill>
                  <a:schemeClr val="bg2">
                    <a:lumMod val="10000"/>
                  </a:schemeClr>
                </a:solidFill>
                <a:latin typeface="Fira Sans Light" panose="020B0403050000020004" pitchFamily="34" charset="0"/>
                <a:cs typeface="Calibri"/>
              </a:rPr>
              <a:t>For questions about how to report an incident:</a:t>
            </a:r>
          </a:p>
          <a:p>
            <a:r>
              <a:rPr lang="en-AU" dirty="0">
                <a:solidFill>
                  <a:schemeClr val="bg2">
                    <a:lumMod val="10000"/>
                  </a:schemeClr>
                </a:solidFill>
                <a:latin typeface="Fira Sans Light" panose="020B0403050000020004" pitchFamily="34" charset="0"/>
              </a:rPr>
              <a:t>Providers must report incidents using the SIRS tile on the My Aged Care Service and Support Portal. Contact My Aged Care on 1800 200 422.</a:t>
            </a:r>
            <a:endParaRPr lang="en-AU" dirty="0">
              <a:solidFill>
                <a:schemeClr val="bg2">
                  <a:lumMod val="10000"/>
                </a:schemeClr>
              </a:solidFill>
              <a:latin typeface="Fira Sans Light" panose="020B0403050000020004" pitchFamily="34" charset="0"/>
              <a:cs typeface="Calibri"/>
            </a:endParaRPr>
          </a:p>
          <a:p>
            <a:endParaRPr lang="en-AU" dirty="0">
              <a:solidFill>
                <a:schemeClr val="bg2">
                  <a:lumMod val="10000"/>
                </a:schemeClr>
              </a:solidFill>
              <a:latin typeface="Fira Sans Light" panose="020B0403050000020004" pitchFamily="34" charset="0"/>
              <a:cs typeface="Calibri"/>
            </a:endParaRPr>
          </a:p>
          <a:p>
            <a:r>
              <a:rPr lang="en-AU" b="1" dirty="0">
                <a:solidFill>
                  <a:schemeClr val="bg2">
                    <a:lumMod val="10000"/>
                  </a:schemeClr>
                </a:solidFill>
                <a:latin typeface="Fira Sans Light" panose="020B0403050000020004" pitchFamily="34" charset="0"/>
                <a:cs typeface="Calibri"/>
              </a:rPr>
              <a:t>If a provider does not have (or does not know if they have) access to the Service and Support Portal: </a:t>
            </a:r>
            <a:endParaRPr lang="en-AU" b="1" dirty="0">
              <a:solidFill>
                <a:schemeClr val="bg2">
                  <a:lumMod val="10000"/>
                </a:schemeClr>
              </a:solidFill>
              <a:latin typeface="Fira Sans Light" panose="020B0403050000020004" pitchFamily="34" charset="0"/>
            </a:endParaRPr>
          </a:p>
          <a:p>
            <a:r>
              <a:rPr lang="en-AU" dirty="0">
                <a:solidFill>
                  <a:schemeClr val="bg2">
                    <a:lumMod val="10000"/>
                  </a:schemeClr>
                </a:solidFill>
                <a:latin typeface="Fira Sans Light" panose="020B0403050000020004" pitchFamily="34" charset="0"/>
              </a:rPr>
              <a:t>https://www.health.gov.au/resources/collections/my-aged-care-assessor-portal-resources?language=en</a:t>
            </a:r>
            <a:endParaRPr lang="en-AU" dirty="0">
              <a:solidFill>
                <a:schemeClr val="bg2">
                  <a:lumMod val="10000"/>
                </a:schemeClr>
              </a:solidFill>
              <a:latin typeface="Fira Sans Light" panose="020B0403050000020004" pitchFamily="34" charset="0"/>
              <a:cs typeface="Calibri"/>
            </a:endParaRPr>
          </a:p>
          <a:p>
            <a:endParaRPr lang="en-AU" dirty="0">
              <a:solidFill>
                <a:schemeClr val="bg2">
                  <a:lumMod val="10000"/>
                </a:schemeClr>
              </a:solidFill>
              <a:latin typeface="Fira Sans Light" panose="020B0403050000020004" pitchFamily="34" charset="0"/>
              <a:cs typeface="Calibri"/>
            </a:endParaRPr>
          </a:p>
          <a:p>
            <a:endParaRPr lang="en-AU" dirty="0">
              <a:solidFill>
                <a:schemeClr val="bg2">
                  <a:lumMod val="10000"/>
                </a:schemeClr>
              </a:solidFill>
              <a:latin typeface="Fira Sans Light" panose="020B0403050000020004" pitchFamily="34" charset="0"/>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39</a:t>
            </a:fld>
            <a:endParaRPr lang="en-AU"/>
          </a:p>
        </p:txBody>
      </p:sp>
    </p:spTree>
    <p:extLst>
      <p:ext uri="{BB962C8B-B14F-4D97-AF65-F5344CB8AC3E}">
        <p14:creationId xmlns:p14="http://schemas.microsoft.com/office/powerpoint/2010/main" val="283547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none" dirty="0">
                <a:latin typeface="Fira Sans Light"/>
              </a:rPr>
              <a:t>Courses on SIRS and SIRS reportable incidents in ALIS: </a:t>
            </a:r>
            <a:r>
              <a:rPr lang="en-AU" b="1" u="none" dirty="0">
                <a:latin typeface="Fira Sans Light"/>
              </a:rPr>
              <a:t>https://www.agedcarequality.gov.au/online-learning#register-for-alis</a:t>
            </a:r>
            <a:endParaRPr lang="en-AU" b="1" u="none" dirty="0">
              <a:latin typeface="Fira Sans Light"/>
              <a:cs typeface="Calibri"/>
            </a:endParaRPr>
          </a:p>
          <a:p>
            <a:endParaRPr lang="en-AU" u="none" dirty="0">
              <a:latin typeface="Fira Sans Light" panose="020B0403050000020004" pitchFamily="34" charset="0"/>
            </a:endParaRPr>
          </a:p>
          <a:p>
            <a:r>
              <a:rPr lang="en-AU" u="none" dirty="0">
                <a:latin typeface="Fira Sans Light"/>
              </a:rPr>
              <a:t>Commission’s website links for SIRS: </a:t>
            </a:r>
            <a:r>
              <a:rPr lang="en-AU" b="1" u="none" dirty="0">
                <a:latin typeface="Fira Sans Light"/>
              </a:rPr>
              <a:t>https://www.agedcarequality.gov.au/sirs/provider-resources</a:t>
            </a:r>
            <a:r>
              <a:rPr lang="en-AU" u="none" dirty="0">
                <a:latin typeface="Fira Sans Light"/>
              </a:rPr>
              <a:t> (new resources added in Dec 2021)</a:t>
            </a:r>
            <a:endParaRPr lang="en-AU" u="none" dirty="0">
              <a:latin typeface="Fira Sans Light"/>
              <a:cs typeface="Calibri" panose="020F0502020204030204"/>
            </a:endParaRPr>
          </a:p>
          <a:p>
            <a:endParaRPr lang="en-AU" u="none" dirty="0">
              <a:latin typeface="Fira Sans Light" panose="020B0403050000020004" pitchFamily="34" charset="0"/>
            </a:endParaRPr>
          </a:p>
          <a:p>
            <a:r>
              <a:rPr lang="en-AU" u="none" dirty="0">
                <a:latin typeface="Fira Sans Light"/>
              </a:rPr>
              <a:t>Decision Support Tool: </a:t>
            </a:r>
            <a:r>
              <a:rPr lang="en-AU" b="1" u="none" dirty="0">
                <a:latin typeface="Fira Sans Light"/>
              </a:rPr>
              <a:t>https://www.agedcarequality.gov.au/sirs/decision-support-tool</a:t>
            </a:r>
            <a:endParaRPr lang="en-AU" b="1" u="none" dirty="0">
              <a:latin typeface="Fira Sans Light"/>
              <a:cs typeface="Calibri" panose="020F0502020204030204"/>
            </a:endParaRPr>
          </a:p>
          <a:p>
            <a:endParaRPr lang="en-AU" u="none" dirty="0">
              <a:latin typeface="Fira Sans Light" panose="020B0403050000020004" pitchFamily="34" charset="0"/>
            </a:endParaRPr>
          </a:p>
          <a:p>
            <a:r>
              <a:rPr lang="en-AU" u="none" dirty="0">
                <a:latin typeface="Fira Sans Light"/>
              </a:rPr>
              <a:t>Regulatory bulleti</a:t>
            </a:r>
            <a:r>
              <a:rPr lang="en-AU" b="0" u="none" dirty="0">
                <a:latin typeface="Fira Sans Light"/>
              </a:rPr>
              <a:t>n: </a:t>
            </a:r>
            <a:r>
              <a:rPr lang="en-AU" b="1" u="none" dirty="0">
                <a:latin typeface="Fira Sans Light"/>
              </a:rPr>
              <a:t>https://www.agedcarequality.gov.au/regulatory-bulletin</a:t>
            </a:r>
            <a:endParaRPr lang="en-AU" b="1" u="none" dirty="0">
              <a:solidFill>
                <a:schemeClr val="tx1"/>
              </a:solidFill>
              <a:latin typeface="Fira Sans Light"/>
              <a:cs typeface="Calibri"/>
              <a:hlinkClick r:id="" action="ppaction://noaction"/>
            </a:endParaRPr>
          </a:p>
          <a:p>
            <a:endParaRPr lang="en-AU" u="none" dirty="0">
              <a:latin typeface="Fira Sans Light" panose="020B0403050000020004" pitchFamily="34" charset="0"/>
              <a:cs typeface="Calibri" panose="020F0502020204030204"/>
            </a:endParaRPr>
          </a:p>
          <a:p>
            <a:pPr marL="0" lvl="0" indent="0">
              <a:buFont typeface="Arial" panose="020B0604020202020204" pitchFamily="34" charset="0"/>
              <a:buNone/>
            </a:pPr>
            <a:r>
              <a:rPr lang="en-AU" u="none" dirty="0">
                <a:latin typeface="Fira Sans Light"/>
                <a:cs typeface="Calibri" panose="020F0502020204030204"/>
              </a:rPr>
              <a:t>"Your Role In SIRS" web pages: </a:t>
            </a:r>
            <a:r>
              <a:rPr lang="en-AU" sz="1200" b="0" u="none" kern="1200" dirty="0">
                <a:solidFill>
                  <a:schemeClr val="tx1"/>
                </a:solidFill>
                <a:effectLst/>
                <a:latin typeface="Fira Sans Light"/>
              </a:rPr>
              <a:t>: </a:t>
            </a:r>
            <a:r>
              <a:rPr lang="en-AU" sz="1200" b="1" u="none" kern="1200" dirty="0">
                <a:solidFill>
                  <a:schemeClr val="tx1"/>
                </a:solidFill>
                <a:effectLst/>
                <a:latin typeface="Fira Sans Light"/>
              </a:rPr>
              <a:t>https://www.agedcarequality.gov.au/sirs/welcome-your-role-sirs?info_about=8487&amp;working_in=8488</a:t>
            </a:r>
            <a:endParaRPr lang="en-AU" sz="1200" b="1" u="none" kern="1200" dirty="0">
              <a:solidFill>
                <a:schemeClr val="tx1"/>
              </a:solidFill>
              <a:effectLst/>
              <a:latin typeface="Fira Sans Light"/>
              <a:cs typeface="Calibri"/>
            </a:endParaRPr>
          </a:p>
          <a:p>
            <a:endParaRPr lang="en-AU" u="none" dirty="0">
              <a:latin typeface="Fira Sans Light" panose="020B0403050000020004" pitchFamily="34" charset="0"/>
              <a:cs typeface="Calibri" panose="020F0502020204030204"/>
            </a:endParaRPr>
          </a:p>
          <a:p>
            <a:r>
              <a:rPr lang="en-AU" u="none" dirty="0">
                <a:latin typeface="Fira Sans Light" panose="020B0403050000020004" pitchFamily="34" charset="0"/>
                <a:cs typeface="Calibri" panose="020F0502020204030204"/>
              </a:rPr>
              <a:t>Other links of possible interest:</a:t>
            </a:r>
          </a:p>
          <a:p>
            <a:r>
              <a:rPr lang="en-AU" u="none" dirty="0">
                <a:latin typeface="Fira Sans Light"/>
                <a:hlinkClick r:id="rId3"/>
              </a:rPr>
              <a:t>https://www.agedcarequality.gov.au/sirs#how-do-i-report-an-incident</a:t>
            </a:r>
            <a:r>
              <a:rPr lang="en-AU" u="none" dirty="0">
                <a:latin typeface="Fira Sans Light"/>
              </a:rPr>
              <a:t>?</a:t>
            </a:r>
            <a:endParaRPr lang="en-AU" u="none" dirty="0">
              <a:latin typeface="Fira Sans Light"/>
              <a:cs typeface="Calibri" panose="020F0502020204030204"/>
            </a:endParaRPr>
          </a:p>
          <a:p>
            <a:r>
              <a:rPr lang="en-AU" dirty="0">
                <a:hlinkClick r:id="rId4"/>
              </a:rPr>
              <a:t>https://www.agedcarequality.gov.au/resources/early-lessons-learned-sirs-home-services</a:t>
            </a:r>
            <a:endParaRPr lang="en-AU" dirty="0"/>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40</a:t>
            </a:fld>
            <a:endParaRPr lang="en-AU"/>
          </a:p>
        </p:txBody>
      </p:sp>
    </p:spTree>
    <p:extLst>
      <p:ext uri="{BB962C8B-B14F-4D97-AF65-F5344CB8AC3E}">
        <p14:creationId xmlns:p14="http://schemas.microsoft.com/office/powerpoint/2010/main" val="39652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AGENDA:</a:t>
            </a:r>
          </a:p>
          <a:p>
            <a:pPr marL="171450" indent="-171450">
              <a:buFont typeface="Arial" panose="020B0604020202020204" pitchFamily="34" charset="0"/>
              <a:buChar char="•"/>
              <a:defRPr/>
            </a:pPr>
            <a:r>
              <a:rPr lang="en-AU" dirty="0"/>
              <a:t>an</a:t>
            </a:r>
            <a:r>
              <a:rPr lang="en-AU" sz="1200" kern="1200" dirty="0">
                <a:solidFill>
                  <a:schemeClr val="tx1"/>
                </a:solidFill>
                <a:effectLst/>
                <a:latin typeface="+mn-lt"/>
                <a:ea typeface="+mn-ea"/>
                <a:cs typeface="+mn-cs"/>
              </a:rPr>
              <a:t> overview of </a:t>
            </a:r>
            <a:r>
              <a:rPr lang="en-AU" dirty="0"/>
              <a:t>the Serious</a:t>
            </a:r>
            <a:r>
              <a:rPr lang="en-AU" sz="1200" kern="1200" dirty="0">
                <a:solidFill>
                  <a:schemeClr val="tx1"/>
                </a:solidFill>
                <a:effectLst/>
                <a:latin typeface="+mn-lt"/>
                <a:ea typeface="+mn-ea"/>
                <a:cs typeface="+mn-cs"/>
              </a:rPr>
              <a:t> Incident Response Scheme or the </a:t>
            </a:r>
            <a:r>
              <a:rPr lang="en-AU" dirty="0"/>
              <a:t>SIRS </a:t>
            </a:r>
            <a:endParaRPr lang="en-AU" dirty="0">
              <a:cs typeface="Calibri"/>
            </a:endParaRPr>
          </a:p>
          <a:p>
            <a:pPr marL="171450" indent="-171450">
              <a:buFont typeface="Arial" panose="020B0604020202020204" pitchFamily="34" charset="0"/>
              <a:buChar char="•"/>
              <a:defRPr/>
            </a:pPr>
            <a:r>
              <a:rPr lang="en-AU" dirty="0"/>
              <a:t>an</a:t>
            </a:r>
            <a:r>
              <a:rPr lang="en-AU" sz="1200" kern="1200" dirty="0">
                <a:solidFill>
                  <a:schemeClr val="tx1"/>
                </a:solidFill>
                <a:effectLst/>
                <a:latin typeface="+mn-lt"/>
                <a:ea typeface="+mn-ea"/>
                <a:cs typeface="+mn-cs"/>
              </a:rPr>
              <a:t> overview of your incident management responsibilities. We will discuss what an IMS is, the elements of an effective IMS, and the problem-solving approach for an IMS. This will </a:t>
            </a:r>
            <a:r>
              <a:rPr lang="en-AU" sz="1200" strike="noStrike" kern="1200" dirty="0">
                <a:solidFill>
                  <a:schemeClr val="tx1"/>
                </a:solidFill>
                <a:effectLst/>
                <a:latin typeface="+mn-lt"/>
                <a:ea typeface="+mn-ea"/>
                <a:cs typeface="+mn-cs"/>
              </a:rPr>
              <a:t>help</a:t>
            </a:r>
            <a:r>
              <a:rPr lang="en-AU" sz="1200" kern="1200" dirty="0">
                <a:solidFill>
                  <a:schemeClr val="tx1"/>
                </a:solidFill>
                <a:effectLst/>
                <a:latin typeface="+mn-lt"/>
                <a:ea typeface="+mn-ea"/>
                <a:cs typeface="+mn-cs"/>
              </a:rPr>
              <a:t> you </a:t>
            </a:r>
            <a:r>
              <a:rPr lang="en-AU" dirty="0"/>
              <a:t>to prevent</a:t>
            </a:r>
            <a:r>
              <a:rPr lang="en-AU" sz="1200" kern="1200" dirty="0">
                <a:solidFill>
                  <a:schemeClr val="tx1"/>
                </a:solidFill>
                <a:effectLst/>
                <a:latin typeface="+mn-lt"/>
                <a:ea typeface="+mn-ea"/>
                <a:cs typeface="+mn-cs"/>
              </a:rPr>
              <a:t>, </a:t>
            </a:r>
            <a:r>
              <a:rPr lang="en-AU" dirty="0"/>
              <a:t>manage</a:t>
            </a:r>
            <a:r>
              <a:rPr lang="en-AU" sz="1200" kern="1200" dirty="0">
                <a:solidFill>
                  <a:schemeClr val="tx1"/>
                </a:solidFill>
                <a:effectLst/>
                <a:latin typeface="+mn-lt"/>
                <a:ea typeface="+mn-ea"/>
                <a:cs typeface="+mn-cs"/>
              </a:rPr>
              <a:t> and </a:t>
            </a:r>
            <a:r>
              <a:rPr lang="en-AU" dirty="0"/>
              <a:t>report</a:t>
            </a:r>
            <a:r>
              <a:rPr lang="en-AU" sz="1200" kern="1200" dirty="0">
                <a:solidFill>
                  <a:schemeClr val="tx1"/>
                </a:solidFill>
                <a:effectLst/>
                <a:latin typeface="+mn-lt"/>
                <a:ea typeface="+mn-ea"/>
                <a:cs typeface="+mn-cs"/>
              </a:rPr>
              <a:t> incidents under </a:t>
            </a:r>
            <a:r>
              <a:rPr lang="en-AU" dirty="0"/>
              <a:t>the SIRS</a:t>
            </a:r>
            <a:r>
              <a:rPr lang="en-AU" sz="1200" kern="1200" dirty="0">
                <a:solidFill>
                  <a:schemeClr val="tx1"/>
                </a:solidFill>
                <a:effectLst/>
                <a:latin typeface="+mn-lt"/>
                <a:ea typeface="+mn-ea"/>
                <a:cs typeface="+mn-cs"/>
              </a:rPr>
              <a:t> and</a:t>
            </a:r>
            <a:r>
              <a:rPr lang="en-AU" dirty="0"/>
              <a:t> </a:t>
            </a:r>
            <a:r>
              <a:rPr lang="en-AU" u="none" dirty="0"/>
              <a:t>to </a:t>
            </a:r>
            <a:r>
              <a:rPr lang="en-AU" dirty="0"/>
              <a:t>impro</a:t>
            </a:r>
            <a:r>
              <a:rPr lang="en-AU" u="none" strike="noStrike" dirty="0"/>
              <a:t>ve</a:t>
            </a:r>
            <a:r>
              <a:rPr lang="en-AU" sz="1200" kern="1200" dirty="0">
                <a:solidFill>
                  <a:schemeClr val="tx1"/>
                </a:solidFill>
                <a:effectLst/>
                <a:latin typeface="+mn-lt"/>
                <a:ea typeface="+mn-ea"/>
                <a:cs typeface="+mn-cs"/>
              </a:rPr>
              <a:t> the quality </a:t>
            </a:r>
            <a:r>
              <a:rPr lang="en-AU" dirty="0"/>
              <a:t>of care</a:t>
            </a:r>
            <a:r>
              <a:rPr lang="en-AU" sz="1200" kern="1200" dirty="0">
                <a:solidFill>
                  <a:schemeClr val="tx1"/>
                </a:solidFill>
                <a:effectLst/>
                <a:latin typeface="+mn-lt"/>
                <a:ea typeface="+mn-ea"/>
                <a:cs typeface="+mn-cs"/>
              </a:rPr>
              <a:t> and services for your consumers. </a:t>
            </a:r>
            <a:endParaRPr lang="en-AU" dirty="0">
              <a:cs typeface="Calibri"/>
            </a:endParaRPr>
          </a:p>
          <a:p>
            <a:pPr marL="171450" indent="-171450">
              <a:buFont typeface="Arial" panose="020B0604020202020204" pitchFamily="34" charset="0"/>
              <a:buChar char="•"/>
            </a:pPr>
            <a:r>
              <a:rPr lang="en-AU" dirty="0"/>
              <a:t>your</a:t>
            </a:r>
            <a:r>
              <a:rPr lang="en-AU" sz="1200" kern="1200" dirty="0">
                <a:solidFill>
                  <a:schemeClr val="tx1"/>
                </a:solidFill>
                <a:effectLst/>
                <a:latin typeface="+mn-lt"/>
                <a:ea typeface="+mn-ea"/>
                <a:cs typeface="+mn-cs"/>
              </a:rPr>
              <a:t> reporting obligations under </a:t>
            </a:r>
            <a:r>
              <a:rPr lang="en-AU" dirty="0"/>
              <a:t>the SIRS</a:t>
            </a:r>
            <a:r>
              <a:rPr lang="en-AU" sz="1200" kern="1200" dirty="0">
                <a:solidFill>
                  <a:schemeClr val="tx1"/>
                </a:solidFill>
                <a:effectLst/>
                <a:latin typeface="+mn-lt"/>
                <a:ea typeface="+mn-ea"/>
                <a:cs typeface="+mn-cs"/>
              </a:rPr>
              <a:t>. In this section, we will discuss what </a:t>
            </a:r>
            <a:r>
              <a:rPr lang="en-AU" dirty="0"/>
              <a:t>a</a:t>
            </a:r>
            <a:r>
              <a:rPr lang="en-AU" sz="1200" kern="1200" dirty="0">
                <a:solidFill>
                  <a:schemeClr val="tx1"/>
                </a:solidFill>
                <a:effectLst/>
                <a:latin typeface="+mn-lt"/>
                <a:ea typeface="+mn-ea"/>
                <a:cs typeface="+mn-cs"/>
              </a:rPr>
              <a:t> reportable incident </a:t>
            </a:r>
            <a:r>
              <a:rPr lang="en-AU" sz="1200" u="none" kern="1200" dirty="0">
                <a:solidFill>
                  <a:schemeClr val="tx1"/>
                </a:solidFill>
                <a:effectLst/>
                <a:latin typeface="+mn-lt"/>
                <a:ea typeface="+mn-ea"/>
                <a:cs typeface="+mn-cs"/>
              </a:rPr>
              <a:t>is</a:t>
            </a:r>
            <a:r>
              <a:rPr lang="en-AU" sz="1200" kern="1200" dirty="0">
                <a:solidFill>
                  <a:schemeClr val="tx1"/>
                </a:solidFill>
                <a:effectLst/>
                <a:latin typeface="+mn-lt"/>
                <a:ea typeface="+mn-ea"/>
                <a:cs typeface="+mn-cs"/>
              </a:rPr>
              <a:t>,</a:t>
            </a:r>
            <a:r>
              <a:rPr lang="en-AU" dirty="0"/>
              <a:t> </a:t>
            </a:r>
            <a:r>
              <a:rPr lang="en-AU" sz="1200" kern="1200" dirty="0">
                <a:solidFill>
                  <a:schemeClr val="tx1"/>
                </a:solidFill>
                <a:effectLst/>
                <a:latin typeface="+mn-lt"/>
                <a:ea typeface="+mn-ea"/>
                <a:cs typeface="+mn-cs"/>
              </a:rPr>
              <a:t>the </a:t>
            </a:r>
            <a:r>
              <a:rPr lang="en-AU" dirty="0"/>
              <a:t>eight</a:t>
            </a:r>
            <a:r>
              <a:rPr lang="en-AU" sz="1200" kern="1200" dirty="0">
                <a:solidFill>
                  <a:schemeClr val="tx1"/>
                </a:solidFill>
                <a:effectLst/>
                <a:latin typeface="+mn-lt"/>
                <a:ea typeface="+mn-ea"/>
                <a:cs typeface="+mn-cs"/>
              </a:rPr>
              <a:t> types of reportable incidents </a:t>
            </a:r>
            <a:r>
              <a:rPr lang="en-AU" sz="1200" u="none" kern="1200" dirty="0">
                <a:solidFill>
                  <a:schemeClr val="tx1"/>
                </a:solidFill>
                <a:effectLst/>
                <a:latin typeface="+mn-lt"/>
                <a:ea typeface="+mn-ea"/>
                <a:cs typeface="+mn-cs"/>
              </a:rPr>
              <a:t>and what makes an incident priority 1 or 2. </a:t>
            </a:r>
          </a:p>
          <a:p>
            <a:pPr marL="171450" indent="-171450">
              <a:buFont typeface="Arial" panose="020B0604020202020204" pitchFamily="34" charset="0"/>
              <a:buChar char="•"/>
            </a:pPr>
            <a:r>
              <a:rPr lang="en-AU" sz="1200" strike="noStrike" kern="1200" dirty="0">
                <a:solidFill>
                  <a:schemeClr val="tx1"/>
                </a:solidFill>
                <a:effectLst/>
                <a:latin typeface="+mn-lt"/>
                <a:ea typeface="+mn-ea"/>
                <a:cs typeface="+mn-cs"/>
              </a:rPr>
              <a:t>how to make </a:t>
            </a:r>
            <a:r>
              <a:rPr lang="en-AU" sz="1200" kern="1200" dirty="0">
                <a:solidFill>
                  <a:schemeClr val="tx1"/>
                </a:solidFill>
                <a:effectLst/>
                <a:latin typeface="+mn-lt"/>
                <a:ea typeface="+mn-ea"/>
                <a:cs typeface="+mn-cs"/>
              </a:rPr>
              <a:t>a good quality SIRS notification.</a:t>
            </a:r>
            <a:endParaRPr lang="en-AU" sz="1200" kern="1200" dirty="0">
              <a:solidFill>
                <a:schemeClr val="tx1"/>
              </a:solidFill>
              <a:effectLst/>
              <a:latin typeface="+mn-lt"/>
              <a:cs typeface="Calibri"/>
            </a:endParaRPr>
          </a:p>
          <a:p>
            <a:r>
              <a:rPr lang="en-AU" sz="1200" kern="1200" dirty="0">
                <a:solidFill>
                  <a:schemeClr val="tx1"/>
                </a:solidFill>
                <a:effectLst/>
                <a:latin typeface="+mn-lt"/>
                <a:ea typeface="+mn-ea"/>
                <a:cs typeface="+mn-cs"/>
              </a:rPr>
              <a:t> </a:t>
            </a:r>
            <a:endParaRPr lang="en-AU" sz="1200" kern="1200" dirty="0">
              <a:solidFill>
                <a:schemeClr val="tx1"/>
              </a:solidFill>
              <a:effectLst/>
              <a:latin typeface="+mn-lt"/>
              <a:cs typeface="Calibri"/>
            </a:endParaRP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6</a:t>
            </a:fld>
            <a:endParaRPr lang="en-AU"/>
          </a:p>
        </p:txBody>
      </p:sp>
    </p:spTree>
    <p:extLst>
      <p:ext uri="{BB962C8B-B14F-4D97-AF65-F5344CB8AC3E}">
        <p14:creationId xmlns:p14="http://schemas.microsoft.com/office/powerpoint/2010/main" val="1688165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AU" sz="1200" b="0" i="0" u="none" strike="noStrike" kern="1200" dirty="0">
                <a:solidFill>
                  <a:schemeClr val="bg2">
                    <a:lumMod val="10000"/>
                  </a:schemeClr>
                </a:solidFill>
                <a:effectLst/>
                <a:latin typeface="Fira Sans Light" panose="020B0403050000020004" pitchFamily="34" charset="0"/>
                <a:ea typeface="+mn-ea"/>
                <a:cs typeface="+mn-cs"/>
              </a:rPr>
              <a:t>The SIRS is an initiative to help prevent and reduce the risk and occurrence of incidents of abuse and neglect of older Australians receiving Commonwealth-subsidised aged care and services. </a:t>
            </a:r>
            <a:r>
              <a:rPr lang="en-US" sz="1200" b="0" i="0" kern="1200" dirty="0">
                <a:solidFill>
                  <a:schemeClr val="bg2">
                    <a:lumMod val="10000"/>
                  </a:schemeClr>
                </a:solidFill>
                <a:effectLst/>
                <a:latin typeface="Fira Sans Light" panose="020B0403050000020004" pitchFamily="34" charset="0"/>
                <a:ea typeface="+mn-ea"/>
                <a:cs typeface="+mn-cs"/>
              </a:rPr>
              <a:t>​</a:t>
            </a:r>
          </a:p>
          <a:p>
            <a:pPr rtl="0" fontAlgn="base"/>
            <a:r>
              <a:rPr lang="en-AU" sz="1200" b="0" i="0" u="none" strike="noStrike" kern="1200" dirty="0">
                <a:solidFill>
                  <a:schemeClr val="bg2">
                    <a:lumMod val="10000"/>
                  </a:schemeClr>
                </a:solidFill>
                <a:effectLst/>
                <a:latin typeface="Fira Sans Light" panose="020B0403050000020004" pitchFamily="34" charset="0"/>
                <a:ea typeface="+mn-ea"/>
                <a:cs typeface="+mn-cs"/>
              </a:rPr>
              <a:t>It sets out your responsibilities to manage and take reasonable action to prevent incidents with a focus on the safety, health, wellbeing and quality of life of consumers. </a:t>
            </a:r>
          </a:p>
          <a:p>
            <a:pPr rtl="0" fontAlgn="base"/>
            <a:r>
              <a:rPr lang="en-AU" sz="1200" b="0" i="0" kern="1200" dirty="0">
                <a:solidFill>
                  <a:schemeClr val="bg2">
                    <a:lumMod val="10000"/>
                  </a:schemeClr>
                </a:solidFill>
                <a:effectLst/>
                <a:latin typeface="Fira Sans Light" panose="020B0403050000020004" pitchFamily="34" charset="0"/>
                <a:ea typeface="+mn-ea"/>
                <a:cs typeface="+mn-cs"/>
              </a:rPr>
              <a:t>​</a:t>
            </a:r>
          </a:p>
          <a:p>
            <a:pPr rtl="0" fontAlgn="base"/>
            <a:r>
              <a:rPr lang="en-AU" sz="1200" b="0" i="0" u="none" strike="noStrike" kern="1200" dirty="0">
                <a:solidFill>
                  <a:schemeClr val="bg2">
                    <a:lumMod val="10000"/>
                  </a:schemeClr>
                </a:solidFill>
                <a:effectLst/>
                <a:latin typeface="Fira Sans Light" panose="020B0403050000020004" pitchFamily="34" charset="0"/>
                <a:ea typeface="+mn-ea"/>
                <a:cs typeface="+mn-cs"/>
              </a:rPr>
              <a:t>The SIRS has two key components:</a:t>
            </a:r>
            <a:r>
              <a:rPr lang="en-AU" sz="1200" b="0" i="0" kern="1200" dirty="0">
                <a:solidFill>
                  <a:schemeClr val="bg2">
                    <a:lumMod val="10000"/>
                  </a:schemeClr>
                </a:solidFill>
                <a:effectLst/>
                <a:latin typeface="Fira Sans Light" panose="020B0403050000020004" pitchFamily="34" charset="0"/>
                <a:ea typeface="+mn-ea"/>
                <a:cs typeface="+mn-cs"/>
              </a:rPr>
              <a:t>​</a:t>
            </a:r>
          </a:p>
          <a:p>
            <a:pPr marL="171450" indent="-171450" rtl="0" fontAlgn="base">
              <a:buFont typeface="Arial" panose="020B0604020202020204" pitchFamily="34" charset="0"/>
              <a:buChar char="•"/>
            </a:pPr>
            <a:r>
              <a:rPr lang="en-AU" sz="1200" b="1" i="0" u="none" strike="noStrike" kern="1200" dirty="0">
                <a:solidFill>
                  <a:schemeClr val="bg2">
                    <a:lumMod val="10000"/>
                  </a:schemeClr>
                </a:solidFill>
                <a:effectLst/>
                <a:latin typeface="Fira Sans Light" panose="020B0403050000020004" pitchFamily="34" charset="0"/>
                <a:ea typeface="+mn-ea"/>
                <a:cs typeface="+mn-cs"/>
              </a:rPr>
              <a:t>incident management responsibilities,</a:t>
            </a:r>
            <a:r>
              <a:rPr lang="en-AU" sz="1200" b="0" i="0" u="none" strike="noStrike" kern="1200" dirty="0">
                <a:solidFill>
                  <a:schemeClr val="bg2">
                    <a:lumMod val="10000"/>
                  </a:schemeClr>
                </a:solidFill>
                <a:effectLst/>
                <a:latin typeface="Fira Sans Light" panose="020B0403050000020004" pitchFamily="34" charset="0"/>
                <a:ea typeface="+mn-ea"/>
                <a:cs typeface="+mn-cs"/>
              </a:rPr>
              <a:t> which we will explore next, and</a:t>
            </a:r>
            <a:r>
              <a:rPr lang="en-AU" sz="1200" b="0" i="0" kern="1200" dirty="0">
                <a:solidFill>
                  <a:schemeClr val="bg2">
                    <a:lumMod val="10000"/>
                  </a:schemeClr>
                </a:solidFill>
                <a:effectLst/>
                <a:latin typeface="Fira Sans Light" panose="020B0403050000020004" pitchFamily="34" charset="0"/>
                <a:ea typeface="+mn-ea"/>
                <a:cs typeface="+mn-cs"/>
              </a:rPr>
              <a:t>​</a:t>
            </a:r>
          </a:p>
          <a:p>
            <a:pPr marL="171450" indent="-171450" rtl="0" fontAlgn="base">
              <a:buFont typeface="Arial" panose="020B0604020202020204" pitchFamily="34" charset="0"/>
              <a:buChar char="•"/>
            </a:pPr>
            <a:r>
              <a:rPr lang="en-AU" sz="1200" b="1" i="0" u="none" strike="noStrike" kern="1200" dirty="0">
                <a:solidFill>
                  <a:schemeClr val="bg2">
                    <a:lumMod val="10000"/>
                  </a:schemeClr>
                </a:solidFill>
                <a:effectLst/>
                <a:latin typeface="Fira Sans Light" panose="020B0403050000020004" pitchFamily="34" charset="0"/>
                <a:ea typeface="+mn-ea"/>
                <a:cs typeface="+mn-cs"/>
              </a:rPr>
              <a:t>reportable incident obligations </a:t>
            </a:r>
            <a:r>
              <a:rPr lang="en-AU" sz="1200" b="0" i="0" u="none" strike="noStrike" kern="1200" dirty="0">
                <a:solidFill>
                  <a:schemeClr val="bg2">
                    <a:lumMod val="10000"/>
                  </a:schemeClr>
                </a:solidFill>
                <a:effectLst/>
                <a:latin typeface="Fira Sans Light" panose="020B0403050000020004" pitchFamily="34" charset="0"/>
                <a:ea typeface="+mn-ea"/>
                <a:cs typeface="+mn-cs"/>
              </a:rPr>
              <a:t>which we will also explore later in the workshop</a:t>
            </a:r>
            <a:r>
              <a:rPr lang="en-AU" sz="1200" b="0" i="0" kern="1200" dirty="0">
                <a:solidFill>
                  <a:schemeClr val="bg2">
                    <a:lumMod val="10000"/>
                  </a:schemeClr>
                </a:solidFill>
                <a:effectLst/>
                <a:latin typeface="Fira Sans Light" panose="020B0403050000020004" pitchFamily="34" charset="0"/>
                <a:ea typeface="+mn-ea"/>
                <a:cs typeface="+mn-cs"/>
              </a:rPr>
              <a:t>​</a:t>
            </a:r>
          </a:p>
          <a:p>
            <a:pPr rtl="0" fontAlgn="base"/>
            <a:r>
              <a:rPr lang="en-AU" sz="1200" b="0" i="0" kern="1200" dirty="0">
                <a:solidFill>
                  <a:schemeClr val="bg2">
                    <a:lumMod val="10000"/>
                  </a:schemeClr>
                </a:solidFill>
                <a:effectLst/>
                <a:latin typeface="Fira Sans Light" panose="020B0403050000020004" pitchFamily="34" charset="0"/>
                <a:ea typeface="+mn-ea"/>
                <a:cs typeface="+mn-cs"/>
              </a:rPr>
              <a:t>​</a:t>
            </a: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7</a:t>
            </a:fld>
            <a:endParaRPr lang="en-AU"/>
          </a:p>
        </p:txBody>
      </p:sp>
    </p:spTree>
    <p:extLst>
      <p:ext uri="{BB962C8B-B14F-4D97-AF65-F5344CB8AC3E}">
        <p14:creationId xmlns:p14="http://schemas.microsoft.com/office/powerpoint/2010/main" val="361743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8</a:t>
            </a:fld>
            <a:endParaRPr lang="en-AU"/>
          </a:p>
        </p:txBody>
      </p:sp>
    </p:spTree>
    <p:extLst>
      <p:ext uri="{BB962C8B-B14F-4D97-AF65-F5344CB8AC3E}">
        <p14:creationId xmlns:p14="http://schemas.microsoft.com/office/powerpoint/2010/main" val="410578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NOTE: the following slides do not cover every aspect of IMS in detail, however they refer to other resources for further learning. </a:t>
            </a:r>
          </a:p>
          <a:p>
            <a:endParaRPr lang="en-AU" dirty="0"/>
          </a:p>
        </p:txBody>
      </p:sp>
      <p:sp>
        <p:nvSpPr>
          <p:cNvPr id="4" name="Slide Number Placeholder 3"/>
          <p:cNvSpPr>
            <a:spLocks noGrp="1"/>
          </p:cNvSpPr>
          <p:nvPr>
            <p:ph type="sldNum" sz="quarter" idx="5"/>
          </p:nvPr>
        </p:nvSpPr>
        <p:spPr/>
        <p:txBody>
          <a:bodyPr/>
          <a:lstStyle/>
          <a:p>
            <a:fld id="{E69541EC-A071-478E-A243-08E8AD23776A}" type="slidenum">
              <a:rPr lang="en-AU" smtClean="0"/>
              <a:t>9</a:t>
            </a:fld>
            <a:endParaRPr lang="en-AU"/>
          </a:p>
        </p:txBody>
      </p:sp>
    </p:spTree>
    <p:extLst>
      <p:ext uri="{BB962C8B-B14F-4D97-AF65-F5344CB8AC3E}">
        <p14:creationId xmlns:p14="http://schemas.microsoft.com/office/powerpoint/2010/main" val="1359416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We discuss incident management first because having an incident management system or IMS is a legislative requirement. An effective IMS is </a:t>
            </a:r>
            <a:r>
              <a:rPr lang="en-AU" sz="1200" b="1" kern="1200" dirty="0">
                <a:solidFill>
                  <a:schemeClr val="tx1"/>
                </a:solidFill>
                <a:effectLst/>
                <a:latin typeface="+mn-lt"/>
                <a:ea typeface="+mn-ea"/>
                <a:cs typeface="+mn-cs"/>
              </a:rPr>
              <a:t>integral</a:t>
            </a:r>
            <a:r>
              <a:rPr lang="en-AU" sz="1200" kern="1200" dirty="0">
                <a:solidFill>
                  <a:schemeClr val="tx1"/>
                </a:solidFill>
                <a:effectLst/>
                <a:latin typeface="+mn-lt"/>
                <a:ea typeface="+mn-ea"/>
                <a:cs typeface="+mn-cs"/>
              </a:rPr>
              <a:t> to your ability to meet your responsibilities under the SIRS.</a:t>
            </a:r>
            <a:r>
              <a:rPr lang="en-AU" dirty="0"/>
              <a:t>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providers, you must meet requirements of:</a:t>
            </a:r>
            <a:endParaRPr lang="en-AU" sz="1200" kern="1200" dirty="0">
              <a:solidFill>
                <a:schemeClr val="tx1"/>
              </a:solidFill>
              <a:effectLst/>
              <a:latin typeface="+mn-lt"/>
              <a:cs typeface="Calibri"/>
            </a:endParaRPr>
          </a:p>
          <a:p>
            <a:r>
              <a:rPr lang="en-AU" sz="1200" b="1" kern="1200" dirty="0">
                <a:solidFill>
                  <a:schemeClr val="tx1"/>
                </a:solidFill>
                <a:effectLst/>
                <a:latin typeface="+mn-lt"/>
                <a:ea typeface="+mn-ea"/>
                <a:cs typeface="+mn-cs"/>
              </a:rPr>
              <a:t>The Aged Care Charter</a:t>
            </a:r>
            <a:endParaRPr lang="en-AU" sz="1200" b="1" kern="1200" dirty="0">
              <a:solidFill>
                <a:schemeClr val="tx1"/>
              </a:solidFill>
              <a:effectLst/>
              <a:latin typeface="+mn-lt"/>
              <a:cs typeface="Calibri"/>
            </a:endParaRPr>
          </a:p>
          <a:p>
            <a:r>
              <a:rPr lang="en-AU" dirty="0"/>
              <a:t>Under the Charter, consumers have the right to receive safe and quality care and services, the right to be treated with dignity and respect, and the right to live without abuse and neglect. Providers must uphold these rights and ensure consumers understand their rights under the Charter. </a:t>
            </a:r>
            <a:endParaRPr lang="en-AU" sz="1200" kern="1200" dirty="0">
              <a:solidFill>
                <a:schemeClr val="tx1"/>
              </a:solidFill>
              <a:effectLst/>
              <a:latin typeface="+mn-lt"/>
              <a:cs typeface="Calibri"/>
            </a:endParaRPr>
          </a:p>
          <a:p>
            <a:endParaRPr lang="en-AU" sz="1200" kern="1200" dirty="0">
              <a:solidFill>
                <a:schemeClr val="tx1"/>
              </a:solidFill>
              <a:effectLst/>
              <a:latin typeface="+mn-lt"/>
              <a:cs typeface="Calibri"/>
            </a:endParaRPr>
          </a:p>
          <a:p>
            <a:r>
              <a:rPr lang="en-AU" sz="1200" b="1" kern="1200" dirty="0">
                <a:solidFill>
                  <a:schemeClr val="tx1"/>
                </a:solidFill>
                <a:effectLst/>
                <a:latin typeface="+mn-lt"/>
                <a:cs typeface="Calibri"/>
              </a:rPr>
              <a:t>The Code of Conduct</a:t>
            </a:r>
          </a:p>
          <a:p>
            <a:r>
              <a:rPr lang="en-AU" dirty="0"/>
              <a:t>This a set of behaviours that approved providers and their governing persons, workers, contractors and volunteers are expected to meet in the delivery of aged care services. Please refer to the Code of Conduct for Aged Care: Guidance for Providers for further information. Link: </a:t>
            </a:r>
            <a:r>
              <a:rPr lang="en-AU" b="1" dirty="0"/>
              <a:t>https://www.agedcarequality.gov.au/resources/code-conduct-aged-care-guidance-approved-providers</a:t>
            </a:r>
            <a:endParaRPr lang="en-AU" sz="1200" b="1" kern="1200" dirty="0">
              <a:solidFill>
                <a:schemeClr val="tx1"/>
              </a:solidFill>
              <a:effectLst/>
              <a:latin typeface="+mn-lt"/>
              <a:cs typeface="Calibri"/>
            </a:endParaRPr>
          </a:p>
          <a:p>
            <a:endParaRPr lang="en-AU" sz="1200" kern="1200" dirty="0">
              <a:solidFill>
                <a:schemeClr val="tx1"/>
              </a:solidFill>
              <a:effectLst/>
              <a:latin typeface="+mn-lt"/>
              <a:cs typeface="Calibri"/>
            </a:endParaRPr>
          </a:p>
          <a:p>
            <a:r>
              <a:rPr lang="en-AU" sz="1200" b="1" kern="1200" dirty="0">
                <a:solidFill>
                  <a:schemeClr val="tx1"/>
                </a:solidFill>
                <a:effectLst/>
                <a:latin typeface="+mn-lt"/>
                <a:cs typeface="Calibri"/>
              </a:rPr>
              <a:t>The Aged Care Quality Standards</a:t>
            </a:r>
          </a:p>
          <a:p>
            <a:pPr marL="0" lvl="0" indent="0">
              <a:buFont typeface="Arial" panose="020B0604020202020204" pitchFamily="34" charset="0"/>
              <a:buNone/>
            </a:pPr>
            <a:r>
              <a:rPr lang="en-AU" dirty="0"/>
              <a:t>All providers must meet the requirements of the Quality Standards, which detail the standards of care all aged care consumers must receive. In particular</a:t>
            </a:r>
            <a:r>
              <a:rPr lang="en-AU" sz="1200" kern="1200" dirty="0">
                <a:solidFill>
                  <a:schemeClr val="tx1"/>
                </a:solidFill>
                <a:effectLst/>
                <a:latin typeface="+mn-lt"/>
                <a:ea typeface="+mn-ea"/>
                <a:cs typeface="+mn-cs"/>
              </a:rPr>
              <a:t> requirement 8(3)(d)(iv) of </a:t>
            </a:r>
            <a:r>
              <a:rPr lang="en-AU" dirty="0"/>
              <a:t>Quality</a:t>
            </a:r>
            <a:r>
              <a:rPr lang="en-AU" sz="1200" kern="1200" dirty="0">
                <a:solidFill>
                  <a:schemeClr val="tx1"/>
                </a:solidFill>
                <a:effectLst/>
                <a:latin typeface="+mn-lt"/>
                <a:ea typeface="+mn-ea"/>
                <a:cs typeface="+mn-cs"/>
              </a:rPr>
              <a:t> </a:t>
            </a:r>
            <a:r>
              <a:rPr lang="en-AU" dirty="0"/>
              <a:t>Standard</a:t>
            </a:r>
            <a:r>
              <a:rPr lang="en-AU" sz="1200" kern="1200" dirty="0">
                <a:solidFill>
                  <a:schemeClr val="tx1"/>
                </a:solidFill>
                <a:effectLst/>
                <a:latin typeface="+mn-lt"/>
                <a:ea typeface="+mn-ea"/>
                <a:cs typeface="+mn-cs"/>
              </a:rPr>
              <a:t> 8 requires you to have effective risk management systems and practices for managing and preventing incidents, including the use of an incident management system.</a:t>
            </a:r>
            <a:endParaRPr lang="en-AU"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Additionally, as outlined under the Quality Standards, providers must use an </a:t>
            </a:r>
            <a:r>
              <a:rPr lang="en-AU" b="1" dirty="0"/>
              <a:t>open disclosure process </a:t>
            </a:r>
            <a:r>
              <a:rPr lang="en-AU" dirty="0"/>
              <a:t>in their prevention and management of any incidents affecting consumers. Refer to: Standard 6 Feedback and complaints, Requirement (3)(c) and Standard 8 Organisational governance, Requirement (3)(e). </a:t>
            </a:r>
            <a:endParaRPr lang="en-AU" dirty="0">
              <a:cs typeface="Calibri"/>
            </a:endParaRPr>
          </a:p>
          <a:p>
            <a:pPr marL="0" lvl="0" indent="0">
              <a:buFont typeface="Arial" panose="020B0604020202020204" pitchFamily="34" charset="0"/>
              <a:buNone/>
            </a:pPr>
            <a:endParaRPr lang="en-AU" sz="1200" b="1" i="1" kern="1200" dirty="0">
              <a:solidFill>
                <a:schemeClr val="tx1"/>
              </a:solidFill>
              <a:effectLst/>
              <a:latin typeface="+mn-lt"/>
              <a:ea typeface="+mn-ea"/>
              <a:cs typeface="+mn-cs"/>
            </a:endParaRPr>
          </a:p>
          <a:p>
            <a:pPr marL="0" lvl="0" indent="0">
              <a:buFont typeface="Arial" panose="020B0604020202020204" pitchFamily="34" charset="0"/>
              <a:buNone/>
            </a:pPr>
            <a:r>
              <a:rPr lang="en-AU" sz="1200" b="1" i="1" kern="1200" dirty="0">
                <a:solidFill>
                  <a:schemeClr val="tx1"/>
                </a:solidFill>
                <a:effectLst/>
                <a:latin typeface="+mn-lt"/>
                <a:ea typeface="+mn-ea"/>
                <a:cs typeface="+mn-cs"/>
              </a:rPr>
              <a:t>Quality of Care Principles 2014 </a:t>
            </a:r>
            <a:r>
              <a:rPr lang="en-AU" sz="1200" b="1" kern="1200" dirty="0">
                <a:solidFill>
                  <a:schemeClr val="tx1"/>
                </a:solidFill>
                <a:effectLst/>
                <a:latin typeface="+mn-lt"/>
                <a:ea typeface="+mn-ea"/>
                <a:cs typeface="+mn-cs"/>
              </a:rPr>
              <a:t>Part 4B</a:t>
            </a:r>
            <a:r>
              <a:rPr lang="en-AU" sz="1200" kern="1200" dirty="0">
                <a:solidFill>
                  <a:schemeClr val="tx1"/>
                </a:solidFill>
                <a:effectLst/>
                <a:latin typeface="+mn-lt"/>
                <a:ea typeface="+mn-ea"/>
                <a:cs typeface="+mn-cs"/>
              </a:rPr>
              <a:t>.</a:t>
            </a:r>
            <a:br>
              <a:rPr lang="en-AU" sz="1200" kern="1200" dirty="0">
                <a:effectLst/>
                <a:cs typeface="+mn-lt"/>
              </a:rPr>
            </a:br>
            <a:r>
              <a:rPr lang="en-AU" sz="1200" kern="1200" dirty="0">
                <a:solidFill>
                  <a:schemeClr val="tx1"/>
                </a:solidFill>
                <a:effectLst/>
                <a:latin typeface="+mn-lt"/>
                <a:ea typeface="+mn-ea"/>
                <a:cs typeface="+mn-cs"/>
              </a:rPr>
              <a:t>On screen, you can see the sections of the </a:t>
            </a:r>
            <a:r>
              <a:rPr lang="en-AU" sz="1200" i="1" kern="1200" dirty="0">
                <a:solidFill>
                  <a:schemeClr val="tx1"/>
                </a:solidFill>
                <a:effectLst/>
                <a:latin typeface="+mn-lt"/>
                <a:ea typeface="+mn-ea"/>
                <a:cs typeface="+mn-cs"/>
              </a:rPr>
              <a:t>Quality of Care Principles </a:t>
            </a:r>
            <a:r>
              <a:rPr lang="en-AU" sz="1200" kern="1200" dirty="0">
                <a:solidFill>
                  <a:schemeClr val="tx1"/>
                </a:solidFill>
                <a:effectLst/>
                <a:latin typeface="+mn-lt"/>
                <a:ea typeface="+mn-ea"/>
                <a:cs typeface="+mn-cs"/>
              </a:rPr>
              <a:t>that are relevant to you. If you haven’t already done so, please have a look.</a:t>
            </a:r>
            <a:r>
              <a:rPr lang="en-AU" dirty="0"/>
              <a:t> </a:t>
            </a:r>
            <a:endParaRPr lang="en-AU"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a:t>
            </a:r>
            <a:r>
              <a:rPr lang="en-AU" sz="120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Quality of Care Principles </a:t>
            </a:r>
            <a:r>
              <a:rPr lang="en-AU" dirty="0"/>
              <a:t>provide</a:t>
            </a:r>
            <a:r>
              <a:rPr lang="en-AU" sz="1200" kern="1200" dirty="0">
                <a:solidFill>
                  <a:schemeClr val="tx1"/>
                </a:solidFill>
                <a:effectLst/>
                <a:latin typeface="+mn-lt"/>
                <a:ea typeface="+mn-ea"/>
                <a:cs typeface="+mn-cs"/>
              </a:rPr>
              <a:t> information on:</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managing incidents</a:t>
            </a:r>
            <a:r>
              <a:rPr lang="en-AU" dirty="0"/>
              <a:t> </a:t>
            </a:r>
            <a:endParaRPr lang="en-AU" dirty="0">
              <a:cs typeface="Calibri"/>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types of incidents that must be covered</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incident documents</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record keeping and data analysis</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roles, responsibilities, compliance, and staff training</a:t>
            </a:r>
            <a:endParaRPr lang="en-AU" sz="1200" kern="1200" dirty="0">
              <a:solidFill>
                <a:schemeClr val="tx1"/>
              </a:solidFill>
              <a:effectLst/>
              <a:latin typeface="+mn-lt"/>
              <a:cs typeface="Calibri"/>
            </a:endParaRPr>
          </a:p>
          <a:p>
            <a:pPr marL="171450" indent="-171450">
              <a:buFont typeface="Arial" panose="020B0604020202020204" pitchFamily="34" charset="0"/>
              <a:buChar char="•"/>
            </a:pPr>
            <a:r>
              <a:rPr lang="en-AU" sz="1200" kern="1200" dirty="0">
                <a:solidFill>
                  <a:schemeClr val="tx1"/>
                </a:solidFill>
                <a:effectLst/>
                <a:latin typeface="+mn-lt"/>
                <a:ea typeface="+mn-ea"/>
                <a:cs typeface="+mn-cs"/>
              </a:rPr>
              <a:t>reportable incidents.</a:t>
            </a:r>
            <a:r>
              <a:rPr lang="en-AU" dirty="0"/>
              <a:t>  </a:t>
            </a:r>
            <a:endParaRPr lang="en-AU" sz="1200" kern="1200" dirty="0">
              <a:solidFill>
                <a:schemeClr val="tx1"/>
              </a:solidFill>
              <a:effectLst/>
              <a:latin typeface="+mn-lt"/>
              <a:cs typeface="Calibri"/>
            </a:endParaRPr>
          </a:p>
          <a:p>
            <a:r>
              <a:rPr lang="en-AU" sz="1200" kern="1200" dirty="0">
                <a:solidFill>
                  <a:schemeClr val="tx1"/>
                </a:solidFill>
                <a:effectLst/>
                <a:latin typeface="+mn-lt"/>
                <a:ea typeface="+mn-ea"/>
                <a:cs typeface="+mn-cs"/>
              </a:rPr>
              <a:t>The </a:t>
            </a:r>
            <a:r>
              <a:rPr lang="en-AU" sz="1200" i="1" kern="1200" dirty="0">
                <a:solidFill>
                  <a:schemeClr val="tx1"/>
                </a:solidFill>
                <a:effectLst/>
                <a:latin typeface="+mn-lt"/>
                <a:ea typeface="+mn-ea"/>
                <a:cs typeface="+mn-cs"/>
              </a:rPr>
              <a:t>Quality of Care Principles </a:t>
            </a:r>
            <a:r>
              <a:rPr lang="en-AU" sz="1200" kern="1200" dirty="0">
                <a:solidFill>
                  <a:schemeClr val="tx1"/>
                </a:solidFill>
                <a:effectLst/>
                <a:latin typeface="+mn-lt"/>
                <a:ea typeface="+mn-ea"/>
                <a:cs typeface="+mn-cs"/>
              </a:rPr>
              <a:t>also provide information on </a:t>
            </a:r>
            <a:r>
              <a:rPr lang="en-AU" dirty="0"/>
              <a:t>specific </a:t>
            </a:r>
            <a:r>
              <a:rPr lang="en-AU" sz="1200" kern="1200" dirty="0">
                <a:solidFill>
                  <a:schemeClr val="tx1"/>
                </a:solidFill>
                <a:effectLst/>
                <a:latin typeface="+mn-lt"/>
                <a:ea typeface="+mn-ea"/>
                <a:cs typeface="+mn-cs"/>
              </a:rPr>
              <a:t>things you need to have as part of your IMS to enable you to identify, assess, respond to, and record all incidents and near misses​, ensuring that your IMS captures feedback from staff, consumers, and/or their representatives.</a:t>
            </a:r>
            <a:endParaRPr lang="en-AU"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69541EC-A071-478E-A243-08E8AD23776A}" type="slidenum">
              <a:rPr lang="en-AU" smtClean="0"/>
              <a:t>10</a:t>
            </a:fld>
            <a:endParaRPr lang="en-AU"/>
          </a:p>
        </p:txBody>
      </p:sp>
    </p:spTree>
    <p:extLst>
      <p:ext uri="{BB962C8B-B14F-4D97-AF65-F5344CB8AC3E}">
        <p14:creationId xmlns:p14="http://schemas.microsoft.com/office/powerpoint/2010/main" val="538936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AU" sz="1200" b="0" i="0" u="none" strike="noStrike" kern="1200" dirty="0">
                <a:solidFill>
                  <a:schemeClr val="tx1"/>
                </a:solidFill>
                <a:effectLst/>
                <a:latin typeface="Fira Sans Light" panose="020B0403050000020004" pitchFamily="34" charset="0"/>
                <a:ea typeface="+mn-ea"/>
                <a:cs typeface="+mn-cs"/>
              </a:rPr>
              <a:t>The table on screen summarises the different aspects of incident management systems: what they are, what they are for, and the format they take. </a:t>
            </a:r>
            <a:r>
              <a:rPr lang="en-US" sz="1200" b="0" i="0" kern="1200" dirty="0">
                <a:solidFill>
                  <a:schemeClr val="tx1"/>
                </a:solidFill>
                <a:effectLst/>
                <a:latin typeface="Fira Sans Light" panose="020B0403050000020004" pitchFamily="34" charset="0"/>
                <a:ea typeface="+mn-ea"/>
                <a:cs typeface="+mn-cs"/>
              </a:rPr>
              <a:t>​</a:t>
            </a:r>
          </a:p>
          <a:p>
            <a:pPr rtl="0" fontAlgn="base"/>
            <a:r>
              <a:rPr lang="en-AU" sz="1200" b="0" i="0" kern="1200" dirty="0">
                <a:solidFill>
                  <a:schemeClr val="tx1"/>
                </a:solidFill>
                <a:effectLst/>
                <a:latin typeface="Fira Sans Light" panose="020B0403050000020004" pitchFamily="34" charset="0"/>
                <a:ea typeface="+mn-ea"/>
                <a:cs typeface="+mn-cs"/>
              </a:rPr>
              <a:t>​</a:t>
            </a:r>
          </a:p>
          <a:p>
            <a:r>
              <a:rPr lang="en-AU" sz="1200" b="1" kern="1200" dirty="0">
                <a:solidFill>
                  <a:schemeClr val="tx1"/>
                </a:solidFill>
                <a:effectLst/>
                <a:latin typeface="Fira Sans Light" panose="020B0403050000020004" pitchFamily="34" charset="0"/>
                <a:ea typeface="+mn-ea"/>
                <a:cs typeface="+mn-cs"/>
              </a:rPr>
              <a:t>What is it?</a:t>
            </a:r>
            <a:r>
              <a:rPr lang="en-AU" b="1" dirty="0">
                <a:latin typeface="Fira Sans Light" panose="020B0403050000020004" pitchFamily="34" charset="0"/>
              </a:rPr>
              <a:t> </a:t>
            </a:r>
            <a:endParaRPr lang="en-AU" sz="1200" kern="1200" dirty="0">
              <a:solidFill>
                <a:schemeClr val="tx1"/>
              </a:solidFill>
              <a:effectLst/>
              <a:latin typeface="Fira Sans Light" panose="020B0403050000020004" pitchFamily="34" charset="0"/>
              <a:ea typeface="+mn-ea"/>
              <a:cs typeface="+mn-cs"/>
            </a:endParaRPr>
          </a:p>
          <a:p>
            <a:r>
              <a:rPr lang="en-AU" sz="1200" b="0" i="0" kern="1200" dirty="0">
                <a:solidFill>
                  <a:schemeClr val="tx1"/>
                </a:solidFill>
                <a:effectLst/>
                <a:latin typeface="Fira Sans Light" panose="020B0403050000020004" pitchFamily="34" charset="0"/>
                <a:ea typeface="+mn-ea"/>
                <a:cs typeface="+mn-cs"/>
              </a:rPr>
              <a:t>Your IMS includes policies, processes and procedures that your workers use to prevent and manage incidents; the tools that they use to document information about incidents and find solutions; and the training and culture they rely on to continuously improve your services.</a:t>
            </a:r>
          </a:p>
          <a:p>
            <a:endParaRPr lang="en-AU" sz="1200" b="1" kern="1200" dirty="0">
              <a:solidFill>
                <a:schemeClr val="tx1"/>
              </a:solidFill>
              <a:effectLst/>
              <a:latin typeface="Fira Sans Light" panose="020B0403050000020004" pitchFamily="34" charset="0"/>
              <a:ea typeface="+mn-ea"/>
              <a:cs typeface="+mn-cs"/>
            </a:endParaRPr>
          </a:p>
          <a:p>
            <a:r>
              <a:rPr lang="en-AU" sz="1200" b="1" kern="1200" dirty="0">
                <a:solidFill>
                  <a:schemeClr val="tx1"/>
                </a:solidFill>
                <a:effectLst/>
                <a:latin typeface="Fira Sans Light" panose="020B0403050000020004" pitchFamily="34" charset="0"/>
                <a:ea typeface="+mn-ea"/>
                <a:cs typeface="+mn-cs"/>
              </a:rPr>
              <a:t>What is it for?</a:t>
            </a:r>
            <a:r>
              <a:rPr lang="en-AU" b="1" dirty="0">
                <a:latin typeface="Fira Sans Light" panose="020B0403050000020004" pitchFamily="34" charset="0"/>
              </a:rPr>
              <a:t> </a:t>
            </a:r>
            <a:endParaRPr lang="en-AU" sz="1200" kern="1200" dirty="0">
              <a:solidFill>
                <a:schemeClr val="tx1"/>
              </a:solidFill>
              <a:effectLst/>
              <a:latin typeface="Fira Sans Light" panose="020B0403050000020004" pitchFamily="34" charset="0"/>
              <a:ea typeface="+mn-ea"/>
              <a:cs typeface="+mn-cs"/>
            </a:endParaRPr>
          </a:p>
          <a:p>
            <a:pPr lvl="0"/>
            <a:r>
              <a:rPr lang="en-AU" sz="1200" kern="1200" dirty="0">
                <a:solidFill>
                  <a:schemeClr val="tx1"/>
                </a:solidFill>
                <a:effectLst/>
                <a:latin typeface="Fira Sans Light" panose="020B0403050000020004" pitchFamily="34" charset="0"/>
                <a:ea typeface="+mn-ea"/>
                <a:cs typeface="+mn-cs"/>
              </a:rPr>
              <a:t>It helps to prevent incidents or to identify, respond to and manage any incidents or near misses that occur while you are delivering care and services to people.</a:t>
            </a:r>
          </a:p>
          <a:p>
            <a:endParaRPr lang="en-AU" sz="1200" b="1" kern="1200" dirty="0">
              <a:solidFill>
                <a:schemeClr val="tx1"/>
              </a:solidFill>
              <a:effectLst/>
              <a:latin typeface="Fira Sans Light" panose="020B0403050000020004" pitchFamily="34" charset="0"/>
              <a:ea typeface="+mn-ea"/>
              <a:cs typeface="+mn-cs"/>
            </a:endParaRPr>
          </a:p>
          <a:p>
            <a:r>
              <a:rPr lang="en-AU" sz="1200" b="1" kern="1200" dirty="0">
                <a:solidFill>
                  <a:schemeClr val="tx1"/>
                </a:solidFill>
                <a:effectLst/>
                <a:latin typeface="Fira Sans Light" panose="020B0403050000020004" pitchFamily="34" charset="0"/>
                <a:ea typeface="+mn-ea"/>
                <a:cs typeface="+mn-cs"/>
              </a:rPr>
              <a:t>What does it look like?</a:t>
            </a:r>
            <a:r>
              <a:rPr lang="en-AU" b="1" dirty="0">
                <a:latin typeface="Fira Sans Light" panose="020B0403050000020004" pitchFamily="34" charset="0"/>
              </a:rPr>
              <a:t> </a:t>
            </a:r>
            <a:endParaRPr lang="en-AU" sz="1200" kern="1200" dirty="0">
              <a:solidFill>
                <a:schemeClr val="tx1"/>
              </a:solidFill>
              <a:effectLst/>
              <a:latin typeface="Fira Sans Light" panose="020B0403050000020004" pitchFamily="34" charset="0"/>
              <a:ea typeface="+mn-ea"/>
              <a:cs typeface="+mn-cs"/>
            </a:endParaRPr>
          </a:p>
          <a:p>
            <a:r>
              <a:rPr lang="en-AU" sz="1200" kern="1200" dirty="0">
                <a:solidFill>
                  <a:schemeClr val="tx1"/>
                </a:solidFill>
                <a:effectLst/>
                <a:latin typeface="Fira Sans Light" panose="020B0403050000020004" pitchFamily="34" charset="0"/>
                <a:ea typeface="+mn-ea"/>
                <a:cs typeface="+mn-cs"/>
              </a:rPr>
              <a:t>That’s up to you as providers. It must be suited to the context of the care you provide, but it could be anything from a spreadsheet to complex risk management software, depending on the size and complexity of your service.</a:t>
            </a:r>
            <a:r>
              <a:rPr lang="en-AU" dirty="0">
                <a:latin typeface="Fira Sans Light" panose="020B0403050000020004" pitchFamily="34" charset="0"/>
              </a:rPr>
              <a:t> </a:t>
            </a:r>
            <a:endParaRPr lang="en-AU" sz="1200" kern="1200" dirty="0">
              <a:solidFill>
                <a:schemeClr val="tx1"/>
              </a:solidFill>
              <a:effectLst/>
              <a:latin typeface="Fira Sans Light" panose="020B0403050000020004" pitchFamily="34" charset="0"/>
              <a:cs typeface="Calibri"/>
            </a:endParaRPr>
          </a:p>
          <a:p>
            <a:r>
              <a:rPr lang="en-AU" sz="1200" kern="1200" dirty="0">
                <a:solidFill>
                  <a:schemeClr val="tx1"/>
                </a:solidFill>
                <a:effectLst/>
                <a:latin typeface="Fira Sans Light" panose="020B0403050000020004" pitchFamily="34" charset="0"/>
                <a:ea typeface="+mn-ea"/>
                <a:cs typeface="+mn-cs"/>
              </a:rPr>
              <a:t> </a:t>
            </a:r>
            <a:endParaRPr lang="en-AU" sz="1200" kern="1200" dirty="0">
              <a:solidFill>
                <a:schemeClr val="tx1"/>
              </a:solidFill>
              <a:effectLst/>
              <a:latin typeface="Fira Sans Light" panose="020B0403050000020004" pitchFamily="34" charset="0"/>
              <a:cs typeface="Calibri"/>
            </a:endParaRPr>
          </a:p>
          <a:p>
            <a:pPr rtl="0" fontAlgn="base"/>
            <a:r>
              <a:rPr lang="en-AU" sz="1200" b="0" i="0" kern="1200" dirty="0">
                <a:solidFill>
                  <a:schemeClr val="tx1"/>
                </a:solidFill>
                <a:effectLst/>
                <a:latin typeface="Fira Sans Light" panose="020B0403050000020004" pitchFamily="34" charset="0"/>
                <a:ea typeface="+mn-ea"/>
                <a:cs typeface="+mn-cs"/>
              </a:rPr>
              <a:t>​</a:t>
            </a:r>
            <a:r>
              <a:rPr lang="en-AU" sz="1200" b="0" i="0" u="sng" kern="1200" dirty="0">
                <a:solidFill>
                  <a:schemeClr val="tx1"/>
                </a:solidFill>
                <a:effectLst/>
                <a:latin typeface="Fira Sans Light" panose="020B0403050000020004" pitchFamily="34" charset="0"/>
                <a:ea typeface="+mn-ea"/>
                <a:cs typeface="+mn-cs"/>
              </a:rPr>
              <a:t>A couple of points worth noting:</a:t>
            </a:r>
            <a:endParaRPr lang="en-AU" sz="1200" b="0" i="0" kern="1200" dirty="0">
              <a:solidFill>
                <a:schemeClr val="tx1"/>
              </a:solidFill>
              <a:effectLst/>
              <a:latin typeface="Fira Sans Light" panose="020B0403050000020004" pitchFamily="34" charset="0"/>
              <a:ea typeface="+mn-ea"/>
              <a:cs typeface="+mn-cs"/>
            </a:endParaRP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Staff training – staff need to know how to use the IMS. </a:t>
            </a:r>
            <a:r>
              <a:rPr lang="en-AU" dirty="0">
                <a:latin typeface="Fira Sans Light" panose="020B0403050000020004" pitchFamily="34" charset="0"/>
              </a:rPr>
              <a:t>The SIRS</a:t>
            </a:r>
            <a:r>
              <a:rPr lang="en-AU" sz="1200" kern="1200" dirty="0">
                <a:solidFill>
                  <a:schemeClr val="tx1"/>
                </a:solidFill>
                <a:effectLst/>
                <a:latin typeface="Fira Sans Light" panose="020B0403050000020004" pitchFamily="34" charset="0"/>
                <a:ea typeface="+mn-ea"/>
                <a:cs typeface="+mn-cs"/>
              </a:rPr>
              <a:t> requires every aged care service to have in place an effective IMS that staff are trained to use. </a:t>
            </a:r>
          </a:p>
          <a:p>
            <a:pPr marL="171450" indent="-171450">
              <a:buFont typeface="Arial" panose="020B0604020202020204" pitchFamily="34" charset="0"/>
              <a:buChar char="•"/>
            </a:pPr>
            <a:r>
              <a:rPr lang="en-AU" sz="1200" kern="1200" dirty="0">
                <a:solidFill>
                  <a:schemeClr val="tx1"/>
                </a:solidFill>
                <a:effectLst/>
                <a:latin typeface="Fira Sans Light" panose="020B0403050000020004" pitchFamily="34" charset="0"/>
                <a:ea typeface="+mn-ea"/>
                <a:cs typeface="+mn-cs"/>
              </a:rPr>
              <a:t>Another example is having a governance framework – this means that your IMS is regularly reviewed. This applies to </a:t>
            </a:r>
            <a:r>
              <a:rPr lang="en-AU" dirty="0">
                <a:latin typeface="Fira Sans Light" panose="020B0403050000020004" pitchFamily="34" charset="0"/>
              </a:rPr>
              <a:t>Standard</a:t>
            </a:r>
            <a:r>
              <a:rPr lang="en-AU" sz="1200" kern="1200" dirty="0">
                <a:solidFill>
                  <a:schemeClr val="tx1"/>
                </a:solidFill>
                <a:effectLst/>
                <a:latin typeface="Fira Sans Light" panose="020B0403050000020004" pitchFamily="34" charset="0"/>
                <a:ea typeface="+mn-ea"/>
                <a:cs typeface="+mn-cs"/>
              </a:rPr>
              <a:t> 8 of the Quality Standards, and it means having your leadership involved in the incident management process. You will notice in a moment when we talk about the essential elements of an effective IMS that leadership is the first </a:t>
            </a:r>
            <a:r>
              <a:rPr lang="en-AU" dirty="0">
                <a:latin typeface="Fira Sans Light" panose="020B0403050000020004" pitchFamily="34" charset="0"/>
              </a:rPr>
              <a:t>element</a:t>
            </a:r>
            <a:r>
              <a:rPr lang="en-AU" sz="1200" kern="1200" dirty="0">
                <a:solidFill>
                  <a:schemeClr val="tx1"/>
                </a:solidFill>
                <a:effectLst/>
                <a:latin typeface="Fira Sans Light" panose="020B0403050000020004" pitchFamily="34" charset="0"/>
                <a:ea typeface="+mn-ea"/>
                <a:cs typeface="+mn-cs"/>
              </a:rPr>
              <a:t> in the cycle.</a:t>
            </a:r>
          </a:p>
        </p:txBody>
      </p:sp>
      <p:sp>
        <p:nvSpPr>
          <p:cNvPr id="4" name="Slide Number Placeholder 3"/>
          <p:cNvSpPr>
            <a:spLocks noGrp="1"/>
          </p:cNvSpPr>
          <p:nvPr>
            <p:ph type="sldNum" sz="quarter" idx="5"/>
          </p:nvPr>
        </p:nvSpPr>
        <p:spPr/>
        <p:txBody>
          <a:bodyPr/>
          <a:lstStyle/>
          <a:p>
            <a:fld id="{E69541EC-A071-478E-A243-08E8AD23776A}" type="slidenum">
              <a:rPr lang="en-AU" smtClean="0"/>
              <a:t>11</a:t>
            </a:fld>
            <a:endParaRPr lang="en-AU"/>
          </a:p>
        </p:txBody>
      </p:sp>
    </p:spTree>
    <p:extLst>
      <p:ext uri="{BB962C8B-B14F-4D97-AF65-F5344CB8AC3E}">
        <p14:creationId xmlns:p14="http://schemas.microsoft.com/office/powerpoint/2010/main" val="452364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6200D9-EA54-71D7-20CB-345ED06E9D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385"/>
            <a:ext cx="12192000" cy="6858000"/>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232534" y="1412551"/>
            <a:ext cx="6249980" cy="5988885"/>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980" h="5988885">
                <a:moveTo>
                  <a:pt x="296854" y="2884154"/>
                </a:moveTo>
                <a:cubicBezTo>
                  <a:pt x="1470016" y="1237431"/>
                  <a:pt x="867507" y="-381997"/>
                  <a:pt x="3273417" y="79965"/>
                </a:cubicBezTo>
                <a:cubicBezTo>
                  <a:pt x="5679327" y="541927"/>
                  <a:pt x="6249980" y="1343334"/>
                  <a:pt x="6249980" y="2884154"/>
                </a:cubicBezTo>
                <a:cubicBezTo>
                  <a:pt x="6249980" y="4424974"/>
                  <a:pt x="5950789" y="5388306"/>
                  <a:pt x="3806817" y="5902656"/>
                </a:cubicBezTo>
                <a:cubicBezTo>
                  <a:pt x="1662845" y="6417006"/>
                  <a:pt x="-876308" y="4530877"/>
                  <a:pt x="296854" y="2884154"/>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prstClr val="white"/>
                </a:solidFill>
                <a:effectLst/>
                <a:uLnTx/>
                <a:uFillTx/>
                <a:latin typeface="Fira Sans" panose="020B0503050000020004" pitchFamily="34" charset="0"/>
                <a:ea typeface="+mn-ea"/>
                <a:cs typeface="+mn-cs"/>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30000" noProof="0">
                <a:ln>
                  <a:noFill/>
                </a:ln>
                <a:solidFill>
                  <a:prstClr val="white"/>
                </a:solidFill>
                <a:effectLst/>
                <a:uLnTx/>
                <a:uFillTx/>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Date:</a:t>
            </a:r>
            <a:endParaRPr kumimoji="0" lang="en-AU" sz="14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00577D"/>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418062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190"/>
            <a:ext cx="12185401" cy="6857618"/>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522274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93CB-63E3-4C80-A87A-72E4F7AC043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3A8F21F-57F8-4E96-B97A-2282B86100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B1E0275-DF73-4301-A53C-9E93BB30FD99}"/>
              </a:ext>
            </a:extLst>
          </p:cNvPr>
          <p:cNvSpPr>
            <a:spLocks noGrp="1"/>
          </p:cNvSpPr>
          <p:nvPr>
            <p:ph type="dt" sz="half" idx="10"/>
          </p:nvPr>
        </p:nvSpPr>
        <p:spPr/>
        <p:txBody>
          <a:bodyPr/>
          <a:lstStyle/>
          <a:p>
            <a:fld id="{C220EC6E-CC8B-4F7C-9D51-EC922A84019B}" type="datetimeFigureOut">
              <a:rPr lang="en-AU" smtClean="0"/>
              <a:t>16/02/2024</a:t>
            </a:fld>
            <a:endParaRPr lang="en-AU"/>
          </a:p>
        </p:txBody>
      </p:sp>
      <p:sp>
        <p:nvSpPr>
          <p:cNvPr id="5" name="Footer Placeholder 4">
            <a:extLst>
              <a:ext uri="{FF2B5EF4-FFF2-40B4-BE49-F238E27FC236}">
                <a16:creationId xmlns:a16="http://schemas.microsoft.com/office/drawing/2014/main" id="{7FEF26FE-C3EA-4BB1-B2A7-96E16C2EED8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723F87-C4A1-4AD7-BE17-CA6EC3C2AA39}"/>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3194183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D4DC-2E57-4BC1-ACB6-CF1679170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3F8B5D5-5B7E-4669-95BA-10EAA9547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551D5A5-A08D-4EDC-AA3C-DF02233448ED}"/>
              </a:ext>
            </a:extLst>
          </p:cNvPr>
          <p:cNvSpPr>
            <a:spLocks noGrp="1"/>
          </p:cNvSpPr>
          <p:nvPr>
            <p:ph type="dt" sz="half" idx="10"/>
          </p:nvPr>
        </p:nvSpPr>
        <p:spPr/>
        <p:txBody>
          <a:bodyPr/>
          <a:lstStyle/>
          <a:p>
            <a:fld id="{C220EC6E-CC8B-4F7C-9D51-EC922A84019B}" type="datetimeFigureOut">
              <a:rPr lang="en-AU" smtClean="0"/>
              <a:t>16/02/2024</a:t>
            </a:fld>
            <a:endParaRPr lang="en-AU"/>
          </a:p>
        </p:txBody>
      </p:sp>
      <p:sp>
        <p:nvSpPr>
          <p:cNvPr id="5" name="Footer Placeholder 4">
            <a:extLst>
              <a:ext uri="{FF2B5EF4-FFF2-40B4-BE49-F238E27FC236}">
                <a16:creationId xmlns:a16="http://schemas.microsoft.com/office/drawing/2014/main" id="{56EBF5B1-A9EE-4241-BD1D-2CBD831EB1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2ACC70-12FF-4D74-AA73-9C1488BE60B7}"/>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1924077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C3DB-8EE8-45E4-90EE-92C878CA87A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7F5C54D-FAF0-4DFE-9D92-EE9C9EF429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EEF2EE0-C8D0-4673-9E9E-13C742B7E1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13D314-D255-4519-898B-9EA3F2DF4522}"/>
              </a:ext>
            </a:extLst>
          </p:cNvPr>
          <p:cNvSpPr>
            <a:spLocks noGrp="1"/>
          </p:cNvSpPr>
          <p:nvPr>
            <p:ph type="dt" sz="half" idx="10"/>
          </p:nvPr>
        </p:nvSpPr>
        <p:spPr/>
        <p:txBody>
          <a:bodyPr/>
          <a:lstStyle/>
          <a:p>
            <a:fld id="{C220EC6E-CC8B-4F7C-9D51-EC922A84019B}" type="datetimeFigureOut">
              <a:rPr lang="en-AU" smtClean="0"/>
              <a:t>16/02/2024</a:t>
            </a:fld>
            <a:endParaRPr lang="en-AU"/>
          </a:p>
        </p:txBody>
      </p:sp>
      <p:sp>
        <p:nvSpPr>
          <p:cNvPr id="6" name="Footer Placeholder 5">
            <a:extLst>
              <a:ext uri="{FF2B5EF4-FFF2-40B4-BE49-F238E27FC236}">
                <a16:creationId xmlns:a16="http://schemas.microsoft.com/office/drawing/2014/main" id="{6C231045-C8B7-440A-8C04-DEF91951093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759BDC-6B1F-4C24-A658-765B3FD4BA5C}"/>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4231508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5E85-E8E7-4519-83B1-4E0EF5786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D7C79AC-D3AC-4DC4-A9EE-D5FB01BADC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36D7EF3-1F16-4BA3-AE19-E284F8848493}"/>
              </a:ext>
            </a:extLst>
          </p:cNvPr>
          <p:cNvSpPr>
            <a:spLocks noGrp="1"/>
          </p:cNvSpPr>
          <p:nvPr>
            <p:ph type="dt" sz="half" idx="10"/>
          </p:nvPr>
        </p:nvSpPr>
        <p:spPr/>
        <p:txBody>
          <a:bodyPr/>
          <a:lstStyle/>
          <a:p>
            <a:fld id="{C220EC6E-CC8B-4F7C-9D51-EC922A84019B}" type="datetimeFigureOut">
              <a:rPr lang="en-AU" smtClean="0"/>
              <a:t>16/02/2024</a:t>
            </a:fld>
            <a:endParaRPr lang="en-AU"/>
          </a:p>
        </p:txBody>
      </p:sp>
      <p:sp>
        <p:nvSpPr>
          <p:cNvPr id="5" name="Footer Placeholder 4">
            <a:extLst>
              <a:ext uri="{FF2B5EF4-FFF2-40B4-BE49-F238E27FC236}">
                <a16:creationId xmlns:a16="http://schemas.microsoft.com/office/drawing/2014/main" id="{2477BABD-F067-45A7-8639-A6A350D5678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AC1B09-E906-4767-89EE-E60779BAAC8E}"/>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2920643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1" i="0">
                <a:solidFill>
                  <a:srgbClr val="00577D"/>
                </a:solidFill>
                <a:latin typeface="Fira Sans" panose="020B0503050000020004" pitchFamily="34" charset="0"/>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682163" cy="537936"/>
          </a:xfrm>
          <a:prstGeom prst="rect">
            <a:avLst/>
          </a:prstGeom>
        </p:spPr>
        <p:txBody>
          <a:bodyPr lIns="0" tIns="0" rIns="0" bIns="0"/>
          <a:lstStyle>
            <a:lvl1pPr>
              <a:defRPr sz="3600">
                <a:solidFill>
                  <a:srgbClr val="048FC0"/>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482401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7DBB2C-0C13-2DB6-4B78-40E3E4E45C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b="1" i="0">
                <a:solidFill>
                  <a:srgbClr val="00577D"/>
                </a:solidFill>
                <a:latin typeface="Fira Sans" panose="020B0503050000020004" pitchFamily="34" charset="0"/>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1" y="2378773"/>
            <a:ext cx="4053068" cy="1364561"/>
          </a:xfrm>
          <a:prstGeom prst="rect">
            <a:avLst/>
          </a:prstGeom>
        </p:spPr>
        <p:txBody>
          <a:bodyPr lIns="0" tIns="0" rIns="0" bIns="0"/>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2000" y="3743334"/>
            <a:ext cx="4053068"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6184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7DBB2C-0C13-2DB6-4B78-40E3E4E45C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b="1" i="0">
                <a:solidFill>
                  <a:srgbClr val="00577D"/>
                </a:solidFill>
                <a:latin typeface="Fira Sans" panose="020B0503050000020004" pitchFamily="34" charset="0"/>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1">
            <a:extLst>
              <a:ext uri="{FF2B5EF4-FFF2-40B4-BE49-F238E27FC236}">
                <a16:creationId xmlns:a16="http://schemas.microsoft.com/office/drawing/2014/main" id="{CFDA87A9-7287-50FA-11FA-A291CA9B6946}"/>
              </a:ext>
              <a:ext uri="{C183D7F6-B498-43B3-948B-1728B52AA6E4}">
                <adec:decorative xmlns:adec="http://schemas.microsoft.com/office/drawing/2017/decorative" val="1"/>
              </a:ext>
            </a:extLst>
          </p:cNvPr>
          <p:cNvSpPr>
            <a:spLocks noGrp="1"/>
          </p:cNvSpPr>
          <p:nvPr>
            <p:ph type="pic" sz="quarter" idx="11" hasCustomPrompt="1"/>
          </p:nvPr>
        </p:nvSpPr>
        <p:spPr>
          <a:xfrm>
            <a:off x="0" y="-173180"/>
            <a:ext cx="6249980" cy="5988885"/>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980" h="5988885">
                <a:moveTo>
                  <a:pt x="296854" y="2884154"/>
                </a:moveTo>
                <a:cubicBezTo>
                  <a:pt x="1470016" y="1237431"/>
                  <a:pt x="867507" y="-381997"/>
                  <a:pt x="3273417" y="79965"/>
                </a:cubicBezTo>
                <a:cubicBezTo>
                  <a:pt x="5679327" y="541927"/>
                  <a:pt x="6249980" y="1343334"/>
                  <a:pt x="6249980" y="2884154"/>
                </a:cubicBezTo>
                <a:cubicBezTo>
                  <a:pt x="6249980" y="4424974"/>
                  <a:pt x="5950789" y="5388306"/>
                  <a:pt x="3806817" y="5902656"/>
                </a:cubicBezTo>
                <a:cubicBezTo>
                  <a:pt x="1662845" y="6417006"/>
                  <a:pt x="-876308" y="4530877"/>
                  <a:pt x="296854" y="2884154"/>
                </a:cubicBezTo>
                <a:close/>
              </a:path>
            </a:pathLst>
          </a:custGeom>
          <a:solidFill>
            <a:schemeClr val="bg2"/>
          </a:solidFill>
        </p:spPr>
        <p:txBody>
          <a:bodyPr anchor="ctr"/>
          <a:lstStyle>
            <a:lvl1pPr algn="ctr">
              <a:defRPr/>
            </a:lvl1pPr>
          </a:lstStyle>
          <a:p>
            <a:r>
              <a:rPr lang="en-AU"/>
              <a:t>Click to insert image</a:t>
            </a:r>
          </a:p>
        </p:txBody>
      </p:sp>
    </p:spTree>
    <p:extLst>
      <p:ext uri="{BB962C8B-B14F-4D97-AF65-F5344CB8AC3E}">
        <p14:creationId xmlns:p14="http://schemas.microsoft.com/office/powerpoint/2010/main" val="1698011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6F13BA-8D0B-6859-A287-E120E95F7E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p:cNvSpPr>
            <a:spLocks noGrp="1"/>
          </p:cNvSpPr>
          <p:nvPr>
            <p:ph idx="1" hasCustomPrompt="1"/>
          </p:nvPr>
        </p:nvSpPr>
        <p:spPr>
          <a:xfrm>
            <a:off x="761999" y="2248472"/>
            <a:ext cx="5180021" cy="3249503"/>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1"/>
            <a:r>
              <a:rPr lang="en-US"/>
              <a:t>Second level</a:t>
            </a:r>
          </a:p>
          <a:p>
            <a:pPr lvl="2"/>
            <a:r>
              <a:rPr lang="en-US"/>
              <a:t>Third level</a:t>
            </a:r>
          </a:p>
          <a:p>
            <a:pPr lvl="3"/>
            <a:r>
              <a:rPr lang="en-US"/>
              <a:t>Fourth level</a:t>
            </a:r>
          </a:p>
          <a:p>
            <a:pPr lvl="4"/>
            <a:r>
              <a:rPr lang="en-US"/>
              <a:t>Fifth level</a:t>
            </a:r>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1599184"/>
            <a:ext cx="5180021" cy="649288"/>
          </a:xfrm>
        </p:spPr>
        <p:txBody>
          <a:bodyPr>
            <a:normAutofit/>
          </a:bodyPr>
          <a:lstStyle>
            <a:lvl1pPr>
              <a:buNone/>
              <a:defRPr sz="2000" b="1" i="0">
                <a:solidFill>
                  <a:srgbClr val="00577D"/>
                </a:solidFill>
                <a:latin typeface="Fira Sans" panose="020B05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8" name="Picture Placeholder 11">
            <a:extLst>
              <a:ext uri="{FF2B5EF4-FFF2-40B4-BE49-F238E27FC236}">
                <a16:creationId xmlns:a16="http://schemas.microsoft.com/office/drawing/2014/main" id="{6ECBD844-70BB-EB15-ED0C-76723DD1859B}"/>
              </a:ext>
              <a:ext uri="{C183D7F6-B498-43B3-948B-1728B52AA6E4}">
                <adec:decorative xmlns:adec="http://schemas.microsoft.com/office/drawing/2017/decorative" val="1"/>
              </a:ext>
            </a:extLst>
          </p:cNvPr>
          <p:cNvSpPr>
            <a:spLocks noGrp="1"/>
          </p:cNvSpPr>
          <p:nvPr>
            <p:ph type="pic" sz="quarter" idx="11" hasCustomPrompt="1"/>
          </p:nvPr>
        </p:nvSpPr>
        <p:spPr>
          <a:xfrm>
            <a:off x="6232534" y="1412551"/>
            <a:ext cx="6249980" cy="5988885"/>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9980" h="5988885">
                <a:moveTo>
                  <a:pt x="296854" y="2884154"/>
                </a:moveTo>
                <a:cubicBezTo>
                  <a:pt x="1470016" y="1237431"/>
                  <a:pt x="867507" y="-381997"/>
                  <a:pt x="3273417" y="79965"/>
                </a:cubicBezTo>
                <a:cubicBezTo>
                  <a:pt x="5679327" y="541927"/>
                  <a:pt x="6249980" y="1343334"/>
                  <a:pt x="6249980" y="2884154"/>
                </a:cubicBezTo>
                <a:cubicBezTo>
                  <a:pt x="6249980" y="4424974"/>
                  <a:pt x="5950789" y="5388306"/>
                  <a:pt x="3806817" y="5902656"/>
                </a:cubicBezTo>
                <a:cubicBezTo>
                  <a:pt x="1662845" y="6417006"/>
                  <a:pt x="-876308" y="4530877"/>
                  <a:pt x="296854" y="2884154"/>
                </a:cubicBezTo>
                <a:close/>
              </a:path>
            </a:pathLst>
          </a:custGeom>
          <a:solidFill>
            <a:schemeClr val="bg2"/>
          </a:solidFill>
        </p:spPr>
        <p:txBody>
          <a:bodyPr anchor="ctr"/>
          <a:lstStyle>
            <a:lvl1pPr algn="ctr">
              <a:defRPr/>
            </a:lvl1pPr>
          </a:lstStyle>
          <a:p>
            <a:r>
              <a:rPr lang="en-AU"/>
              <a:t>Click to insert image</a:t>
            </a:r>
          </a:p>
        </p:txBody>
      </p:sp>
    </p:spTree>
    <p:extLst>
      <p:ext uri="{BB962C8B-B14F-4D97-AF65-F5344CB8AC3E}">
        <p14:creationId xmlns:p14="http://schemas.microsoft.com/office/powerpoint/2010/main" val="3479346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9AAE60-8CDB-1C08-D2F0-9F0A0C7DB6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1" y="2378773"/>
            <a:ext cx="3265990" cy="1364561"/>
          </a:xfrm>
          <a:prstGeom prst="rect">
            <a:avLst/>
          </a:prstGeom>
        </p:spPr>
        <p:txBody>
          <a:bodyPr lIns="0" tIns="0" rIns="0" bIns="0"/>
          <a:lstStyle>
            <a:lvl1pPr>
              <a:defRPr sz="3600">
                <a:solidFill>
                  <a:srgbClr val="00577D"/>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1" i="0">
                <a:solidFill>
                  <a:srgbClr val="00577D"/>
                </a:solidFill>
                <a:latin typeface="Fira Sans" panose="020B05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42619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93CB-63E3-4C80-A87A-72E4F7AC043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3A8F21F-57F8-4E96-B97A-2282B86100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B1E0275-DF73-4301-A53C-9E93BB30FD99}"/>
              </a:ext>
            </a:extLst>
          </p:cNvPr>
          <p:cNvSpPr>
            <a:spLocks noGrp="1"/>
          </p:cNvSpPr>
          <p:nvPr>
            <p:ph type="dt" sz="half" idx="10"/>
          </p:nvPr>
        </p:nvSpPr>
        <p:spPr/>
        <p:txBody>
          <a:bodyPr/>
          <a:lstStyle/>
          <a:p>
            <a:fld id="{C220EC6E-CC8B-4F7C-9D51-EC922A84019B}" type="datetimeFigureOut">
              <a:rPr lang="en-AU" smtClean="0"/>
              <a:t>16/02/2024</a:t>
            </a:fld>
            <a:endParaRPr lang="en-AU"/>
          </a:p>
        </p:txBody>
      </p:sp>
      <p:sp>
        <p:nvSpPr>
          <p:cNvPr id="5" name="Footer Placeholder 4">
            <a:extLst>
              <a:ext uri="{FF2B5EF4-FFF2-40B4-BE49-F238E27FC236}">
                <a16:creationId xmlns:a16="http://schemas.microsoft.com/office/drawing/2014/main" id="{7FEF26FE-C3EA-4BB1-B2A7-96E16C2EED8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8723F87-C4A1-4AD7-BE17-CA6EC3C2AA39}"/>
              </a:ext>
            </a:extLst>
          </p:cNvPr>
          <p:cNvSpPr>
            <a:spLocks noGrp="1"/>
          </p:cNvSpPr>
          <p:nvPr>
            <p:ph type="sldNum" sz="quarter" idx="12"/>
          </p:nvPr>
        </p:nvSpPr>
        <p:spPr/>
        <p:txBody>
          <a:bodyPr/>
          <a:lstStyle/>
          <a:p>
            <a:fld id="{17A393BF-14BC-4437-A101-6176E2845450}" type="slidenum">
              <a:rPr lang="en-AU" smtClean="0"/>
              <a:t>‹#›</a:t>
            </a:fld>
            <a:endParaRPr lang="en-AU"/>
          </a:p>
        </p:txBody>
      </p:sp>
    </p:spTree>
    <p:extLst>
      <p:ext uri="{BB962C8B-B14F-4D97-AF65-F5344CB8AC3E}">
        <p14:creationId xmlns:p14="http://schemas.microsoft.com/office/powerpoint/2010/main" val="229376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0"/>
            <a:ext cx="12186078" cy="6857999"/>
          </a:xfrm>
          <a:prstGeom prst="rect">
            <a:avLst/>
          </a:prstGeom>
        </p:spPr>
      </p:pic>
      <p:sp>
        <p:nvSpPr>
          <p:cNvPr id="6" name="Picture Placeholder 11">
            <a:extLst>
              <a:ext uri="{FF2B5EF4-FFF2-40B4-BE49-F238E27FC236}">
                <a16:creationId xmlns:a16="http://schemas.microsoft.com/office/drawing/2014/main" id="{500F6588-C8F7-43FB-826F-699AA974DACF}"/>
              </a:ext>
              <a:ext uri="{C183D7F6-B498-43B3-948B-1728B52AA6E4}">
                <adec:decorative xmlns:adec="http://schemas.microsoft.com/office/drawing/2017/decorative" val="1"/>
              </a:ext>
            </a:extLst>
          </p:cNvPr>
          <p:cNvSpPr>
            <a:spLocks noGrp="1"/>
          </p:cNvSpPr>
          <p:nvPr>
            <p:ph type="pic" sz="quarter" idx="11" hasCustomPrompt="1"/>
          </p:nvPr>
        </p:nvSpPr>
        <p:spPr>
          <a:xfrm>
            <a:off x="6525574" y="1425788"/>
            <a:ext cx="5956940" cy="5844879"/>
          </a:xfrm>
          <a:custGeom>
            <a:avLst/>
            <a:gdLst>
              <a:gd name="connsiteX0" fmla="*/ 0 w 5953125"/>
              <a:gd name="connsiteY0" fmla="*/ 2789902 h 5579803"/>
              <a:gd name="connsiteX1" fmla="*/ 2976563 w 5953125"/>
              <a:gd name="connsiteY1" fmla="*/ 0 h 5579803"/>
              <a:gd name="connsiteX2" fmla="*/ 5953126 w 5953125"/>
              <a:gd name="connsiteY2" fmla="*/ 2789902 h 5579803"/>
              <a:gd name="connsiteX3" fmla="*/ 2976563 w 5953125"/>
              <a:gd name="connsiteY3" fmla="*/ 5579804 h 5579803"/>
              <a:gd name="connsiteX4" fmla="*/ 0 w 5953125"/>
              <a:gd name="connsiteY4" fmla="*/ 2789902 h 5579803"/>
              <a:gd name="connsiteX0" fmla="*/ 0 w 5953126"/>
              <a:gd name="connsiteY0" fmla="*/ 2804189 h 5594091"/>
              <a:gd name="connsiteX1" fmla="*/ 2976563 w 5953126"/>
              <a:gd name="connsiteY1" fmla="*/ 0 h 5594091"/>
              <a:gd name="connsiteX2" fmla="*/ 5953126 w 5953126"/>
              <a:gd name="connsiteY2" fmla="*/ 2804189 h 5594091"/>
              <a:gd name="connsiteX3" fmla="*/ 2976563 w 5953126"/>
              <a:gd name="connsiteY3" fmla="*/ 5594091 h 5594091"/>
              <a:gd name="connsiteX4" fmla="*/ 0 w 5953126"/>
              <a:gd name="connsiteY4" fmla="*/ 2804189 h 5594091"/>
              <a:gd name="connsiteX0" fmla="*/ 0 w 5953126"/>
              <a:gd name="connsiteY0" fmla="*/ 2864057 h 5653959"/>
              <a:gd name="connsiteX1" fmla="*/ 2976563 w 5953126"/>
              <a:gd name="connsiteY1" fmla="*/ 59868 h 5653959"/>
              <a:gd name="connsiteX2" fmla="*/ 5953126 w 5953126"/>
              <a:gd name="connsiteY2" fmla="*/ 2864057 h 5653959"/>
              <a:gd name="connsiteX3" fmla="*/ 2976563 w 5953126"/>
              <a:gd name="connsiteY3" fmla="*/ 5653959 h 5653959"/>
              <a:gd name="connsiteX4" fmla="*/ 0 w 5953126"/>
              <a:gd name="connsiteY4" fmla="*/ 2864057 h 5653959"/>
              <a:gd name="connsiteX0" fmla="*/ 219623 w 6172749"/>
              <a:gd name="connsiteY0" fmla="*/ 2867613 h 5657515"/>
              <a:gd name="connsiteX1" fmla="*/ 3196186 w 6172749"/>
              <a:gd name="connsiteY1" fmla="*/ 63424 h 5657515"/>
              <a:gd name="connsiteX2" fmla="*/ 6172749 w 6172749"/>
              <a:gd name="connsiteY2" fmla="*/ 2867613 h 5657515"/>
              <a:gd name="connsiteX3" fmla="*/ 3196186 w 6172749"/>
              <a:gd name="connsiteY3" fmla="*/ 5657515 h 5657515"/>
              <a:gd name="connsiteX4" fmla="*/ 219623 w 6172749"/>
              <a:gd name="connsiteY4" fmla="*/ 2867613 h 5657515"/>
              <a:gd name="connsiteX0" fmla="*/ 257432 w 6210558"/>
              <a:gd name="connsiteY0" fmla="*/ 2867613 h 5733817"/>
              <a:gd name="connsiteX1" fmla="*/ 3233995 w 6210558"/>
              <a:gd name="connsiteY1" fmla="*/ 63424 h 5733817"/>
              <a:gd name="connsiteX2" fmla="*/ 6210558 w 6210558"/>
              <a:gd name="connsiteY2" fmla="*/ 2867613 h 5733817"/>
              <a:gd name="connsiteX3" fmla="*/ 3233995 w 6210558"/>
              <a:gd name="connsiteY3" fmla="*/ 5657515 h 5733817"/>
              <a:gd name="connsiteX4" fmla="*/ 257432 w 6210558"/>
              <a:gd name="connsiteY4" fmla="*/ 2867613 h 5733817"/>
              <a:gd name="connsiteX0" fmla="*/ 7723 w 5960849"/>
              <a:gd name="connsiteY0" fmla="*/ 2864885 h 5950900"/>
              <a:gd name="connsiteX1" fmla="*/ 2984286 w 5960849"/>
              <a:gd name="connsiteY1" fmla="*/ 60696 h 5950900"/>
              <a:gd name="connsiteX2" fmla="*/ 5960849 w 5960849"/>
              <a:gd name="connsiteY2" fmla="*/ 2864885 h 5950900"/>
              <a:gd name="connsiteX3" fmla="*/ 3517686 w 5960849"/>
              <a:gd name="connsiteY3" fmla="*/ 5883387 h 5950900"/>
              <a:gd name="connsiteX4" fmla="*/ 7723 w 5960849"/>
              <a:gd name="connsiteY4" fmla="*/ 2864885 h 5950900"/>
              <a:gd name="connsiteX0" fmla="*/ 296854 w 6249980"/>
              <a:gd name="connsiteY0" fmla="*/ 2884154 h 5988885"/>
              <a:gd name="connsiteX1" fmla="*/ 3273417 w 6249980"/>
              <a:gd name="connsiteY1" fmla="*/ 79965 h 5988885"/>
              <a:gd name="connsiteX2" fmla="*/ 6249980 w 6249980"/>
              <a:gd name="connsiteY2" fmla="*/ 2884154 h 5988885"/>
              <a:gd name="connsiteX3" fmla="*/ 3806817 w 6249980"/>
              <a:gd name="connsiteY3" fmla="*/ 5902656 h 5988885"/>
              <a:gd name="connsiteX4" fmla="*/ 296854 w 6249980"/>
              <a:gd name="connsiteY4" fmla="*/ 2884154 h 5988885"/>
              <a:gd name="connsiteX0" fmla="*/ 102289 w 6055415"/>
              <a:gd name="connsiteY0" fmla="*/ 2895605 h 6011004"/>
              <a:gd name="connsiteX1" fmla="*/ 3078852 w 6055415"/>
              <a:gd name="connsiteY1" fmla="*/ 91416 h 6011004"/>
              <a:gd name="connsiteX2" fmla="*/ 6055415 w 6055415"/>
              <a:gd name="connsiteY2" fmla="*/ 2895605 h 6011004"/>
              <a:gd name="connsiteX3" fmla="*/ 3612252 w 6055415"/>
              <a:gd name="connsiteY3" fmla="*/ 5914107 h 6011004"/>
              <a:gd name="connsiteX4" fmla="*/ 102289 w 6055415"/>
              <a:gd name="connsiteY4" fmla="*/ 2895605 h 6011004"/>
              <a:gd name="connsiteX0" fmla="*/ 108853 w 6061979"/>
              <a:gd name="connsiteY0" fmla="*/ 2882974 h 5998373"/>
              <a:gd name="connsiteX1" fmla="*/ 3085416 w 6061979"/>
              <a:gd name="connsiteY1" fmla="*/ 78785 h 5998373"/>
              <a:gd name="connsiteX2" fmla="*/ 6061979 w 6061979"/>
              <a:gd name="connsiteY2" fmla="*/ 2882974 h 5998373"/>
              <a:gd name="connsiteX3" fmla="*/ 3618816 w 6061979"/>
              <a:gd name="connsiteY3" fmla="*/ 5901476 h 5998373"/>
              <a:gd name="connsiteX4" fmla="*/ 108853 w 6061979"/>
              <a:gd name="connsiteY4" fmla="*/ 2882974 h 5998373"/>
              <a:gd name="connsiteX0" fmla="*/ 79975 w 6033101"/>
              <a:gd name="connsiteY0" fmla="*/ 2873393 h 5988792"/>
              <a:gd name="connsiteX1" fmla="*/ 3056538 w 6033101"/>
              <a:gd name="connsiteY1" fmla="*/ 69204 h 5988792"/>
              <a:gd name="connsiteX2" fmla="*/ 6033101 w 6033101"/>
              <a:gd name="connsiteY2" fmla="*/ 2873393 h 5988792"/>
              <a:gd name="connsiteX3" fmla="*/ 3589938 w 6033101"/>
              <a:gd name="connsiteY3" fmla="*/ 5891895 h 5988792"/>
              <a:gd name="connsiteX4" fmla="*/ 79975 w 6033101"/>
              <a:gd name="connsiteY4" fmla="*/ 2873393 h 5988792"/>
              <a:gd name="connsiteX0" fmla="*/ 2373 w 5955499"/>
              <a:gd name="connsiteY0" fmla="*/ 2848415 h 5822377"/>
              <a:gd name="connsiteX1" fmla="*/ 2978936 w 5955499"/>
              <a:gd name="connsiteY1" fmla="*/ 44226 h 5822377"/>
              <a:gd name="connsiteX2" fmla="*/ 5955499 w 5955499"/>
              <a:gd name="connsiteY2" fmla="*/ 2848415 h 5822377"/>
              <a:gd name="connsiteX3" fmla="*/ 3340886 w 5955499"/>
              <a:gd name="connsiteY3" fmla="*/ 5752617 h 5822377"/>
              <a:gd name="connsiteX4" fmla="*/ 2373 w 5955499"/>
              <a:gd name="connsiteY4" fmla="*/ 2848415 h 5822377"/>
              <a:gd name="connsiteX0" fmla="*/ 3814 w 5956940"/>
              <a:gd name="connsiteY0" fmla="*/ 2870917 h 5844879"/>
              <a:gd name="connsiteX1" fmla="*/ 2980377 w 5956940"/>
              <a:gd name="connsiteY1" fmla="*/ 66728 h 5844879"/>
              <a:gd name="connsiteX2" fmla="*/ 5956940 w 5956940"/>
              <a:gd name="connsiteY2" fmla="*/ 2870917 h 5844879"/>
              <a:gd name="connsiteX3" fmla="*/ 3342327 w 5956940"/>
              <a:gd name="connsiteY3" fmla="*/ 5775119 h 5844879"/>
              <a:gd name="connsiteX4" fmla="*/ 3814 w 5956940"/>
              <a:gd name="connsiteY4" fmla="*/ 2870917 h 584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940" h="5844879">
                <a:moveTo>
                  <a:pt x="3814" y="2870917"/>
                </a:moveTo>
                <a:cubicBezTo>
                  <a:pt x="-56511" y="1919519"/>
                  <a:pt x="583992" y="-423809"/>
                  <a:pt x="2980377" y="66728"/>
                </a:cubicBezTo>
                <a:cubicBezTo>
                  <a:pt x="5376762" y="557265"/>
                  <a:pt x="5956940" y="1330097"/>
                  <a:pt x="5956940" y="2870917"/>
                </a:cubicBezTo>
                <a:cubicBezTo>
                  <a:pt x="5956940" y="4411737"/>
                  <a:pt x="5486299" y="5260769"/>
                  <a:pt x="3342327" y="5775119"/>
                </a:cubicBezTo>
                <a:cubicBezTo>
                  <a:pt x="1198355" y="6289469"/>
                  <a:pt x="64139" y="3822315"/>
                  <a:pt x="3814" y="2870917"/>
                </a:cubicBezTo>
                <a:close/>
              </a:path>
            </a:pathLst>
          </a:custGeom>
          <a:solidFill>
            <a:schemeClr val="bg2"/>
          </a:solidFill>
        </p:spPr>
        <p:txBody>
          <a:bodyPr anchor="ctr"/>
          <a:lstStyle>
            <a:lvl1pPr algn="ctr">
              <a:defRPr/>
            </a:lvl1pPr>
          </a:lstStyle>
          <a:p>
            <a:r>
              <a:rPr lang="en-AU"/>
              <a:t>Click to insert image</a:t>
            </a:r>
          </a:p>
        </p:txBody>
      </p:sp>
      <p:sp>
        <p:nvSpPr>
          <p:cNvPr id="9" name="TextBox 8">
            <a:extLst>
              <a:ext uri="{FF2B5EF4-FFF2-40B4-BE49-F238E27FC236}">
                <a16:creationId xmlns:a16="http://schemas.microsoft.com/office/drawing/2014/main" id="{34CBC42D-B633-4F5F-AAD7-30B47732E662}"/>
              </a:ext>
            </a:extLst>
          </p:cNvPr>
          <p:cNvSpPr txBox="1"/>
          <p:nvPr userDrawn="1"/>
        </p:nvSpPr>
        <p:spPr>
          <a:xfrm>
            <a:off x="677335" y="6190456"/>
            <a:ext cx="2633133" cy="389850"/>
          </a:xfrm>
          <a:prstGeom prst="rect">
            <a:avLst/>
          </a:prstGeom>
          <a:noFill/>
        </p:spPr>
        <p:txBody>
          <a:bodyPr wrap="square" lIns="0" tIns="0" rIns="0" bIns="0" rtlCol="0">
            <a:spAutoFit/>
          </a:bodyPr>
          <a:lstStyle/>
          <a:p>
            <a:r>
              <a:rPr lang="en-AU" sz="1600" b="1">
                <a:solidFill>
                  <a:schemeClr val="bg1"/>
                </a:solidFill>
                <a:latin typeface="Fira Sans" panose="020B0503050000020004" pitchFamily="34" charset="0"/>
              </a:rPr>
              <a:t>1800 951 822</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i="0" u="none" strike="noStrike" kern="1200" baseline="30000">
                <a:solidFill>
                  <a:schemeClr val="bg1"/>
                </a:solidFill>
                <a:latin typeface="Fira Sans Light" panose="020B0403050000020004" pitchFamily="34" charset="0"/>
                <a:ea typeface="+mn-ea"/>
                <a:cs typeface="+mn-cs"/>
              </a:rPr>
              <a:t>agedcarequality.gov.au</a:t>
            </a:r>
          </a:p>
        </p:txBody>
      </p:sp>
      <p:sp>
        <p:nvSpPr>
          <p:cNvPr id="4" name="Date Placeholder 3"/>
          <p:cNvSpPr>
            <a:spLocks noGrp="1"/>
          </p:cNvSpPr>
          <p:nvPr>
            <p:ph type="dt" sz="half" idx="10"/>
          </p:nvPr>
        </p:nvSpPr>
        <p:spPr>
          <a:xfrm>
            <a:off x="677333" y="5122866"/>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962525"/>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129648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762000"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90550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59F104-DC8C-49A4-CDE0-CD25990A355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0450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4F32236-F2DD-4964-86F3-0607B7C74FA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475"/>
            <a:ext cx="12191999" cy="6857048"/>
          </a:xfrm>
          <a:prstGeom prst="rect">
            <a:avLst/>
          </a:prstGeom>
        </p:spPr>
      </p:pic>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00187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education@agedcarequality.gov.au"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6.png"/><Relationship Id="rId7" Type="http://schemas.openxmlformats.org/officeDocument/2006/relationships/diagramQuickStyle" Target="../diagrams/quickStyle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38.png"/><Relationship Id="rId5" Type="http://schemas.openxmlformats.org/officeDocument/2006/relationships/diagramData" Target="../diagrams/data2.xml"/><Relationship Id="rId10" Type="http://schemas.openxmlformats.org/officeDocument/2006/relationships/image" Target="../media/image37.png"/><Relationship Id="rId4" Type="http://schemas.openxmlformats.org/officeDocument/2006/relationships/image" Target="../media/image27.sv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CD5B9C-3D7A-0476-4113-0EA8708A2DF1}"/>
              </a:ext>
            </a:extLst>
          </p:cNvPr>
          <p:cNvSpPr>
            <a:spLocks noGrp="1"/>
          </p:cNvSpPr>
          <p:nvPr>
            <p:ph type="title"/>
          </p:nvPr>
        </p:nvSpPr>
        <p:spPr>
          <a:xfrm>
            <a:off x="762001" y="2378773"/>
            <a:ext cx="4305300" cy="1364561"/>
          </a:xfrm>
        </p:spPr>
        <p:txBody>
          <a:bodyPr/>
          <a:lstStyle/>
          <a:p>
            <a:r>
              <a:rPr lang="en-AU" dirty="0"/>
              <a:t>A PowerPoint for training within your aged care service</a:t>
            </a:r>
          </a:p>
        </p:txBody>
      </p:sp>
      <p:sp>
        <p:nvSpPr>
          <p:cNvPr id="4" name="Text Placeholder 3">
            <a:extLst>
              <a:ext uri="{FF2B5EF4-FFF2-40B4-BE49-F238E27FC236}">
                <a16:creationId xmlns:a16="http://schemas.microsoft.com/office/drawing/2014/main" id="{5789423A-1B38-274F-2511-42CE6FC199DC}"/>
              </a:ext>
            </a:extLst>
          </p:cNvPr>
          <p:cNvSpPr>
            <a:spLocks noGrp="1"/>
          </p:cNvSpPr>
          <p:nvPr>
            <p:ph type="body" sz="quarter" idx="13"/>
          </p:nvPr>
        </p:nvSpPr>
        <p:spPr>
          <a:xfrm>
            <a:off x="762000" y="3915864"/>
            <a:ext cx="4053068" cy="649288"/>
          </a:xfrm>
        </p:spPr>
        <p:txBody>
          <a:bodyPr>
            <a:normAutofit lnSpcReduction="10000"/>
          </a:bodyPr>
          <a:lstStyle/>
          <a:p>
            <a:r>
              <a:rPr lang="en-AU" dirty="0">
                <a:ea typeface="Open Sans Light"/>
                <a:cs typeface="Open Sans Light"/>
              </a:rPr>
              <a:t>How to use this PowerPoint with your team</a:t>
            </a:r>
            <a:endParaRPr lang="en-AU" dirty="0"/>
          </a:p>
          <a:p>
            <a:endParaRPr lang="en-AU" dirty="0"/>
          </a:p>
        </p:txBody>
      </p:sp>
      <p:sp>
        <p:nvSpPr>
          <p:cNvPr id="5" name="Content Placeholder 2">
            <a:extLst>
              <a:ext uri="{FF2B5EF4-FFF2-40B4-BE49-F238E27FC236}">
                <a16:creationId xmlns:a16="http://schemas.microsoft.com/office/drawing/2014/main" id="{FBE7138B-AD2B-59EC-D2E1-D695D91320B6}"/>
              </a:ext>
            </a:extLst>
          </p:cNvPr>
          <p:cNvSpPr>
            <a:spLocks noGrp="1"/>
          </p:cNvSpPr>
          <p:nvPr>
            <p:ph idx="1"/>
          </p:nvPr>
        </p:nvSpPr>
        <p:spPr>
          <a:xfrm>
            <a:off x="7137917" y="426128"/>
            <a:ext cx="4877619" cy="6169981"/>
          </a:xfrm>
        </p:spPr>
        <p:txBody>
          <a:bodyPr vert="horz" lIns="0" tIns="0" rIns="0" bIns="0" rtlCol="0" anchor="t">
            <a:noAutofit/>
          </a:bodyPr>
          <a:lstStyle/>
          <a:p>
            <a:pPr>
              <a:lnSpc>
                <a:spcPct val="113999"/>
              </a:lnSpc>
              <a:buNone/>
            </a:pPr>
            <a:r>
              <a:rPr lang="en-AU" sz="2000" dirty="0">
                <a:solidFill>
                  <a:srgbClr val="000000"/>
                </a:solidFill>
                <a:latin typeface="+mn-lt"/>
                <a:ea typeface="Open Sans"/>
                <a:cs typeface="Open Sans"/>
              </a:rPr>
              <a:t>How to use this resource</a:t>
            </a:r>
          </a:p>
          <a:p>
            <a:pPr>
              <a:lnSpc>
                <a:spcPct val="113999"/>
              </a:lnSpc>
              <a:buNone/>
            </a:pPr>
            <a:endParaRPr lang="en-AU" sz="1700" dirty="0">
              <a:solidFill>
                <a:srgbClr val="000000"/>
              </a:solidFill>
            </a:endParaRPr>
          </a:p>
          <a:p>
            <a:pPr>
              <a:lnSpc>
                <a:spcPct val="113999"/>
              </a:lnSpc>
              <a:buNone/>
            </a:pPr>
            <a:r>
              <a:rPr lang="en-AU" sz="1700" b="0" dirty="0">
                <a:solidFill>
                  <a:srgbClr val="000000"/>
                </a:solidFill>
                <a:latin typeface="Open Sans" pitchFamily="2" charset="0"/>
                <a:ea typeface="Open Sans" pitchFamily="2" charset="0"/>
                <a:cs typeface="Open Sans" pitchFamily="2" charset="0"/>
              </a:rPr>
              <a:t>This resource is designed to be delivered as a presentation or workshop to staff within your aged care service. </a:t>
            </a:r>
          </a:p>
          <a:p>
            <a:pPr>
              <a:lnSpc>
                <a:spcPct val="113999"/>
              </a:lnSpc>
              <a:buNone/>
            </a:pPr>
            <a:endParaRPr lang="en-AU" sz="1700" b="0" dirty="0">
              <a:solidFill>
                <a:srgbClr val="000000"/>
              </a:solidFill>
              <a:latin typeface="Open Sans" pitchFamily="2" charset="0"/>
              <a:ea typeface="Open Sans" pitchFamily="2" charset="0"/>
              <a:cs typeface="Open Sans" pitchFamily="2" charset="0"/>
            </a:endParaRPr>
          </a:p>
          <a:p>
            <a:pPr>
              <a:lnSpc>
                <a:spcPct val="113999"/>
              </a:lnSpc>
              <a:buNone/>
            </a:pPr>
            <a:r>
              <a:rPr lang="en-AU" sz="1700" b="0" dirty="0">
                <a:solidFill>
                  <a:srgbClr val="000000"/>
                </a:solidFill>
                <a:latin typeface="Open Sans" pitchFamily="2" charset="0"/>
                <a:ea typeface="Open Sans" pitchFamily="2" charset="0"/>
                <a:cs typeface="Open Sans" pitchFamily="2" charset="0"/>
              </a:rPr>
              <a:t>This resource focuses on key areas of content, with notes to help you deliver the information and provide some pointers. As new information is available, this presentation will be updated – so please ensure you have the latest version before you deliver a session. </a:t>
            </a:r>
          </a:p>
          <a:p>
            <a:pPr>
              <a:lnSpc>
                <a:spcPct val="113999"/>
              </a:lnSpc>
              <a:buNone/>
            </a:pPr>
            <a:endParaRPr lang="en-AU" sz="1700" b="0" dirty="0">
              <a:solidFill>
                <a:srgbClr val="000000"/>
              </a:solidFill>
              <a:latin typeface="Open Sans" pitchFamily="2" charset="0"/>
              <a:ea typeface="Open Sans" pitchFamily="2" charset="0"/>
              <a:cs typeface="Open Sans" pitchFamily="2" charset="0"/>
            </a:endParaRPr>
          </a:p>
          <a:p>
            <a:pPr>
              <a:lnSpc>
                <a:spcPct val="113999"/>
              </a:lnSpc>
              <a:buNone/>
            </a:pPr>
            <a:r>
              <a:rPr lang="en-AU" sz="1700" b="0" dirty="0">
                <a:solidFill>
                  <a:srgbClr val="000000"/>
                </a:solidFill>
                <a:latin typeface="Open Sans" pitchFamily="2" charset="0"/>
                <a:ea typeface="Open Sans" pitchFamily="2" charset="0"/>
                <a:cs typeface="Open Sans" pitchFamily="2" charset="0"/>
              </a:rPr>
              <a:t>If you need any support using this resource or if you have feedback or questions about this resource or other educational materials available from the Commission, please email us at </a:t>
            </a:r>
            <a:r>
              <a:rPr lang="en-AU" sz="1700" b="0" dirty="0">
                <a:solidFill>
                  <a:srgbClr val="000000"/>
                </a:solidFill>
                <a:latin typeface="Open Sans" pitchFamily="2" charset="0"/>
                <a:ea typeface="Open Sans" pitchFamily="2" charset="0"/>
                <a:cs typeface="Open Sans" pitchFamily="2" charset="0"/>
                <a:hlinkClick r:id="rId2"/>
              </a:rPr>
              <a:t>education@agedcarequality.gov.au</a:t>
            </a:r>
            <a:r>
              <a:rPr lang="en-AU" sz="1700" b="0" dirty="0">
                <a:solidFill>
                  <a:srgbClr val="000000"/>
                </a:solidFill>
                <a:latin typeface="Open Sans" pitchFamily="2" charset="0"/>
                <a:ea typeface="Open Sans" pitchFamily="2" charset="0"/>
                <a:cs typeface="Open Sans" pitchFamily="2" charset="0"/>
              </a:rPr>
              <a:t>.  </a:t>
            </a:r>
          </a:p>
          <a:p>
            <a:pPr>
              <a:lnSpc>
                <a:spcPct val="113999"/>
              </a:lnSpc>
              <a:buNone/>
            </a:pPr>
            <a:endParaRPr lang="en-AU" sz="1700" b="0" dirty="0">
              <a:solidFill>
                <a:srgbClr val="000000"/>
              </a:solidFill>
              <a:latin typeface="Open Sans" pitchFamily="2" charset="0"/>
              <a:ea typeface="Open Sans" pitchFamily="2" charset="0"/>
              <a:cs typeface="Open Sans" pitchFamily="2" charset="0"/>
            </a:endParaRPr>
          </a:p>
          <a:p>
            <a:pPr>
              <a:lnSpc>
                <a:spcPct val="113999"/>
              </a:lnSpc>
              <a:buNone/>
            </a:pPr>
            <a:r>
              <a:rPr lang="en-AU" sz="1700" b="0" i="1" dirty="0">
                <a:solidFill>
                  <a:srgbClr val="000000"/>
                </a:solidFill>
                <a:latin typeface="Open Sans" pitchFamily="2" charset="0"/>
                <a:ea typeface="Open Sans" pitchFamily="2" charset="0"/>
                <a:cs typeface="Open Sans" pitchFamily="2" charset="0"/>
              </a:rPr>
              <a:t>[Please note: you can delete this slide, before delivering the presentation.] </a:t>
            </a:r>
          </a:p>
        </p:txBody>
      </p:sp>
    </p:spTree>
    <p:extLst>
      <p:ext uri="{BB962C8B-B14F-4D97-AF65-F5344CB8AC3E}">
        <p14:creationId xmlns:p14="http://schemas.microsoft.com/office/powerpoint/2010/main" val="100810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9E92BA-35C6-4C29-95DB-3888B18249C8}"/>
              </a:ext>
            </a:extLst>
          </p:cNvPr>
          <p:cNvSpPr>
            <a:spLocks noGrp="1"/>
          </p:cNvSpPr>
          <p:nvPr>
            <p:ph idx="1"/>
          </p:nvPr>
        </p:nvSpPr>
        <p:spPr>
          <a:xfrm>
            <a:off x="952500" y="1521525"/>
            <a:ext cx="10725150" cy="3980750"/>
          </a:xfrm>
        </p:spPr>
        <p:txBody>
          <a:bodyPr/>
          <a:lstStyle/>
          <a:p>
            <a:pPr marL="457200" lvl="1" indent="-457200" fontAlgn="base">
              <a:buFont typeface="Arial" panose="020B0604020202020204" pitchFamily="34" charset="0"/>
              <a:buChar char="•"/>
            </a:pPr>
            <a:r>
              <a:rPr lang="en-AU" sz="2800" dirty="0">
                <a:solidFill>
                  <a:schemeClr val="tx1"/>
                </a:solidFill>
                <a:latin typeface="Fira Sans SemiBold" panose="020B0603050000020004" pitchFamily="34" charset="0"/>
              </a:rPr>
              <a:t>The Aged Care Charter</a:t>
            </a:r>
            <a:r>
              <a:rPr lang="en-US" sz="2800" dirty="0">
                <a:solidFill>
                  <a:schemeClr val="tx1"/>
                </a:solidFill>
                <a:latin typeface="Fira Sans SemiBold" panose="020B0603050000020004" pitchFamily="34" charset="0"/>
              </a:rPr>
              <a:t>​</a:t>
            </a:r>
          </a:p>
          <a:p>
            <a:pPr marL="457200" lvl="1" indent="-457200" fontAlgn="base">
              <a:buFont typeface="Arial" panose="020B0604020202020204" pitchFamily="34" charset="0"/>
              <a:buChar char="•"/>
            </a:pPr>
            <a:r>
              <a:rPr lang="en-AU" sz="2800" dirty="0">
                <a:solidFill>
                  <a:schemeClr val="tx1"/>
                </a:solidFill>
                <a:latin typeface="Fira Sans SemiBold" panose="020B0603050000020004" pitchFamily="34" charset="0"/>
              </a:rPr>
              <a:t>The Code of Conduct</a:t>
            </a:r>
            <a:r>
              <a:rPr lang="en-US" sz="2800" dirty="0">
                <a:solidFill>
                  <a:schemeClr val="tx1"/>
                </a:solidFill>
                <a:latin typeface="Fira Sans SemiBold" panose="020B0603050000020004" pitchFamily="34" charset="0"/>
              </a:rPr>
              <a:t>​</a:t>
            </a:r>
          </a:p>
          <a:p>
            <a:pPr marL="457200" lvl="1" indent="-457200" fontAlgn="base">
              <a:buFont typeface="Arial" panose="020B0604020202020204" pitchFamily="34" charset="0"/>
              <a:buChar char="•"/>
            </a:pPr>
            <a:r>
              <a:rPr lang="en-AU" sz="2800" dirty="0">
                <a:solidFill>
                  <a:schemeClr val="tx1"/>
                </a:solidFill>
                <a:latin typeface="Fira Sans SemiBold" panose="020B0603050000020004" pitchFamily="34" charset="0"/>
              </a:rPr>
              <a:t>The Aged Care Quality Standards</a:t>
            </a:r>
            <a:r>
              <a:rPr lang="en-US" sz="2800" dirty="0">
                <a:solidFill>
                  <a:schemeClr val="tx1"/>
                </a:solidFill>
                <a:latin typeface="Fira Sans SemiBold" panose="020B0603050000020004" pitchFamily="34" charset="0"/>
              </a:rPr>
              <a:t>​</a:t>
            </a:r>
          </a:p>
          <a:p>
            <a:pPr marL="457200" lvl="1" indent="-457200" fontAlgn="base">
              <a:buFont typeface="Arial" panose="020B0604020202020204" pitchFamily="34" charset="0"/>
              <a:buChar char="•"/>
            </a:pPr>
            <a:r>
              <a:rPr lang="en-AU" sz="2800" i="1" dirty="0">
                <a:solidFill>
                  <a:schemeClr val="tx1"/>
                </a:solidFill>
                <a:latin typeface="Fira Sans SemiBold" panose="020B0603050000020004" pitchFamily="34" charset="0"/>
              </a:rPr>
              <a:t>Quality of Care Principles </a:t>
            </a:r>
            <a:r>
              <a:rPr lang="en-AU" sz="2800" dirty="0">
                <a:solidFill>
                  <a:schemeClr val="tx1"/>
                </a:solidFill>
                <a:latin typeface="Fira Sans SemiBold" panose="020B0603050000020004" pitchFamily="34" charset="0"/>
              </a:rPr>
              <a:t>2014 </a:t>
            </a:r>
            <a:r>
              <a:rPr lang="en-AU" sz="2800" i="1" dirty="0">
                <a:solidFill>
                  <a:schemeClr val="tx1"/>
                </a:solidFill>
                <a:latin typeface="Fira Sans SemiBold" panose="020B0603050000020004" pitchFamily="34" charset="0"/>
              </a:rPr>
              <a:t>– </a:t>
            </a:r>
            <a:r>
              <a:rPr lang="en-AU" sz="2800" dirty="0">
                <a:solidFill>
                  <a:schemeClr val="tx1"/>
                </a:solidFill>
                <a:latin typeface="Fira Sans SemiBold" panose="020B0603050000020004" pitchFamily="34" charset="0"/>
              </a:rPr>
              <a:t>Part 4B</a:t>
            </a:r>
            <a:r>
              <a:rPr lang="en-US" sz="2800" dirty="0">
                <a:solidFill>
                  <a:schemeClr val="tx1"/>
                </a:solidFill>
                <a:latin typeface="Fira Sans SemiBold" panose="020B0603050000020004" pitchFamily="34" charset="0"/>
              </a:rPr>
              <a:t>​</a:t>
            </a:r>
          </a:p>
          <a:p>
            <a:pPr marL="726100" lvl="2" indent="-273050" fontAlgn="base">
              <a:buFont typeface="Courier New" panose="02070309020205020404" pitchFamily="49" charset="0"/>
              <a:buChar char="o"/>
            </a:pPr>
            <a:r>
              <a:rPr lang="en-AU" sz="2800" b="0" dirty="0">
                <a:solidFill>
                  <a:schemeClr val="bg2">
                    <a:lumMod val="10000"/>
                  </a:schemeClr>
                </a:solidFill>
                <a:latin typeface="Fira Sans Light" panose="020B0403050000020004" pitchFamily="34" charset="0"/>
              </a:rPr>
              <a:t>Division 2: Sections 15LA, 15LB</a:t>
            </a:r>
            <a:r>
              <a:rPr lang="en-US" sz="2800" b="0" dirty="0">
                <a:solidFill>
                  <a:schemeClr val="bg2">
                    <a:lumMod val="10000"/>
                  </a:schemeClr>
                </a:solidFill>
                <a:latin typeface="Fira Sans Light" panose="020B0403050000020004" pitchFamily="34" charset="0"/>
              </a:rPr>
              <a:t>​</a:t>
            </a:r>
          </a:p>
          <a:p>
            <a:pPr marL="726100" lvl="2" indent="-273050" fontAlgn="base">
              <a:buFont typeface="Courier New" panose="02070309020205020404" pitchFamily="49" charset="0"/>
              <a:buChar char="o"/>
            </a:pPr>
            <a:r>
              <a:rPr lang="en-AU" sz="2800" b="0" dirty="0">
                <a:solidFill>
                  <a:schemeClr val="bg2">
                    <a:lumMod val="10000"/>
                  </a:schemeClr>
                </a:solidFill>
                <a:latin typeface="Fira Sans Light" panose="020B0403050000020004" pitchFamily="34" charset="0"/>
              </a:rPr>
              <a:t>Division 3: Sections 15MA, 15MB, 15MC, 15MD</a:t>
            </a:r>
            <a:r>
              <a:rPr lang="en-US" sz="2800" b="0" dirty="0">
                <a:solidFill>
                  <a:schemeClr val="bg2">
                    <a:lumMod val="10000"/>
                  </a:schemeClr>
                </a:solidFill>
                <a:latin typeface="Fira Sans Light" panose="020B0403050000020004" pitchFamily="34" charset="0"/>
              </a:rPr>
              <a:t>​</a:t>
            </a:r>
          </a:p>
          <a:p>
            <a:pPr marL="726100" lvl="2" indent="-273050" fontAlgn="base">
              <a:buFont typeface="Courier New" panose="02070309020205020404" pitchFamily="49" charset="0"/>
              <a:buChar char="o"/>
            </a:pPr>
            <a:r>
              <a:rPr lang="en-AU" sz="2800" b="0" dirty="0">
                <a:solidFill>
                  <a:schemeClr val="bg2">
                    <a:lumMod val="10000"/>
                  </a:schemeClr>
                </a:solidFill>
                <a:latin typeface="Fira Sans Light" panose="020B0403050000020004" pitchFamily="34" charset="0"/>
              </a:rPr>
              <a:t>Division 4: Reporting requirements </a:t>
            </a:r>
            <a:r>
              <a:rPr lang="en-US" sz="2800" b="0" dirty="0">
                <a:solidFill>
                  <a:schemeClr val="bg2">
                    <a:lumMod val="10000"/>
                  </a:schemeClr>
                </a:solidFill>
              </a:rPr>
              <a:t>​</a:t>
            </a:r>
          </a:p>
          <a:p>
            <a:endParaRPr lang="en-AU" dirty="0"/>
          </a:p>
          <a:p>
            <a:endParaRPr lang="en-AU" dirty="0"/>
          </a:p>
        </p:txBody>
      </p:sp>
      <p:sp>
        <p:nvSpPr>
          <p:cNvPr id="3" name="Title 2">
            <a:extLst>
              <a:ext uri="{FF2B5EF4-FFF2-40B4-BE49-F238E27FC236}">
                <a16:creationId xmlns:a16="http://schemas.microsoft.com/office/drawing/2014/main" id="{EC1BACFD-B567-49BD-8A2F-07939AD08F22}"/>
              </a:ext>
            </a:extLst>
          </p:cNvPr>
          <p:cNvSpPr>
            <a:spLocks noGrp="1"/>
          </p:cNvSpPr>
          <p:nvPr>
            <p:ph type="title"/>
          </p:nvPr>
        </p:nvSpPr>
        <p:spPr>
          <a:xfrm>
            <a:off x="952500" y="646339"/>
            <a:ext cx="9695558" cy="537936"/>
          </a:xfrm>
        </p:spPr>
        <p:txBody>
          <a:bodyPr/>
          <a:lstStyle/>
          <a:p>
            <a:r>
              <a:rPr lang="en-AU" dirty="0"/>
              <a:t>Legislative responsibilities for an IMS</a:t>
            </a:r>
          </a:p>
        </p:txBody>
      </p:sp>
    </p:spTree>
    <p:extLst>
      <p:ext uri="{BB962C8B-B14F-4D97-AF65-F5344CB8AC3E}">
        <p14:creationId xmlns:p14="http://schemas.microsoft.com/office/powerpoint/2010/main" val="3978765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8C4EF9-CB4F-4F98-A640-62C560A7EA7C}"/>
              </a:ext>
            </a:extLst>
          </p:cNvPr>
          <p:cNvSpPr>
            <a:spLocks noGrp="1"/>
          </p:cNvSpPr>
          <p:nvPr>
            <p:ph type="title"/>
          </p:nvPr>
        </p:nvSpPr>
        <p:spPr/>
        <p:txBody>
          <a:bodyPr/>
          <a:lstStyle/>
          <a:p>
            <a:r>
              <a:rPr lang="en-AU" b="1">
                <a:latin typeface="Fira Sans ExtraBold"/>
                <a:cs typeface="Arial"/>
              </a:rPr>
              <a:t>Incident Management System (IMS)</a:t>
            </a:r>
            <a:br>
              <a:rPr lang="en-AU" b="1">
                <a:solidFill>
                  <a:schemeClr val="accent1">
                    <a:lumMod val="75000"/>
                  </a:schemeClr>
                </a:solidFill>
                <a:latin typeface="Fira Sans ExtraBold"/>
              </a:rPr>
            </a:br>
            <a:endParaRPr lang="en-AU"/>
          </a:p>
        </p:txBody>
      </p:sp>
      <p:sp>
        <p:nvSpPr>
          <p:cNvPr id="6" name="TextBox 5">
            <a:extLst>
              <a:ext uri="{FF2B5EF4-FFF2-40B4-BE49-F238E27FC236}">
                <a16:creationId xmlns:a16="http://schemas.microsoft.com/office/drawing/2014/main" id="{55EE53CF-A3B1-4142-A6C7-7D7B4E5C20DB}"/>
              </a:ext>
            </a:extLst>
          </p:cNvPr>
          <p:cNvSpPr txBox="1"/>
          <p:nvPr/>
        </p:nvSpPr>
        <p:spPr>
          <a:xfrm>
            <a:off x="470418" y="1282378"/>
            <a:ext cx="9057809" cy="589392"/>
          </a:xfrm>
          <a:prstGeom prst="rect">
            <a:avLst/>
          </a:prstGeom>
          <a:noFill/>
        </p:spPr>
        <p:txBody>
          <a:bodyPr wrap="square" rtlCol="0">
            <a:spAutoFit/>
          </a:bodyPr>
          <a:lstStyle/>
          <a:p>
            <a:pPr marL="227965" indent="-227965">
              <a:lnSpc>
                <a:spcPct val="150000"/>
              </a:lnSpc>
            </a:pPr>
            <a:r>
              <a:rPr lang="en-AU" sz="2400" dirty="0">
                <a:solidFill>
                  <a:srgbClr val="00080C"/>
                </a:solidFill>
                <a:latin typeface="Fira Sans Light"/>
                <a:cs typeface="Arial"/>
              </a:rPr>
              <a:t>	All services are required to have an IMS in place.</a:t>
            </a:r>
          </a:p>
        </p:txBody>
      </p:sp>
      <p:graphicFrame>
        <p:nvGraphicFramePr>
          <p:cNvPr id="7" name="Content Placeholder 3">
            <a:extLst>
              <a:ext uri="{FF2B5EF4-FFF2-40B4-BE49-F238E27FC236}">
                <a16:creationId xmlns:a16="http://schemas.microsoft.com/office/drawing/2014/main" id="{96D37D68-4C5C-4950-83F2-DBA12C490E1B}"/>
              </a:ext>
            </a:extLst>
          </p:cNvPr>
          <p:cNvGraphicFramePr>
            <a:graphicFrameLocks noGrp="1"/>
          </p:cNvGraphicFramePr>
          <p:nvPr>
            <p:ph idx="1"/>
            <p:extLst>
              <p:ext uri="{D42A27DB-BD31-4B8C-83A1-F6EECF244321}">
                <p14:modId xmlns:p14="http://schemas.microsoft.com/office/powerpoint/2010/main" val="523604022"/>
              </p:ext>
            </p:extLst>
          </p:nvPr>
        </p:nvGraphicFramePr>
        <p:xfrm>
          <a:off x="762000" y="1882839"/>
          <a:ext cx="10361111" cy="3922974"/>
        </p:xfrm>
        <a:graphic>
          <a:graphicData uri="http://schemas.openxmlformats.org/drawingml/2006/table">
            <a:tbl>
              <a:tblPr firstRow="1" bandRow="1">
                <a:tableStyleId>{5C22544A-7EE6-4342-B048-85BDC9FD1C3A}</a:tableStyleId>
              </a:tblPr>
              <a:tblGrid>
                <a:gridCol w="3257107">
                  <a:extLst>
                    <a:ext uri="{9D8B030D-6E8A-4147-A177-3AD203B41FA5}">
                      <a16:colId xmlns:a16="http://schemas.microsoft.com/office/drawing/2014/main" val="2033049789"/>
                    </a:ext>
                  </a:extLst>
                </a:gridCol>
                <a:gridCol w="3721395">
                  <a:extLst>
                    <a:ext uri="{9D8B030D-6E8A-4147-A177-3AD203B41FA5}">
                      <a16:colId xmlns:a16="http://schemas.microsoft.com/office/drawing/2014/main" val="52877960"/>
                    </a:ext>
                  </a:extLst>
                </a:gridCol>
                <a:gridCol w="3382609">
                  <a:extLst>
                    <a:ext uri="{9D8B030D-6E8A-4147-A177-3AD203B41FA5}">
                      <a16:colId xmlns:a16="http://schemas.microsoft.com/office/drawing/2014/main" val="1669256064"/>
                    </a:ext>
                  </a:extLst>
                </a:gridCol>
              </a:tblGrid>
              <a:tr h="1042651">
                <a:tc>
                  <a:txBody>
                    <a:bodyPr/>
                    <a:lstStyle/>
                    <a:p>
                      <a:pPr algn="ctr"/>
                      <a:r>
                        <a:rPr lang="en-AU" sz="2800">
                          <a:latin typeface="Fira Sans Light"/>
                        </a:rPr>
                        <a:t>What is it?</a:t>
                      </a:r>
                    </a:p>
                  </a:txBody>
                  <a:tcPr>
                    <a:solidFill>
                      <a:srgbClr val="00577D"/>
                    </a:solidFill>
                  </a:tcPr>
                </a:tc>
                <a:tc>
                  <a:txBody>
                    <a:bodyPr/>
                    <a:lstStyle/>
                    <a:p>
                      <a:pPr algn="ctr"/>
                      <a:r>
                        <a:rPr lang="en-AU" sz="2800" dirty="0">
                          <a:latin typeface="Fira Sans Light"/>
                        </a:rPr>
                        <a:t>What is it for?</a:t>
                      </a:r>
                    </a:p>
                  </a:txBody>
                  <a:tcPr>
                    <a:solidFill>
                      <a:srgbClr val="00577D"/>
                    </a:solidFill>
                  </a:tcPr>
                </a:tc>
                <a:tc>
                  <a:txBody>
                    <a:bodyPr/>
                    <a:lstStyle/>
                    <a:p>
                      <a:pPr algn="ctr"/>
                      <a:r>
                        <a:rPr lang="en-AU" sz="2800">
                          <a:latin typeface="Fira Sans Light"/>
                        </a:rPr>
                        <a:t>What does it look like?</a:t>
                      </a:r>
                    </a:p>
                  </a:txBody>
                  <a:tcPr>
                    <a:solidFill>
                      <a:srgbClr val="00577D"/>
                    </a:solidFill>
                  </a:tcPr>
                </a:tc>
                <a:extLst>
                  <a:ext uri="{0D108BD9-81ED-4DB2-BD59-A6C34878D82A}">
                    <a16:rowId xmlns:a16="http://schemas.microsoft.com/office/drawing/2014/main" val="854910909"/>
                  </a:ext>
                </a:extLst>
              </a:tr>
              <a:tr h="2880323">
                <a:tc>
                  <a:txBody>
                    <a:bodyPr/>
                    <a:lstStyle/>
                    <a:p>
                      <a:pPr marL="169863" indent="0" algn="l" fontAlgn="base">
                        <a:spcAft>
                          <a:spcPts val="0"/>
                        </a:spcAft>
                        <a:buFont typeface="Arial" panose="020B0604020202020204" pitchFamily="34" charset="0"/>
                        <a:buNone/>
                        <a:tabLst>
                          <a:tab pos="3222625" algn="l"/>
                        </a:tabLst>
                      </a:pPr>
                      <a:r>
                        <a:rPr lang="en-AU" sz="2400">
                          <a:solidFill>
                            <a:schemeClr val="bg2">
                              <a:lumMod val="10000"/>
                            </a:schemeClr>
                          </a:solidFill>
                          <a:latin typeface="Fira Sans Light" panose="020B0403050000020004" pitchFamily="34" charset="0"/>
                        </a:rPr>
                        <a:t>A set of policies, </a:t>
                      </a:r>
                    </a:p>
                    <a:p>
                      <a:pPr marL="169863" indent="0" algn="l" fontAlgn="base">
                        <a:spcAft>
                          <a:spcPts val="0"/>
                        </a:spcAft>
                        <a:buFont typeface="Arial" panose="020B0604020202020204" pitchFamily="34" charset="0"/>
                        <a:buNone/>
                        <a:tabLst>
                          <a:tab pos="3222625" algn="l"/>
                        </a:tabLst>
                      </a:pPr>
                      <a:r>
                        <a:rPr lang="en-AU" sz="2400">
                          <a:solidFill>
                            <a:schemeClr val="bg2">
                              <a:lumMod val="10000"/>
                            </a:schemeClr>
                          </a:solidFill>
                          <a:latin typeface="Fira Sans Light" panose="020B0403050000020004" pitchFamily="34" charset="0"/>
                        </a:rPr>
                        <a:t>processes, standard operating </a:t>
                      </a:r>
                    </a:p>
                    <a:p>
                      <a:pPr marL="169863" indent="0" algn="l" fontAlgn="base">
                        <a:spcAft>
                          <a:spcPts val="0"/>
                        </a:spcAft>
                        <a:buFont typeface="Arial" panose="020B0604020202020204" pitchFamily="34" charset="0"/>
                        <a:buNone/>
                        <a:tabLst>
                          <a:tab pos="3222625" algn="l"/>
                        </a:tabLst>
                      </a:pPr>
                      <a:r>
                        <a:rPr lang="en-AU" sz="2400">
                          <a:solidFill>
                            <a:schemeClr val="bg2">
                              <a:lumMod val="10000"/>
                            </a:schemeClr>
                          </a:solidFill>
                          <a:latin typeface="Fira Sans Light" panose="020B0403050000020004" pitchFamily="34" charset="0"/>
                        </a:rPr>
                        <a:t>procedures, tools, training and culture for managing incidents.​</a:t>
                      </a:r>
                    </a:p>
                  </a:txBody>
                  <a:tcPr marL="68580" marR="68580" marT="0" marB="0">
                    <a:solidFill>
                      <a:srgbClr val="EBEBEB"/>
                    </a:solidFill>
                  </a:tcPr>
                </a:tc>
                <a:tc>
                  <a:txBody>
                    <a:bodyPr/>
                    <a:lstStyle/>
                    <a:p>
                      <a:pPr marL="169863" indent="0"/>
                      <a:r>
                        <a:rPr lang="en-AU" sz="2400" kern="1200" dirty="0">
                          <a:solidFill>
                            <a:srgbClr val="00080C"/>
                          </a:solidFill>
                          <a:effectLst/>
                          <a:latin typeface="Fira Sans Light"/>
                          <a:ea typeface="+mn-ea"/>
                          <a:cs typeface="+mn-cs"/>
                        </a:rPr>
                        <a:t>Preventing, identifying, responding to and managing incidents and near misses that occur while delivering care and services to consumers.</a:t>
                      </a:r>
                      <a:endParaRPr lang="en-AU" sz="2400" dirty="0">
                        <a:solidFill>
                          <a:srgbClr val="00080C"/>
                        </a:solidFill>
                        <a:latin typeface="Fira Sans Light"/>
                      </a:endParaRPr>
                    </a:p>
                  </a:txBody>
                  <a:tcPr>
                    <a:solidFill>
                      <a:srgbClr val="EBEBEB"/>
                    </a:solidFill>
                  </a:tcPr>
                </a:tc>
                <a:tc>
                  <a:txBody>
                    <a:bodyPr/>
                    <a:lstStyle/>
                    <a:p>
                      <a:pPr marL="85725" indent="0"/>
                      <a:r>
                        <a:rPr lang="en-AU" sz="2400" dirty="0">
                          <a:solidFill>
                            <a:srgbClr val="00080C"/>
                          </a:solidFill>
                          <a:latin typeface="Fira Sans Light"/>
                        </a:rPr>
                        <a:t>The format is determined by providers and must be suited to the context of the care you provide.</a:t>
                      </a:r>
                    </a:p>
                  </a:txBody>
                  <a:tcPr>
                    <a:solidFill>
                      <a:srgbClr val="EBEBEB"/>
                    </a:solidFill>
                  </a:tcPr>
                </a:tc>
                <a:extLst>
                  <a:ext uri="{0D108BD9-81ED-4DB2-BD59-A6C34878D82A}">
                    <a16:rowId xmlns:a16="http://schemas.microsoft.com/office/drawing/2014/main" val="1987985364"/>
                  </a:ext>
                </a:extLst>
              </a:tr>
            </a:tbl>
          </a:graphicData>
        </a:graphic>
      </p:graphicFrame>
    </p:spTree>
    <p:extLst>
      <p:ext uri="{BB962C8B-B14F-4D97-AF65-F5344CB8AC3E}">
        <p14:creationId xmlns:p14="http://schemas.microsoft.com/office/powerpoint/2010/main" val="1919404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CA9BA1-E513-493A-B53C-2904EB826DBC}"/>
              </a:ext>
            </a:extLst>
          </p:cNvPr>
          <p:cNvSpPr>
            <a:spLocks noGrp="1"/>
          </p:cNvSpPr>
          <p:nvPr>
            <p:ph type="title"/>
          </p:nvPr>
        </p:nvSpPr>
        <p:spPr/>
        <p:txBody>
          <a:bodyPr/>
          <a:lstStyle/>
          <a:p>
            <a:r>
              <a:rPr lang="en-AU"/>
              <a:t>Elements of an effective IMS</a:t>
            </a:r>
          </a:p>
        </p:txBody>
      </p:sp>
      <p:pic>
        <p:nvPicPr>
          <p:cNvPr id="4" name="Picture 2" descr="Diagram&#10;&#10;Description automatically generated">
            <a:extLst>
              <a:ext uri="{FF2B5EF4-FFF2-40B4-BE49-F238E27FC236}">
                <a16:creationId xmlns:a16="http://schemas.microsoft.com/office/drawing/2014/main" id="{54310BCB-4221-47E9-A907-B24C6B3284CB}"/>
              </a:ext>
            </a:extLst>
          </p:cNvPr>
          <p:cNvPicPr>
            <a:picLocks noGrp="1" noChangeAspect="1"/>
          </p:cNvPicPr>
          <p:nvPr>
            <p:ph idx="1"/>
          </p:nvPr>
        </p:nvPicPr>
        <p:blipFill rotWithShape="1">
          <a:blip r:embed="rId3"/>
          <a:srcRect l="3731" t="3653" r="3651" b="8670"/>
          <a:stretch/>
        </p:blipFill>
        <p:spPr>
          <a:xfrm>
            <a:off x="2264229" y="1349830"/>
            <a:ext cx="7641771" cy="4288970"/>
          </a:xfrm>
          <a:prstGeom prst="rect">
            <a:avLst/>
          </a:prstGeom>
        </p:spPr>
      </p:pic>
    </p:spTree>
    <p:extLst>
      <p:ext uri="{BB962C8B-B14F-4D97-AF65-F5344CB8AC3E}">
        <p14:creationId xmlns:p14="http://schemas.microsoft.com/office/powerpoint/2010/main" val="415598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8C584C-5E34-494C-9583-0DF6868136EE}"/>
              </a:ext>
            </a:extLst>
          </p:cNvPr>
          <p:cNvSpPr txBox="1">
            <a:spLocks/>
          </p:cNvSpPr>
          <p:nvPr/>
        </p:nvSpPr>
        <p:spPr>
          <a:xfrm>
            <a:off x="838200" y="198437"/>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300" b="1" kern="1200">
                <a:solidFill>
                  <a:schemeClr val="accent4">
                    <a:lumMod val="50000"/>
                  </a:schemeClr>
                </a:solidFill>
                <a:latin typeface="Fira Sans ExtraBold"/>
                <a:ea typeface="+mj-ea"/>
                <a:cs typeface="Arial" panose="020B0604020202020204" pitchFamily="34" charset="0"/>
              </a:defRPr>
            </a:lvl1pPr>
          </a:lstStyle>
          <a:p>
            <a:r>
              <a:rPr lang="en-AU">
                <a:solidFill>
                  <a:srgbClr val="048FC0"/>
                </a:solidFill>
                <a:cs typeface="Arial"/>
              </a:rPr>
              <a:t>Resources for an effective IMS</a:t>
            </a:r>
          </a:p>
        </p:txBody>
      </p:sp>
      <p:sp>
        <p:nvSpPr>
          <p:cNvPr id="5" name="TextBox 4">
            <a:extLst>
              <a:ext uri="{FF2B5EF4-FFF2-40B4-BE49-F238E27FC236}">
                <a16:creationId xmlns:a16="http://schemas.microsoft.com/office/drawing/2014/main" id="{4C9F4338-9AE3-411E-B983-C205C649C93B}"/>
              </a:ext>
            </a:extLst>
          </p:cNvPr>
          <p:cNvSpPr txBox="1"/>
          <p:nvPr/>
        </p:nvSpPr>
        <p:spPr>
          <a:xfrm>
            <a:off x="838200" y="1228397"/>
            <a:ext cx="10352964" cy="353943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AU" sz="2800" i="1" dirty="0">
                <a:solidFill>
                  <a:schemeClr val="bg2">
                    <a:lumMod val="10000"/>
                  </a:schemeClr>
                </a:solidFill>
                <a:latin typeface="Fira Sans Light"/>
              </a:rPr>
              <a:t>Quality of Care Principles 2014</a:t>
            </a:r>
          </a:p>
          <a:p>
            <a:pPr marL="457200" indent="-457200">
              <a:buFont typeface="Arial" panose="020B0604020202020204" pitchFamily="34" charset="0"/>
              <a:buChar char="•"/>
            </a:pPr>
            <a:r>
              <a:rPr lang="en-AU" sz="2800" dirty="0">
                <a:solidFill>
                  <a:schemeClr val="bg2">
                    <a:lumMod val="10000"/>
                  </a:schemeClr>
                </a:solidFill>
                <a:latin typeface="Fira Sans Light"/>
              </a:rPr>
              <a:t>Effective incident management systems: Best practice guidance</a:t>
            </a:r>
            <a:endParaRPr lang="en-AU" sz="2800" dirty="0">
              <a:solidFill>
                <a:schemeClr val="bg2">
                  <a:lumMod val="10000"/>
                </a:schemeClr>
              </a:solidFill>
              <a:latin typeface="Fira Sans Light"/>
              <a:cs typeface="Calibri"/>
            </a:endParaRPr>
          </a:p>
          <a:p>
            <a:pPr marL="457200" indent="-457200">
              <a:buFont typeface="Arial" panose="020B0604020202020204" pitchFamily="34" charset="0"/>
              <a:buChar char="•"/>
            </a:pPr>
            <a:r>
              <a:rPr lang="en-AU" sz="2800" dirty="0">
                <a:solidFill>
                  <a:schemeClr val="bg2">
                    <a:lumMod val="10000"/>
                  </a:schemeClr>
                </a:solidFill>
                <a:latin typeface="Fira Sans Light"/>
              </a:rPr>
              <a:t>Reporting serious incidents: Using a problem-solving approach to enhance effective incident management </a:t>
            </a:r>
            <a:endParaRPr lang="en-AU" sz="2800" dirty="0">
              <a:solidFill>
                <a:schemeClr val="bg2">
                  <a:lumMod val="10000"/>
                </a:schemeClr>
              </a:solidFill>
              <a:latin typeface="Fira Sans Light"/>
              <a:cs typeface="Calibri"/>
            </a:endParaRPr>
          </a:p>
          <a:p>
            <a:pPr marL="457200" indent="-457200">
              <a:buFont typeface="Arial" panose="020B0604020202020204" pitchFamily="34" charset="0"/>
              <a:buChar char="•"/>
            </a:pPr>
            <a:r>
              <a:rPr lang="en-AU" sz="2800" dirty="0">
                <a:solidFill>
                  <a:schemeClr val="bg2">
                    <a:lumMod val="10000"/>
                  </a:schemeClr>
                </a:solidFill>
                <a:latin typeface="Fira Sans Light"/>
              </a:rPr>
              <a:t>Effective Incident Management (IMS) workshop</a:t>
            </a:r>
          </a:p>
          <a:p>
            <a:pPr marL="457200" indent="-457200">
              <a:buFont typeface="Arial" panose="020B0604020202020204" pitchFamily="34" charset="0"/>
              <a:buChar char="•"/>
            </a:pPr>
            <a:r>
              <a:rPr lang="en-AU" sz="2800" b="1" dirty="0">
                <a:solidFill>
                  <a:schemeClr val="bg2">
                    <a:lumMod val="10000"/>
                  </a:schemeClr>
                </a:solidFill>
                <a:latin typeface="Fira Sans SemiBold" panose="020B0603050000020004" pitchFamily="34" charset="0"/>
                <a:cs typeface="Calibri"/>
              </a:rPr>
              <a:t>Your role in the SIRS </a:t>
            </a:r>
            <a:r>
              <a:rPr lang="en-AU" sz="2800" dirty="0">
                <a:solidFill>
                  <a:schemeClr val="bg2">
                    <a:lumMod val="10000"/>
                  </a:schemeClr>
                </a:solidFill>
                <a:latin typeface="Fira Sans Light"/>
                <a:cs typeface="Calibri"/>
              </a:rPr>
              <a:t>– A guide to incident management for aged care leaders and workers.</a:t>
            </a:r>
          </a:p>
        </p:txBody>
      </p:sp>
    </p:spTree>
    <p:extLst>
      <p:ext uri="{BB962C8B-B14F-4D97-AF65-F5344CB8AC3E}">
        <p14:creationId xmlns:p14="http://schemas.microsoft.com/office/powerpoint/2010/main" val="2590491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7AD8FD-ADC2-435F-85DD-358B7CBDFA1A}"/>
              </a:ext>
            </a:extLst>
          </p:cNvPr>
          <p:cNvSpPr>
            <a:spLocks noGrp="1"/>
          </p:cNvSpPr>
          <p:nvPr>
            <p:ph type="title"/>
          </p:nvPr>
        </p:nvSpPr>
        <p:spPr/>
        <p:txBody>
          <a:bodyPr/>
          <a:lstStyle/>
          <a:p>
            <a:r>
              <a:rPr lang="en-AU"/>
              <a:t>Today’s Agenda</a:t>
            </a:r>
          </a:p>
        </p:txBody>
      </p:sp>
      <p:sp>
        <p:nvSpPr>
          <p:cNvPr id="14" name="Rectangle 13">
            <a:extLst>
              <a:ext uri="{FF2B5EF4-FFF2-40B4-BE49-F238E27FC236}">
                <a16:creationId xmlns:a16="http://schemas.microsoft.com/office/drawing/2014/main" id="{937176B5-AEBF-490B-A8BD-94BE403AF1C4}"/>
              </a:ext>
            </a:extLst>
          </p:cNvPr>
          <p:cNvSpPr/>
          <p:nvPr/>
        </p:nvSpPr>
        <p:spPr>
          <a:xfrm>
            <a:off x="742950" y="1414500"/>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24" name="TextBox 23">
            <a:extLst>
              <a:ext uri="{FF2B5EF4-FFF2-40B4-BE49-F238E27FC236}">
                <a16:creationId xmlns:a16="http://schemas.microsoft.com/office/drawing/2014/main" id="{3097EEF0-EE9F-4F0C-B551-9C6036989E1A}"/>
              </a:ext>
            </a:extLst>
          </p:cNvPr>
          <p:cNvSpPr txBox="1"/>
          <p:nvPr/>
        </p:nvSpPr>
        <p:spPr>
          <a:xfrm>
            <a:off x="882099" y="1508966"/>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What is the SIRS?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5" name="Rectangle 24">
            <a:extLst>
              <a:ext uri="{FF2B5EF4-FFF2-40B4-BE49-F238E27FC236}">
                <a16:creationId xmlns:a16="http://schemas.microsoft.com/office/drawing/2014/main" id="{CB3E0236-A1C0-4426-B0B6-37E58037B948}"/>
              </a:ext>
            </a:extLst>
          </p:cNvPr>
          <p:cNvSpPr/>
          <p:nvPr/>
        </p:nvSpPr>
        <p:spPr>
          <a:xfrm>
            <a:off x="742950" y="2377048"/>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26" name="Rectangle 25">
            <a:extLst>
              <a:ext uri="{FF2B5EF4-FFF2-40B4-BE49-F238E27FC236}">
                <a16:creationId xmlns:a16="http://schemas.microsoft.com/office/drawing/2014/main" id="{DEC4B841-B86E-438C-A7E6-D0058C6ADCA0}"/>
              </a:ext>
            </a:extLst>
          </p:cNvPr>
          <p:cNvSpPr/>
          <p:nvPr/>
        </p:nvSpPr>
        <p:spPr>
          <a:xfrm>
            <a:off x="742950" y="3310024"/>
            <a:ext cx="8785691" cy="742930"/>
          </a:xfrm>
          <a:prstGeom prst="rect">
            <a:avLst/>
          </a:prstGeom>
          <a:solidFill>
            <a:srgbClr val="00577D"/>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27" name="Rectangle 26">
            <a:extLst>
              <a:ext uri="{FF2B5EF4-FFF2-40B4-BE49-F238E27FC236}">
                <a16:creationId xmlns:a16="http://schemas.microsoft.com/office/drawing/2014/main" id="{EC8E6B39-C7B9-428D-AF45-131DB12980DC}"/>
              </a:ext>
            </a:extLst>
          </p:cNvPr>
          <p:cNvSpPr/>
          <p:nvPr/>
        </p:nvSpPr>
        <p:spPr>
          <a:xfrm>
            <a:off x="742949" y="4243000"/>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28" name="TextBox 27">
            <a:extLst>
              <a:ext uri="{FF2B5EF4-FFF2-40B4-BE49-F238E27FC236}">
                <a16:creationId xmlns:a16="http://schemas.microsoft.com/office/drawing/2014/main" id="{8E47554F-4ACE-437A-957A-75744BA8CD06}"/>
              </a:ext>
            </a:extLst>
          </p:cNvPr>
          <p:cNvSpPr txBox="1"/>
          <p:nvPr/>
        </p:nvSpPr>
        <p:spPr>
          <a:xfrm>
            <a:off x="882098" y="2463064"/>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3000" b="1">
                <a:solidFill>
                  <a:prstClr val="white"/>
                </a:solidFill>
                <a:latin typeface="Fira Sans Light" panose="020B0403050000020004" pitchFamily="34" charset="0"/>
              </a:rPr>
              <a:t>Incident Management responsibilities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9" name="TextBox 28">
            <a:extLst>
              <a:ext uri="{FF2B5EF4-FFF2-40B4-BE49-F238E27FC236}">
                <a16:creationId xmlns:a16="http://schemas.microsoft.com/office/drawing/2014/main" id="{789A68B6-F5C9-4549-8477-E68C62C56973}"/>
              </a:ext>
            </a:extLst>
          </p:cNvPr>
          <p:cNvSpPr txBox="1"/>
          <p:nvPr/>
        </p:nvSpPr>
        <p:spPr>
          <a:xfrm>
            <a:off x="880366" y="3425612"/>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Reporting obligations under the SIRS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30" name="TextBox 29">
            <a:extLst>
              <a:ext uri="{FF2B5EF4-FFF2-40B4-BE49-F238E27FC236}">
                <a16:creationId xmlns:a16="http://schemas.microsoft.com/office/drawing/2014/main" id="{A56BFEBA-2137-4416-B17D-C1C89784482B}"/>
              </a:ext>
            </a:extLst>
          </p:cNvPr>
          <p:cNvSpPr txBox="1"/>
          <p:nvPr/>
        </p:nvSpPr>
        <p:spPr>
          <a:xfrm>
            <a:off x="880367" y="4350138"/>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Conclusion </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32" name="Rectangle 31">
            <a:extLst>
              <a:ext uri="{FF2B5EF4-FFF2-40B4-BE49-F238E27FC236}">
                <a16:creationId xmlns:a16="http://schemas.microsoft.com/office/drawing/2014/main" id="{FB56E2CD-786B-4138-94A0-5F1A09BA6871}"/>
              </a:ext>
            </a:extLst>
          </p:cNvPr>
          <p:cNvSpPr/>
          <p:nvPr/>
        </p:nvSpPr>
        <p:spPr>
          <a:xfrm>
            <a:off x="5977217" y="3244334"/>
            <a:ext cx="237566" cy="369332"/>
          </a:xfrm>
          <a:prstGeom prst="rect">
            <a:avLst/>
          </a:prstGeom>
        </p:spPr>
        <p:txBody>
          <a:bodyPr wrap="none">
            <a:spAutoFit/>
          </a:bodyPr>
          <a:lstStyle/>
          <a:p>
            <a:r>
              <a:rPr lang="en-AU"/>
              <a:t> </a:t>
            </a:r>
          </a:p>
        </p:txBody>
      </p:sp>
    </p:spTree>
    <p:extLst>
      <p:ext uri="{BB962C8B-B14F-4D97-AF65-F5344CB8AC3E}">
        <p14:creationId xmlns:p14="http://schemas.microsoft.com/office/powerpoint/2010/main" val="3203224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991F21-AEDA-42B2-8081-45DFE6C7E8BE}"/>
              </a:ext>
            </a:extLst>
          </p:cNvPr>
          <p:cNvSpPr>
            <a:spLocks noGrp="1"/>
          </p:cNvSpPr>
          <p:nvPr>
            <p:ph idx="1"/>
          </p:nvPr>
        </p:nvSpPr>
        <p:spPr/>
        <p:txBody>
          <a:bodyPr>
            <a:normAutofit fontScale="32500" lnSpcReduction="20000"/>
          </a:bodyPr>
          <a:lstStyle/>
          <a:p>
            <a:pPr lvl="1">
              <a:lnSpc>
                <a:spcPct val="120000"/>
              </a:lnSpc>
              <a:buNone/>
            </a:pPr>
            <a:r>
              <a:rPr lang="en-AU" sz="9500" b="0" dirty="0">
                <a:solidFill>
                  <a:srgbClr val="000000"/>
                </a:solidFill>
                <a:latin typeface="Fira Sans Light" panose="020B0403050000020004" pitchFamily="34" charset="0"/>
                <a:cs typeface="Arial"/>
              </a:rPr>
              <a:t>A reportable incident is an incident that: </a:t>
            </a:r>
          </a:p>
          <a:p>
            <a:pPr marL="714670" lvl="2" indent="-534670">
              <a:lnSpc>
                <a:spcPct val="120000"/>
              </a:lnSpc>
            </a:pPr>
            <a:r>
              <a:rPr lang="en-AU" sz="9500" b="0" dirty="0">
                <a:solidFill>
                  <a:srgbClr val="000000"/>
                </a:solidFill>
                <a:latin typeface="Fira Sans Light" panose="020B0403050000020004" pitchFamily="34" charset="0"/>
                <a:cs typeface="Arial"/>
              </a:rPr>
              <a:t>has occurred, or is alleged or suspected to have occurred in connection with the provision of care and services</a:t>
            </a:r>
          </a:p>
          <a:p>
            <a:pPr marL="714670" lvl="2" indent="-534670">
              <a:lnSpc>
                <a:spcPct val="120000"/>
              </a:lnSpc>
            </a:pPr>
            <a:r>
              <a:rPr lang="en-AU" sz="9500" b="0" dirty="0">
                <a:solidFill>
                  <a:srgbClr val="000000"/>
                </a:solidFill>
                <a:latin typeface="Fira Sans Light" panose="020B0403050000020004" pitchFamily="34" charset="0"/>
                <a:cs typeface="Arial"/>
              </a:rPr>
              <a:t>has caused harm, or could reasonably have been expected to have caused harm, to a consumer</a:t>
            </a:r>
          </a:p>
          <a:p>
            <a:pPr marL="714670" lvl="2" indent="-534670">
              <a:lnSpc>
                <a:spcPct val="120000"/>
              </a:lnSpc>
            </a:pPr>
            <a:r>
              <a:rPr lang="en-AU" sz="9500" b="0" dirty="0">
                <a:solidFill>
                  <a:srgbClr val="000000"/>
                </a:solidFill>
                <a:latin typeface="Fira Sans Light" panose="020B0403050000020004" pitchFamily="34" charset="0"/>
                <a:cs typeface="Arial"/>
              </a:rPr>
              <a:t>is one of the eight reportable incident types.</a:t>
            </a:r>
          </a:p>
          <a:p>
            <a:endParaRPr lang="en-AU" dirty="0"/>
          </a:p>
        </p:txBody>
      </p:sp>
      <p:sp>
        <p:nvSpPr>
          <p:cNvPr id="3" name="Title 2">
            <a:extLst>
              <a:ext uri="{FF2B5EF4-FFF2-40B4-BE49-F238E27FC236}">
                <a16:creationId xmlns:a16="http://schemas.microsoft.com/office/drawing/2014/main" id="{B5685EFF-C7B5-4BBE-822D-0666C971E87F}"/>
              </a:ext>
            </a:extLst>
          </p:cNvPr>
          <p:cNvSpPr>
            <a:spLocks noGrp="1"/>
          </p:cNvSpPr>
          <p:nvPr>
            <p:ph type="title"/>
          </p:nvPr>
        </p:nvSpPr>
        <p:spPr/>
        <p:txBody>
          <a:bodyPr/>
          <a:lstStyle/>
          <a:p>
            <a:r>
              <a:rPr lang="en-AU" dirty="0">
                <a:cs typeface="Arial"/>
              </a:rPr>
              <a:t>What is a reportable incident?</a:t>
            </a:r>
            <a:br>
              <a:rPr lang="en-AU" dirty="0">
                <a:solidFill>
                  <a:schemeClr val="accent1">
                    <a:lumMod val="75000"/>
                  </a:schemeClr>
                </a:solidFill>
                <a:cs typeface="Arial"/>
              </a:rPr>
            </a:br>
            <a:endParaRPr lang="en-AU" dirty="0"/>
          </a:p>
        </p:txBody>
      </p:sp>
    </p:spTree>
    <p:extLst>
      <p:ext uri="{BB962C8B-B14F-4D97-AF65-F5344CB8AC3E}">
        <p14:creationId xmlns:p14="http://schemas.microsoft.com/office/powerpoint/2010/main" val="1709920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3FD683-85E8-4437-855C-3111B1A4CEC2}"/>
              </a:ext>
            </a:extLst>
          </p:cNvPr>
          <p:cNvSpPr>
            <a:spLocks noGrp="1"/>
          </p:cNvSpPr>
          <p:nvPr>
            <p:ph type="title"/>
          </p:nvPr>
        </p:nvSpPr>
        <p:spPr/>
        <p:txBody>
          <a:bodyPr/>
          <a:lstStyle/>
          <a:p>
            <a:r>
              <a:rPr lang="en-AU"/>
              <a:t>What is a near miss?</a:t>
            </a:r>
          </a:p>
        </p:txBody>
      </p:sp>
      <p:sp>
        <p:nvSpPr>
          <p:cNvPr id="6" name="Content Placeholder 2">
            <a:extLst>
              <a:ext uri="{FF2B5EF4-FFF2-40B4-BE49-F238E27FC236}">
                <a16:creationId xmlns:a16="http://schemas.microsoft.com/office/drawing/2014/main" id="{1FB608CB-4162-42A3-B415-5B512046C976}"/>
              </a:ext>
            </a:extLst>
          </p:cNvPr>
          <p:cNvSpPr>
            <a:spLocks noGrp="1"/>
          </p:cNvSpPr>
          <p:nvPr>
            <p:ph idx="1"/>
          </p:nvPr>
        </p:nvSpPr>
        <p:spPr>
          <a:xfrm>
            <a:off x="838200" y="1837946"/>
            <a:ext cx="10515600" cy="3182107"/>
          </a:xfrm>
        </p:spPr>
        <p:txBody>
          <a:bodyPr vert="horz" lIns="91440" tIns="45720" rIns="91440" bIns="45720" rtlCol="0" anchor="t">
            <a:normAutofit/>
          </a:bodyPr>
          <a:lstStyle/>
          <a:p>
            <a:pPr>
              <a:buNone/>
            </a:pPr>
            <a:r>
              <a:rPr lang="en-AU" sz="2800" b="0" dirty="0">
                <a:solidFill>
                  <a:schemeClr val="tx1"/>
                </a:solidFill>
                <a:latin typeface="Fira Sans Light "/>
                <a:cs typeface="Arial"/>
              </a:rPr>
              <a:t>A near miss is when an occurrence, event or omission happens that does not result in harm to a consumer or another person but has the potential to do so. </a:t>
            </a:r>
          </a:p>
          <a:p>
            <a:pPr defTabSz="914305">
              <a:defRPr/>
            </a:pPr>
            <a:endParaRPr lang="en-AU" sz="2800" b="0" dirty="0">
              <a:solidFill>
                <a:schemeClr val="tx1"/>
              </a:solidFill>
              <a:latin typeface="Fira Sans Light" panose="020B0403050000020004" pitchFamily="34" charset="0"/>
            </a:endParaRPr>
          </a:p>
          <a:p>
            <a:pPr defTabSz="914305">
              <a:lnSpc>
                <a:spcPct val="113999"/>
              </a:lnSpc>
              <a:buNone/>
              <a:defRPr/>
            </a:pPr>
            <a:r>
              <a:rPr lang="en-AU" sz="2800" dirty="0">
                <a:solidFill>
                  <a:schemeClr val="tx1"/>
                </a:solidFill>
                <a:latin typeface="Fira Sans Light"/>
              </a:rPr>
              <a:t>Question: </a:t>
            </a:r>
            <a:r>
              <a:rPr lang="en-AU" sz="2800" b="0" dirty="0">
                <a:solidFill>
                  <a:schemeClr val="tx1"/>
                </a:solidFill>
                <a:latin typeface="Fira Sans Light"/>
              </a:rPr>
              <a:t>Should near misses be captured in your IMS? </a:t>
            </a:r>
            <a:endParaRPr lang="en-US" sz="2800" b="0" dirty="0">
              <a:solidFill>
                <a:schemeClr val="tx1"/>
              </a:solidFill>
            </a:endParaRPr>
          </a:p>
          <a:p>
            <a:pPr defTabSz="914305">
              <a:lnSpc>
                <a:spcPct val="113999"/>
              </a:lnSpc>
              <a:buNone/>
              <a:defRPr/>
            </a:pPr>
            <a:endParaRPr lang="en-AU" sz="2800" b="0" dirty="0">
              <a:solidFill>
                <a:schemeClr val="tx1"/>
              </a:solidFill>
              <a:latin typeface="Fira Sans Light"/>
            </a:endParaRPr>
          </a:p>
          <a:p>
            <a:pPr defTabSz="914305">
              <a:lnSpc>
                <a:spcPct val="113999"/>
              </a:lnSpc>
              <a:defRPr/>
            </a:pPr>
            <a:endParaRPr lang="en-AU" sz="2800" b="0" dirty="0"/>
          </a:p>
          <a:p>
            <a:pPr>
              <a:buNone/>
            </a:pPr>
            <a:endParaRPr lang="en-AU" sz="2800" b="0" dirty="0">
              <a:solidFill>
                <a:schemeClr val="tx1"/>
              </a:solidFill>
              <a:latin typeface="Fira Sans Light "/>
            </a:endParaRPr>
          </a:p>
          <a:p>
            <a:pPr marL="0" indent="0">
              <a:buNone/>
            </a:pPr>
            <a:endParaRPr lang="en-AU" b="0" dirty="0">
              <a:solidFill>
                <a:srgbClr val="00080C"/>
              </a:solidFill>
              <a:latin typeface="Fira Sans Light"/>
            </a:endParaRPr>
          </a:p>
        </p:txBody>
      </p:sp>
      <p:sp>
        <p:nvSpPr>
          <p:cNvPr id="7" name="TextBox 6">
            <a:extLst>
              <a:ext uri="{FF2B5EF4-FFF2-40B4-BE49-F238E27FC236}">
                <a16:creationId xmlns:a16="http://schemas.microsoft.com/office/drawing/2014/main" id="{7B63D999-B362-4432-8242-CA72425C123B}"/>
              </a:ext>
            </a:extLst>
          </p:cNvPr>
          <p:cNvSpPr txBox="1"/>
          <p:nvPr/>
        </p:nvSpPr>
        <p:spPr>
          <a:xfrm>
            <a:off x="838200" y="4447274"/>
            <a:ext cx="10438019" cy="7682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3999"/>
              </a:lnSpc>
            </a:pPr>
            <a:r>
              <a:rPr lang="en-AU" sz="2800" b="1" dirty="0">
                <a:latin typeface="Fira Sans Light "/>
                <a:ea typeface="+mn-lt"/>
                <a:cs typeface="Calibri"/>
              </a:rPr>
              <a:t>Answer: </a:t>
            </a:r>
            <a:r>
              <a:rPr lang="en-AU" sz="2800" dirty="0">
                <a:latin typeface="Fira Sans Light "/>
                <a:ea typeface="+mn-lt"/>
                <a:cs typeface="Calibri"/>
              </a:rPr>
              <a:t>Near misses should be captured in your IMS</a:t>
            </a:r>
            <a:r>
              <a:rPr lang="en-AU" sz="2800" b="1" dirty="0">
                <a:latin typeface="Fira Sans Light "/>
                <a:ea typeface="+mn-lt"/>
                <a:cs typeface="Calibri"/>
              </a:rPr>
              <a:t>.</a:t>
            </a:r>
            <a:endParaRPr lang="en-US" sz="2800" dirty="0">
              <a:latin typeface="Fira Sans Light "/>
              <a:ea typeface="+mn-lt"/>
              <a:cs typeface="+mn-lt"/>
            </a:endParaRPr>
          </a:p>
          <a:p>
            <a:pPr rtl="0"/>
            <a:r>
              <a:rPr lang="en-AU" sz="1200" dirty="0">
                <a:solidFill>
                  <a:srgbClr val="444444"/>
                </a:solidFill>
                <a:latin typeface="Calibri"/>
                <a:ea typeface="Calibri"/>
                <a:cs typeface="Calibri"/>
              </a:rPr>
              <a:t>​</a:t>
            </a:r>
            <a:endParaRPr lang="en-US" dirty="0"/>
          </a:p>
        </p:txBody>
      </p:sp>
    </p:spTree>
    <p:extLst>
      <p:ext uri="{BB962C8B-B14F-4D97-AF65-F5344CB8AC3E}">
        <p14:creationId xmlns:p14="http://schemas.microsoft.com/office/powerpoint/2010/main" val="87394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72066F-61A2-4B55-A200-808AFD8DBF20}"/>
              </a:ext>
            </a:extLst>
          </p:cNvPr>
          <p:cNvSpPr>
            <a:spLocks noGrp="1"/>
          </p:cNvSpPr>
          <p:nvPr>
            <p:ph type="title"/>
          </p:nvPr>
        </p:nvSpPr>
        <p:spPr>
          <a:xfrm>
            <a:off x="762000" y="827314"/>
            <a:ext cx="9682163" cy="537936"/>
          </a:xfrm>
        </p:spPr>
        <p:txBody>
          <a:bodyPr/>
          <a:lstStyle/>
          <a:p>
            <a:r>
              <a:rPr lang="en-AU">
                <a:latin typeface="Fira Sans ExtraBold"/>
              </a:rPr>
              <a:t>Priority 1 and Priority 2 reportable incidents</a:t>
            </a:r>
            <a:br>
              <a:rPr lang="en-AU">
                <a:solidFill>
                  <a:schemeClr val="accent1">
                    <a:lumMod val="75000"/>
                  </a:schemeClr>
                </a:solidFill>
                <a:latin typeface="Fira Sans ExtraBold"/>
              </a:rPr>
            </a:br>
            <a:endParaRPr lang="en-AU"/>
          </a:p>
        </p:txBody>
      </p:sp>
      <p:graphicFrame>
        <p:nvGraphicFramePr>
          <p:cNvPr id="5" name="Table 4">
            <a:extLst>
              <a:ext uri="{FF2B5EF4-FFF2-40B4-BE49-F238E27FC236}">
                <a16:creationId xmlns:a16="http://schemas.microsoft.com/office/drawing/2014/main" id="{26C1025E-639D-463F-AEA8-0EAEB5870344}"/>
              </a:ext>
            </a:extLst>
          </p:cNvPr>
          <p:cNvGraphicFramePr>
            <a:graphicFrameLocks noGrp="1"/>
          </p:cNvGraphicFramePr>
          <p:nvPr>
            <p:extLst>
              <p:ext uri="{D42A27DB-BD31-4B8C-83A1-F6EECF244321}">
                <p14:modId xmlns:p14="http://schemas.microsoft.com/office/powerpoint/2010/main" val="1775094794"/>
              </p:ext>
            </p:extLst>
          </p:nvPr>
        </p:nvGraphicFramePr>
        <p:xfrm>
          <a:off x="704981" y="1484678"/>
          <a:ext cx="10782038" cy="4320111"/>
        </p:xfrm>
        <a:graphic>
          <a:graphicData uri="http://schemas.openxmlformats.org/drawingml/2006/table">
            <a:tbl>
              <a:tblPr firstRow="1" bandRow="1">
                <a:tableStyleId>{5C22544A-7EE6-4342-B048-85BDC9FD1C3A}</a:tableStyleId>
              </a:tblPr>
              <a:tblGrid>
                <a:gridCol w="5418162">
                  <a:extLst>
                    <a:ext uri="{9D8B030D-6E8A-4147-A177-3AD203B41FA5}">
                      <a16:colId xmlns:a16="http://schemas.microsoft.com/office/drawing/2014/main" val="3708658605"/>
                    </a:ext>
                  </a:extLst>
                </a:gridCol>
                <a:gridCol w="2879677">
                  <a:extLst>
                    <a:ext uri="{9D8B030D-6E8A-4147-A177-3AD203B41FA5}">
                      <a16:colId xmlns:a16="http://schemas.microsoft.com/office/drawing/2014/main" val="843926909"/>
                    </a:ext>
                  </a:extLst>
                </a:gridCol>
                <a:gridCol w="2484199">
                  <a:extLst>
                    <a:ext uri="{9D8B030D-6E8A-4147-A177-3AD203B41FA5}">
                      <a16:colId xmlns:a16="http://schemas.microsoft.com/office/drawing/2014/main" val="1227542942"/>
                    </a:ext>
                  </a:extLst>
                </a:gridCol>
              </a:tblGrid>
              <a:tr h="1094921">
                <a:tc>
                  <a:txBody>
                    <a:bodyPr/>
                    <a:lstStyle/>
                    <a:p>
                      <a:pPr algn="ctr"/>
                      <a:r>
                        <a:rPr lang="en-AU" sz="2000">
                          <a:solidFill>
                            <a:schemeClr val="bg1"/>
                          </a:solidFill>
                          <a:latin typeface="Fira Sans" panose="020B0503050000020004"/>
                        </a:rPr>
                        <a:t>PRIORITY 1</a:t>
                      </a:r>
                    </a:p>
                    <a:p>
                      <a:pPr algn="l"/>
                      <a:r>
                        <a:rPr lang="en-AU" sz="1800">
                          <a:solidFill>
                            <a:schemeClr val="bg1"/>
                          </a:solidFill>
                          <a:latin typeface="Fira Sans" panose="020B0503050000020004"/>
                        </a:rPr>
                        <a:t>Reported within 24 hours of becoming aware of the incident </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rgbClr val="00577D"/>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1800">
                          <a:solidFill>
                            <a:schemeClr val="bg1"/>
                          </a:solidFill>
                          <a:latin typeface="Fira Sans" panose="020B0503050000020004"/>
                        </a:rPr>
                        <a:t>PRIORITY 2</a:t>
                      </a:r>
                    </a:p>
                    <a:p>
                      <a:pPr marL="0" marR="0" lvl="0" indent="0" algn="l" defTabSz="914377" rtl="0" eaLnBrk="1" fontAlgn="auto" latinLnBrk="0" hangingPunct="1">
                        <a:lnSpc>
                          <a:spcPct val="100000"/>
                        </a:lnSpc>
                        <a:spcBef>
                          <a:spcPts val="0"/>
                        </a:spcBef>
                        <a:spcAft>
                          <a:spcPts val="0"/>
                        </a:spcAft>
                        <a:buClrTx/>
                        <a:buSzTx/>
                        <a:buFontTx/>
                        <a:buNone/>
                        <a:tabLst/>
                        <a:defRPr/>
                      </a:pPr>
                      <a:r>
                        <a:rPr lang="en-AU" sz="1800">
                          <a:solidFill>
                            <a:schemeClr val="bg1"/>
                          </a:solidFill>
                          <a:latin typeface="Fira Sans" panose="020B0503050000020004"/>
                        </a:rPr>
                        <a:t>Reported within 30 days of becoming aware of the incident </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rgbClr val="00577D"/>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AU" sz="1800">
                          <a:solidFill>
                            <a:schemeClr val="bg1"/>
                          </a:solidFill>
                          <a:latin typeface="Fira Sans" panose="020B0503050000020004"/>
                        </a:rPr>
                        <a:t>NON-REPORTABLE INCIDENTS</a:t>
                      </a:r>
                    </a:p>
                    <a:p>
                      <a:endParaRPr lang="en-AU">
                        <a:solidFill>
                          <a:schemeClr val="bg1"/>
                        </a:solidFill>
                        <a:latin typeface="Fira Sans" panose="020B0503050000020004"/>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rgbClr val="00577D"/>
                    </a:solidFill>
                  </a:tcPr>
                </a:tc>
                <a:extLst>
                  <a:ext uri="{0D108BD9-81ED-4DB2-BD59-A6C34878D82A}">
                    <a16:rowId xmlns:a16="http://schemas.microsoft.com/office/drawing/2014/main" val="45528633"/>
                  </a:ext>
                </a:extLst>
              </a:tr>
              <a:tr h="1164202">
                <a:tc>
                  <a:txBody>
                    <a:bodyPr/>
                    <a:lstStyle/>
                    <a:p>
                      <a:r>
                        <a:rPr lang="en-AU" sz="1600" kern="1200">
                          <a:solidFill>
                            <a:srgbClr val="000000"/>
                          </a:solidFill>
                          <a:effectLst/>
                          <a:latin typeface="Fira Sans Light" panose="020B0403050000020004" pitchFamily="34" charset="0"/>
                          <a:ea typeface="+mn-ea"/>
                          <a:cs typeface="+mn-cs"/>
                        </a:rPr>
                        <a:t>A reportable incident that caused, or could reasonably have been expected to have caused, a consumer physical or psychological injury or discomfort that </a:t>
                      </a:r>
                      <a:r>
                        <a:rPr lang="en-AU" sz="1600" b="1" kern="1200">
                          <a:solidFill>
                            <a:srgbClr val="000000"/>
                          </a:solidFill>
                          <a:effectLst/>
                          <a:latin typeface="Fira Sans SemiBold" panose="020B0603050000020004" pitchFamily="34" charset="0"/>
                          <a:ea typeface="+mn-ea"/>
                          <a:cs typeface="+mn-cs"/>
                        </a:rPr>
                        <a:t>requires medical or psychological treatment</a:t>
                      </a:r>
                      <a:r>
                        <a:rPr lang="en-AU" sz="1600" b="1" kern="1200">
                          <a:solidFill>
                            <a:srgbClr val="000000"/>
                          </a:solidFill>
                          <a:effectLst/>
                          <a:latin typeface="Fira Sans Light" panose="020B0403050000020004" pitchFamily="34" charset="0"/>
                          <a:ea typeface="+mn-ea"/>
                          <a:cs typeface="+mn-cs"/>
                        </a:rPr>
                        <a:t> </a:t>
                      </a:r>
                      <a:r>
                        <a:rPr lang="en-AU" sz="1600" kern="1200">
                          <a:solidFill>
                            <a:srgbClr val="000000"/>
                          </a:solidFill>
                          <a:effectLst/>
                          <a:latin typeface="Fira Sans Light" panose="020B0403050000020004" pitchFamily="34" charset="0"/>
                          <a:ea typeface="+mn-ea"/>
                          <a:cs typeface="+mn-cs"/>
                        </a:rPr>
                        <a:t>to resolve  OR</a:t>
                      </a:r>
                      <a:endParaRPr lang="en-AU" sz="1600">
                        <a:solidFill>
                          <a:srgbClr val="000000"/>
                        </a:solidFill>
                        <a:latin typeface="Fira Sans Light" panose="020B0403050000020004" pitchFamily="34" charset="0"/>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rowSpan="3">
                  <a:txBody>
                    <a:bodyPr/>
                    <a:lstStyle/>
                    <a:p>
                      <a:r>
                        <a:rPr lang="en-AU" sz="1600">
                          <a:solidFill>
                            <a:schemeClr val="bg2">
                              <a:lumMod val="10000"/>
                            </a:schemeClr>
                          </a:solidFill>
                          <a:latin typeface="Fira Sans Light" panose="020B0403050000020004" pitchFamily="34" charset="0"/>
                        </a:rPr>
                        <a:t>All </a:t>
                      </a:r>
                      <a:r>
                        <a:rPr lang="en-AU" sz="1600" b="1">
                          <a:solidFill>
                            <a:schemeClr val="bg2">
                              <a:lumMod val="10000"/>
                            </a:schemeClr>
                          </a:solidFill>
                          <a:latin typeface="Fira Sans SemiBold" panose="020B0603050000020004" pitchFamily="34" charset="0"/>
                        </a:rPr>
                        <a:t>reportable incidents</a:t>
                      </a:r>
                      <a:r>
                        <a:rPr lang="en-AU" sz="1600">
                          <a:solidFill>
                            <a:schemeClr val="bg2">
                              <a:lumMod val="10000"/>
                            </a:schemeClr>
                          </a:solidFill>
                          <a:latin typeface="Fira Sans SemiBold" panose="020B0603050000020004" pitchFamily="34" charset="0"/>
                        </a:rPr>
                        <a:t> </a:t>
                      </a:r>
                      <a:r>
                        <a:rPr lang="en-AU" sz="1600">
                          <a:solidFill>
                            <a:schemeClr val="bg2">
                              <a:lumMod val="10000"/>
                            </a:schemeClr>
                          </a:solidFill>
                          <a:latin typeface="Fira Sans Light" panose="020B0403050000020004" pitchFamily="34" charset="0"/>
                        </a:rPr>
                        <a:t>that are </a:t>
                      </a:r>
                      <a:r>
                        <a:rPr lang="en-AU" sz="1600" b="1">
                          <a:solidFill>
                            <a:schemeClr val="bg2">
                              <a:lumMod val="10000"/>
                            </a:schemeClr>
                          </a:solidFill>
                          <a:latin typeface="Fira Sans SemiBold" panose="020B0603050000020004" pitchFamily="34" charset="0"/>
                        </a:rPr>
                        <a:t>NOT a PRIORITY ONE</a:t>
                      </a:r>
                      <a:r>
                        <a:rPr lang="en-AU" sz="1600">
                          <a:solidFill>
                            <a:schemeClr val="bg2">
                              <a:lumMod val="10000"/>
                            </a:schemeClr>
                          </a:solidFill>
                          <a:latin typeface="Fira Sans Light" panose="020B0403050000020004" pitchFamily="34" charset="0"/>
                        </a:rPr>
                        <a:t>.</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rowSpan="3">
                  <a:txBody>
                    <a:bodyPr/>
                    <a:lstStyle/>
                    <a:p>
                      <a:r>
                        <a:rPr lang="en-AU" sz="1600">
                          <a:solidFill>
                            <a:schemeClr val="bg2">
                              <a:lumMod val="10000"/>
                            </a:schemeClr>
                          </a:solidFill>
                          <a:latin typeface="Fira Sans Light" panose="020B0403050000020004" pitchFamily="34" charset="0"/>
                        </a:rPr>
                        <a:t>If an incident is </a:t>
                      </a:r>
                      <a:r>
                        <a:rPr lang="en-AU" sz="1600" b="1">
                          <a:solidFill>
                            <a:schemeClr val="bg2">
                              <a:lumMod val="10000"/>
                            </a:schemeClr>
                          </a:solidFill>
                          <a:latin typeface="Fira Sans SemiBold" panose="020B0603050000020004" pitchFamily="34" charset="0"/>
                        </a:rPr>
                        <a:t>not reportable</a:t>
                      </a:r>
                      <a:r>
                        <a:rPr lang="en-AU" sz="1600">
                          <a:solidFill>
                            <a:schemeClr val="bg2">
                              <a:lumMod val="10000"/>
                            </a:schemeClr>
                          </a:solidFill>
                          <a:latin typeface="Fira Sans SemiBold" panose="020B0603050000020004" pitchFamily="34" charset="0"/>
                        </a:rPr>
                        <a:t> </a:t>
                      </a:r>
                      <a:r>
                        <a:rPr lang="en-AU" sz="1600">
                          <a:solidFill>
                            <a:schemeClr val="bg2">
                              <a:lumMod val="10000"/>
                            </a:schemeClr>
                          </a:solidFill>
                          <a:latin typeface="Fira Sans Light" panose="020B0403050000020004" pitchFamily="34" charset="0"/>
                        </a:rPr>
                        <a:t>– manage in accordance with your IMS.</a:t>
                      </a:r>
                    </a:p>
                    <a:p>
                      <a:endParaRPr lang="en-AU" sz="1600">
                        <a:solidFill>
                          <a:srgbClr val="00577D"/>
                        </a:solidFill>
                        <a:latin typeface="Fira Sans Light" panose="020B0403050000020004" pitchFamily="34" charset="0"/>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2882967080"/>
                  </a:ext>
                </a:extLst>
              </a:tr>
              <a:tr h="731010">
                <a:tc>
                  <a:txBody>
                    <a:bodyPr/>
                    <a:lstStyle/>
                    <a:p>
                      <a:pPr marL="0" indent="0">
                        <a:buFont typeface="Arial" panose="020B0604020202020204" pitchFamily="34" charset="0"/>
                        <a:buNone/>
                      </a:pPr>
                      <a:r>
                        <a:rPr lang="en-AU" sz="1600" kern="1200">
                          <a:solidFill>
                            <a:srgbClr val="000000"/>
                          </a:solidFill>
                          <a:effectLst/>
                          <a:latin typeface="Fira Sans Light" panose="020B0403050000020004" pitchFamily="34" charset="0"/>
                          <a:ea typeface="+mn-ea"/>
                          <a:cs typeface="+mn-cs"/>
                        </a:rPr>
                        <a:t>Where there are </a:t>
                      </a:r>
                      <a:r>
                        <a:rPr lang="en-AU" sz="1600" b="1" kern="1200">
                          <a:solidFill>
                            <a:srgbClr val="000000"/>
                          </a:solidFill>
                          <a:effectLst/>
                          <a:latin typeface="Fira Sans SemiBold" panose="020B0603050000020004" pitchFamily="34" charset="0"/>
                          <a:ea typeface="+mn-ea"/>
                          <a:cs typeface="+mn-cs"/>
                        </a:rPr>
                        <a:t>reasonable grounds to report the incident to police </a:t>
                      </a:r>
                      <a:r>
                        <a:rPr lang="en-AU" sz="1600" b="0" kern="1200">
                          <a:solidFill>
                            <a:srgbClr val="000000"/>
                          </a:solidFill>
                          <a:effectLst/>
                          <a:latin typeface="Fira Sans Light" panose="020B0403050000020004" pitchFamily="34" charset="0"/>
                          <a:ea typeface="+mn-ea"/>
                          <a:cs typeface="+mn-cs"/>
                        </a:rPr>
                        <a:t>OR</a:t>
                      </a:r>
                      <a:endParaRPr lang="en-AU" sz="1600" b="0">
                        <a:solidFill>
                          <a:srgbClr val="000000"/>
                        </a:solidFill>
                        <a:latin typeface="Fira Sans Light" panose="020B0403050000020004" pitchFamily="34" charset="0"/>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vMerge="1">
                  <a:txBody>
                    <a:bodyPr/>
                    <a:lstStyle/>
                    <a:p>
                      <a:endParaRPr lang="en-AU">
                        <a:solidFill>
                          <a:srgbClr val="00577D"/>
                        </a:solidFill>
                        <a:latin typeface="Fira Sans" panose="020B0503050000020004"/>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vMerge="1">
                  <a:txBody>
                    <a:bodyPr/>
                    <a:lstStyle/>
                    <a:p>
                      <a:endParaRPr lang="en-AU">
                        <a:solidFill>
                          <a:srgbClr val="00577D"/>
                        </a:solidFill>
                        <a:latin typeface="Fira Sans" panose="020B0503050000020004"/>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3696540188"/>
                  </a:ext>
                </a:extLst>
              </a:tr>
              <a:tr h="1236179">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kern="1200" dirty="0">
                          <a:solidFill>
                            <a:srgbClr val="000000"/>
                          </a:solidFill>
                          <a:effectLst/>
                          <a:latin typeface="Fira Sans Light" panose="020B0403050000020004" pitchFamily="34" charset="0"/>
                          <a:ea typeface="+mn-ea"/>
                          <a:cs typeface="+mn-cs"/>
                        </a:rPr>
                        <a:t>Involving </a:t>
                      </a:r>
                      <a:r>
                        <a:rPr lang="en-AU" sz="1600" b="1" kern="1200" dirty="0">
                          <a:solidFill>
                            <a:srgbClr val="000000"/>
                          </a:solidFill>
                          <a:effectLst/>
                          <a:latin typeface="Fira Sans SemiBold" panose="020B0603050000020004" pitchFamily="34" charset="0"/>
                          <a:ea typeface="+mn-ea"/>
                          <a:cs typeface="+mn-cs"/>
                        </a:rPr>
                        <a:t>unlawful sexual contact or inappropriate sexual conduct </a:t>
                      </a:r>
                      <a:r>
                        <a:rPr lang="en-AU" sz="1600" kern="1200" dirty="0">
                          <a:solidFill>
                            <a:srgbClr val="000000"/>
                          </a:solidFill>
                          <a:effectLst/>
                          <a:latin typeface="Fira Sans Light" panose="020B0403050000020004" pitchFamily="34" charset="0"/>
                          <a:ea typeface="+mn-ea"/>
                          <a:cs typeface="+mn-cs"/>
                        </a:rPr>
                        <a:t>inflicted on a consumer or </a:t>
                      </a:r>
                      <a:r>
                        <a:rPr lang="en-AU" sz="1600" kern="1200" dirty="0">
                          <a:solidFill>
                            <a:schemeClr val="bg2">
                              <a:lumMod val="10000"/>
                            </a:schemeClr>
                          </a:solidFill>
                          <a:effectLst/>
                          <a:latin typeface="Fira Sans Light" panose="020B0403050000020004" pitchFamily="34" charset="0"/>
                          <a:ea typeface="+mn-ea"/>
                          <a:cs typeface="+mn-cs"/>
                        </a:rPr>
                        <a:t>the</a:t>
                      </a:r>
                      <a:r>
                        <a:rPr lang="en-AU" sz="1600" kern="1200" dirty="0">
                          <a:solidFill>
                            <a:schemeClr val="tx1"/>
                          </a:solidFill>
                          <a:effectLst/>
                          <a:latin typeface="Fira Sans Light" panose="020B0403050000020004" pitchFamily="34" charset="0"/>
                          <a:ea typeface="+mn-ea"/>
                          <a:cs typeface="+mn-cs"/>
                        </a:rPr>
                        <a:t> </a:t>
                      </a:r>
                      <a:r>
                        <a:rPr lang="en-AU" sz="1600" b="1" kern="1200" dirty="0">
                          <a:solidFill>
                            <a:srgbClr val="000000"/>
                          </a:solidFill>
                          <a:effectLst/>
                          <a:latin typeface="Fira Sans SemiBold" panose="020B0603050000020004" pitchFamily="34" charset="0"/>
                          <a:ea typeface="+mn-ea"/>
                          <a:cs typeface="+mn-cs"/>
                        </a:rPr>
                        <a:t>unexpected death of a consumer</a:t>
                      </a:r>
                      <a:r>
                        <a:rPr lang="en-AU" sz="1600" kern="1200" dirty="0">
                          <a:solidFill>
                            <a:srgbClr val="000000"/>
                          </a:solidFill>
                          <a:effectLst/>
                          <a:latin typeface="Fira Sans Light" panose="020B0403050000020004" pitchFamily="34" charset="0"/>
                          <a:ea typeface="+mn-ea"/>
                          <a:cs typeface="+mn-cs"/>
                        </a:rPr>
                        <a:t>, or a consumer’s </a:t>
                      </a:r>
                      <a:r>
                        <a:rPr lang="en-AU" sz="1600" b="1" kern="1200" dirty="0">
                          <a:solidFill>
                            <a:srgbClr val="000000"/>
                          </a:solidFill>
                          <a:effectLst/>
                          <a:latin typeface="Fira Sans SemiBold" panose="020B0603050000020004" pitchFamily="34" charset="0"/>
                          <a:ea typeface="+mn-ea"/>
                          <a:cs typeface="+mn-cs"/>
                        </a:rPr>
                        <a:t>unexplained absence from care</a:t>
                      </a:r>
                      <a:r>
                        <a:rPr lang="en-AU" sz="1600" b="1" kern="1200" dirty="0">
                          <a:solidFill>
                            <a:srgbClr val="000000"/>
                          </a:solidFill>
                          <a:effectLst/>
                          <a:latin typeface="Fira Sans Light" panose="020B0403050000020004" pitchFamily="34" charset="0"/>
                          <a:ea typeface="+mn-ea"/>
                          <a:cs typeface="+mn-cs"/>
                        </a:rPr>
                        <a:t>.</a:t>
                      </a: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vMerge="1">
                  <a:txBody>
                    <a:bodyPr/>
                    <a:lstStyle/>
                    <a:p>
                      <a:endParaRPr lang="en-AU">
                        <a:solidFill>
                          <a:srgbClr val="00577D"/>
                        </a:solidFill>
                        <a:latin typeface="Fira Sans" panose="020B0503050000020004"/>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tc vMerge="1">
                  <a:txBody>
                    <a:bodyPr/>
                    <a:lstStyle/>
                    <a:p>
                      <a:endParaRPr lang="en-AU">
                        <a:solidFill>
                          <a:srgbClr val="00577D"/>
                        </a:solidFill>
                        <a:latin typeface="Fira Sans" panose="020B0503050000020004"/>
                      </a:endParaRPr>
                    </a:p>
                  </a:txBody>
                  <a:tcP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2492167183"/>
                  </a:ext>
                </a:extLst>
              </a:tr>
            </a:tbl>
          </a:graphicData>
        </a:graphic>
      </p:graphicFrame>
    </p:spTree>
    <p:extLst>
      <p:ext uri="{BB962C8B-B14F-4D97-AF65-F5344CB8AC3E}">
        <p14:creationId xmlns:p14="http://schemas.microsoft.com/office/powerpoint/2010/main" val="1653040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99106-7A16-48E4-909C-E5FEE86B97A5}"/>
              </a:ext>
            </a:extLst>
          </p:cNvPr>
          <p:cNvSpPr>
            <a:spLocks noGrp="1"/>
          </p:cNvSpPr>
          <p:nvPr>
            <p:ph type="title"/>
          </p:nvPr>
        </p:nvSpPr>
        <p:spPr>
          <a:xfrm>
            <a:off x="762000" y="827314"/>
            <a:ext cx="10932695" cy="537936"/>
          </a:xfrm>
        </p:spPr>
        <p:txBody>
          <a:bodyPr/>
          <a:lstStyle/>
          <a:p>
            <a:r>
              <a:rPr lang="en-AU">
                <a:latin typeface="Fira Sans ExtraBold"/>
                <a:cs typeface="Arial"/>
              </a:rPr>
              <a:t>Concepts you need to know for P1 and P2 incidents</a:t>
            </a:r>
            <a:br>
              <a:rPr lang="en-AU">
                <a:latin typeface="Fira Sans ExtraBold"/>
                <a:cs typeface="Arial"/>
              </a:rPr>
            </a:br>
            <a:endParaRPr lang="en-AU"/>
          </a:p>
        </p:txBody>
      </p:sp>
      <p:graphicFrame>
        <p:nvGraphicFramePr>
          <p:cNvPr id="5" name="Table 4">
            <a:extLst>
              <a:ext uri="{FF2B5EF4-FFF2-40B4-BE49-F238E27FC236}">
                <a16:creationId xmlns:a16="http://schemas.microsoft.com/office/drawing/2014/main" id="{624A6B50-B9DF-4515-926C-BD843A05DEB1}"/>
              </a:ext>
            </a:extLst>
          </p:cNvPr>
          <p:cNvGraphicFramePr>
            <a:graphicFrameLocks noGrp="1"/>
          </p:cNvGraphicFramePr>
          <p:nvPr>
            <p:extLst>
              <p:ext uri="{D42A27DB-BD31-4B8C-83A1-F6EECF244321}">
                <p14:modId xmlns:p14="http://schemas.microsoft.com/office/powerpoint/2010/main" val="984206628"/>
              </p:ext>
            </p:extLst>
          </p:nvPr>
        </p:nvGraphicFramePr>
        <p:xfrm>
          <a:off x="918410" y="1528042"/>
          <a:ext cx="10323095" cy="4231074"/>
        </p:xfrm>
        <a:graphic>
          <a:graphicData uri="http://schemas.openxmlformats.org/drawingml/2006/table">
            <a:tbl>
              <a:tblPr firstRow="1" bandRow="1">
                <a:tableStyleId>{5C22544A-7EE6-4342-B048-85BDC9FD1C3A}</a:tableStyleId>
              </a:tblPr>
              <a:tblGrid>
                <a:gridCol w="10323095">
                  <a:extLst>
                    <a:ext uri="{9D8B030D-6E8A-4147-A177-3AD203B41FA5}">
                      <a16:colId xmlns:a16="http://schemas.microsoft.com/office/drawing/2014/main" val="2294468886"/>
                    </a:ext>
                  </a:extLst>
                </a:gridCol>
              </a:tblGrid>
              <a:tr h="1139177">
                <a:tc>
                  <a:txBody>
                    <a:bodyPr/>
                    <a:lstStyle/>
                    <a:p>
                      <a:pPr algn="l"/>
                      <a:r>
                        <a:rPr lang="en-AU" sz="3200" dirty="0">
                          <a:solidFill>
                            <a:srgbClr val="FFFFFF"/>
                          </a:solidFill>
                          <a:latin typeface="Fira Sans" panose="020B0503050000020004"/>
                        </a:rPr>
                        <a:t>Reporting to police</a:t>
                      </a:r>
                      <a:endParaRPr lang="en-AU" sz="3200" b="1" dirty="0">
                        <a:ln>
                          <a:solidFill>
                            <a:sysClr val="windowText" lastClr="000000"/>
                          </a:solidFill>
                        </a:ln>
                        <a:solidFill>
                          <a:schemeClr val="bg1"/>
                        </a:solidFill>
                        <a:effectLst/>
                        <a:latin typeface="Fira Sans" panose="020B0503050000020004"/>
                      </a:endParaRPr>
                    </a:p>
                  </a:txBody>
                  <a:tcPr anchor="ctr">
                    <a:solidFill>
                      <a:srgbClr val="00577D"/>
                    </a:solidFill>
                  </a:tcPr>
                </a:tc>
                <a:extLst>
                  <a:ext uri="{0D108BD9-81ED-4DB2-BD59-A6C34878D82A}">
                    <a16:rowId xmlns:a16="http://schemas.microsoft.com/office/drawing/2014/main" val="2573661981"/>
                  </a:ext>
                </a:extLst>
              </a:tr>
              <a:tr h="309189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400" b="1" kern="1200" dirty="0">
                          <a:solidFill>
                            <a:srgbClr val="00080C"/>
                          </a:solidFill>
                          <a:latin typeface="Fira Sans SemiBold" panose="020B0603050000020004" pitchFamily="34" charset="0"/>
                          <a:ea typeface="+mn-ea"/>
                          <a:cs typeface="+mn-cs"/>
                        </a:rPr>
                        <a:t>Reasonable grounds </a:t>
                      </a:r>
                      <a:r>
                        <a:rPr lang="en-AU" sz="2400" kern="1200" dirty="0">
                          <a:solidFill>
                            <a:srgbClr val="00080C"/>
                          </a:solidFill>
                          <a:latin typeface="Fira Sans Light"/>
                          <a:ea typeface="+mn-ea"/>
                          <a:cs typeface="+mn-cs"/>
                        </a:rPr>
                        <a:t>– includes situations where facts or circumstances </a:t>
                      </a:r>
                      <a:r>
                        <a:rPr lang="en-AU" sz="2400" dirty="0">
                          <a:solidFill>
                            <a:srgbClr val="00080C"/>
                          </a:solidFill>
                          <a:latin typeface="Fira Sans Light"/>
                        </a:rPr>
                        <a:t>lead you to believe an incident might be of a criminal nature and should be reported to police. </a:t>
                      </a:r>
                      <a:r>
                        <a:rPr lang="en-US" sz="2400" dirty="0">
                          <a:solidFill>
                            <a:srgbClr val="00080C"/>
                          </a:solidFill>
                          <a:latin typeface="Fira Sans Light"/>
                        </a:rPr>
                        <a:t>​</a:t>
                      </a:r>
                    </a:p>
                    <a:p>
                      <a:pPr marL="0" marR="0" lvl="0" indent="0" algn="l">
                        <a:lnSpc>
                          <a:spcPct val="100000"/>
                        </a:lnSpc>
                        <a:spcBef>
                          <a:spcPts val="0"/>
                        </a:spcBef>
                        <a:spcAft>
                          <a:spcPts val="0"/>
                        </a:spcAft>
                        <a:buClrTx/>
                        <a:buSzTx/>
                        <a:buFontTx/>
                        <a:buNone/>
                      </a:pPr>
                      <a:endParaRPr lang="en-US" sz="2400" dirty="0">
                        <a:solidFill>
                          <a:srgbClr val="00080C"/>
                        </a:solidFill>
                        <a:latin typeface="Fira Sans Light"/>
                      </a:endParaRPr>
                    </a:p>
                    <a:p>
                      <a:r>
                        <a:rPr lang="en-AU" sz="2400" kern="1200" dirty="0">
                          <a:solidFill>
                            <a:srgbClr val="000000"/>
                          </a:solidFill>
                          <a:latin typeface="Fira Sans SemiBold" panose="020B0603050000020004" pitchFamily="34" charset="0"/>
                          <a:ea typeface="+mn-ea"/>
                          <a:cs typeface="+mn-cs"/>
                        </a:rPr>
                        <a:t>You must report to the police where </a:t>
                      </a:r>
                      <a:r>
                        <a:rPr lang="en-AU" sz="2400" b="0" i="0" u="none" strike="noStrike" kern="1200" noProof="0" dirty="0">
                          <a:solidFill>
                            <a:srgbClr val="000000"/>
                          </a:solidFill>
                          <a:latin typeface="Fira Sans SemiBold" panose="020B0603050000020004" pitchFamily="34" charset="0"/>
                        </a:rPr>
                        <a:t>an incident involves criminal or potentially criminal behaviour</a:t>
                      </a:r>
                      <a:r>
                        <a:rPr lang="en-AU" sz="2400" kern="1200" dirty="0">
                          <a:solidFill>
                            <a:srgbClr val="000000"/>
                          </a:solidFill>
                          <a:latin typeface="Fira Sans SemiBold" panose="020B0603050000020004" pitchFamily="34" charset="0"/>
                          <a:ea typeface="+mn-ea"/>
                          <a:cs typeface="+mn-cs"/>
                        </a:rPr>
                        <a:t> even if the consumer or their representative does not want you to do so. </a:t>
                      </a:r>
                    </a:p>
                  </a:txBody>
                  <a:tcPr>
                    <a:solidFill>
                      <a:srgbClr val="EBEBEB"/>
                    </a:solidFill>
                  </a:tcPr>
                </a:tc>
                <a:extLst>
                  <a:ext uri="{0D108BD9-81ED-4DB2-BD59-A6C34878D82A}">
                    <a16:rowId xmlns:a16="http://schemas.microsoft.com/office/drawing/2014/main" val="3828461537"/>
                  </a:ext>
                </a:extLst>
              </a:tr>
            </a:tbl>
          </a:graphicData>
        </a:graphic>
      </p:graphicFrame>
    </p:spTree>
    <p:extLst>
      <p:ext uri="{BB962C8B-B14F-4D97-AF65-F5344CB8AC3E}">
        <p14:creationId xmlns:p14="http://schemas.microsoft.com/office/powerpoint/2010/main" val="4103983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80780F-F6DC-4334-9EF6-ED7AFA1C2C18}"/>
              </a:ext>
            </a:extLst>
          </p:cNvPr>
          <p:cNvSpPr>
            <a:spLocks noGrp="1"/>
          </p:cNvSpPr>
          <p:nvPr>
            <p:ph type="title"/>
          </p:nvPr>
        </p:nvSpPr>
        <p:spPr>
          <a:xfrm>
            <a:off x="762000" y="827314"/>
            <a:ext cx="10710333" cy="537936"/>
          </a:xfrm>
        </p:spPr>
        <p:txBody>
          <a:bodyPr/>
          <a:lstStyle/>
          <a:p>
            <a:r>
              <a:rPr lang="en-AU">
                <a:latin typeface="Fira Sans ExtraBold"/>
                <a:cs typeface="Arial"/>
              </a:rPr>
              <a:t>Concepts you need to know for P1 and P2 incidents (cont’d)</a:t>
            </a:r>
            <a:br>
              <a:rPr lang="en-AU">
                <a:solidFill>
                  <a:schemeClr val="accent1">
                    <a:lumMod val="75000"/>
                  </a:schemeClr>
                </a:solidFill>
                <a:latin typeface="Fira Sans ExtraBold"/>
                <a:cs typeface="Arial"/>
              </a:rPr>
            </a:br>
            <a:endParaRPr lang="en-AU"/>
          </a:p>
        </p:txBody>
      </p:sp>
      <p:sp>
        <p:nvSpPr>
          <p:cNvPr id="4" name="Title 1">
            <a:extLst>
              <a:ext uri="{FF2B5EF4-FFF2-40B4-BE49-F238E27FC236}">
                <a16:creationId xmlns:a16="http://schemas.microsoft.com/office/drawing/2014/main" id="{B31E4631-3A10-4BC9-95E4-0B40C8E1076E}"/>
              </a:ext>
            </a:extLst>
          </p:cNvPr>
          <p:cNvSpPr txBox="1">
            <a:spLocks/>
          </p:cNvSpPr>
          <p:nvPr/>
        </p:nvSpPr>
        <p:spPr>
          <a:xfrm>
            <a:off x="1133856" y="953030"/>
            <a:ext cx="9924288" cy="1040361"/>
          </a:xfrm>
          <a:prstGeom prst="rect">
            <a:avLst/>
          </a:prstGeom>
        </p:spPr>
        <p:txBody>
          <a:bodyPr lIns="91440" tIns="45720" rIns="91440" bIns="45720" anchor="t">
            <a:normAutofit fontScale="97500"/>
          </a:bodyPr>
          <a:lstStyle>
            <a:lvl1pPr algn="l" defTabSz="914400" rtl="0" eaLnBrk="1" latinLnBrk="0" hangingPunct="1">
              <a:lnSpc>
                <a:spcPct val="90000"/>
              </a:lnSpc>
              <a:spcBef>
                <a:spcPct val="0"/>
              </a:spcBef>
              <a:buNone/>
              <a:defRPr sz="3600" kern="1200">
                <a:solidFill>
                  <a:srgbClr val="048FC0"/>
                </a:solidFill>
                <a:latin typeface="Fira Sans ExtraBold" panose="020B0903050000020004" pitchFamily="34" charset="0"/>
                <a:ea typeface="+mj-ea"/>
                <a:cs typeface="+mj-cs"/>
              </a:defRPr>
            </a:lvl1pPr>
          </a:lstStyle>
          <a:p>
            <a:endParaRPr lang="en-AU">
              <a:solidFill>
                <a:schemeClr val="accent1">
                  <a:lumMod val="75000"/>
                </a:schemeClr>
              </a:solidFill>
              <a:latin typeface="Fira Sans ExtraBold"/>
              <a:cs typeface="Arial"/>
            </a:endParaRPr>
          </a:p>
        </p:txBody>
      </p:sp>
      <p:graphicFrame>
        <p:nvGraphicFramePr>
          <p:cNvPr id="5" name="Table 4">
            <a:extLst>
              <a:ext uri="{FF2B5EF4-FFF2-40B4-BE49-F238E27FC236}">
                <a16:creationId xmlns:a16="http://schemas.microsoft.com/office/drawing/2014/main" id="{5E63E252-68BC-4685-9127-1469EC4E5C3C}"/>
              </a:ext>
            </a:extLst>
          </p:cNvPr>
          <p:cNvGraphicFramePr>
            <a:graphicFrameLocks noGrp="1"/>
          </p:cNvGraphicFramePr>
          <p:nvPr>
            <p:extLst>
              <p:ext uri="{D42A27DB-BD31-4B8C-83A1-F6EECF244321}">
                <p14:modId xmlns:p14="http://schemas.microsoft.com/office/powerpoint/2010/main" val="458005165"/>
              </p:ext>
            </p:extLst>
          </p:nvPr>
        </p:nvGraphicFramePr>
        <p:xfrm>
          <a:off x="914401" y="1860884"/>
          <a:ext cx="10315074" cy="3898232"/>
        </p:xfrm>
        <a:graphic>
          <a:graphicData uri="http://schemas.openxmlformats.org/drawingml/2006/table">
            <a:tbl>
              <a:tblPr firstRow="1" bandRow="1">
                <a:tableStyleId>{5C22544A-7EE6-4342-B048-85BDC9FD1C3A}</a:tableStyleId>
              </a:tblPr>
              <a:tblGrid>
                <a:gridCol w="10315074">
                  <a:extLst>
                    <a:ext uri="{9D8B030D-6E8A-4147-A177-3AD203B41FA5}">
                      <a16:colId xmlns:a16="http://schemas.microsoft.com/office/drawing/2014/main" val="3873208980"/>
                    </a:ext>
                  </a:extLst>
                </a:gridCol>
              </a:tblGrid>
              <a:tr h="1146263">
                <a:tc>
                  <a:txBody>
                    <a:bodyPr/>
                    <a:lstStyle/>
                    <a:p>
                      <a:pPr algn="l"/>
                      <a:r>
                        <a:rPr lang="en-AU" sz="3200" dirty="0">
                          <a:solidFill>
                            <a:srgbClr val="FFFFFF"/>
                          </a:solidFill>
                          <a:latin typeface="Fira Sans" panose="020B0503050000020004"/>
                        </a:rPr>
                        <a:t>Consumers with cognitive impairment</a:t>
                      </a:r>
                      <a:endParaRPr lang="en-AU" sz="3200" dirty="0">
                        <a:ln>
                          <a:solidFill>
                            <a:sysClr val="windowText" lastClr="000000"/>
                          </a:solidFill>
                        </a:ln>
                        <a:solidFill>
                          <a:schemeClr val="bg1"/>
                        </a:solidFill>
                        <a:latin typeface="Fira Sans" panose="020B0503050000020004"/>
                      </a:endParaRPr>
                    </a:p>
                  </a:txBody>
                  <a:tcPr anchor="ctr">
                    <a:solidFill>
                      <a:srgbClr val="00577D"/>
                    </a:solidFill>
                  </a:tcPr>
                </a:tc>
                <a:extLst>
                  <a:ext uri="{0D108BD9-81ED-4DB2-BD59-A6C34878D82A}">
                    <a16:rowId xmlns:a16="http://schemas.microsoft.com/office/drawing/2014/main" val="2573661981"/>
                  </a:ext>
                </a:extLst>
              </a:tr>
              <a:tr h="2751969">
                <a:tc>
                  <a:txBody>
                    <a:bodyPr/>
                    <a:lstStyle/>
                    <a:p>
                      <a:pPr>
                        <a:lnSpc>
                          <a:spcPct val="150000"/>
                        </a:lnSpc>
                      </a:pPr>
                      <a:r>
                        <a:rPr lang="en-AU" sz="2400" dirty="0">
                          <a:solidFill>
                            <a:srgbClr val="00080C"/>
                          </a:solidFill>
                          <a:latin typeface="Fira Sans Light "/>
                        </a:rPr>
                        <a:t>Reportable incidents involving another consumer </a:t>
                      </a:r>
                      <a:r>
                        <a:rPr lang="en-AU" sz="2400" u="sng" dirty="0">
                          <a:solidFill>
                            <a:schemeClr val="bg2">
                              <a:lumMod val="10000"/>
                            </a:schemeClr>
                          </a:solidFill>
                          <a:latin typeface="Fira Sans SemiBold" panose="020B0603050000020004" pitchFamily="34" charset="0"/>
                        </a:rPr>
                        <a:t>must be reported</a:t>
                      </a:r>
                      <a:r>
                        <a:rPr lang="en-AU" sz="2400" dirty="0">
                          <a:solidFill>
                            <a:schemeClr val="bg2">
                              <a:lumMod val="10000"/>
                            </a:schemeClr>
                          </a:solidFill>
                          <a:latin typeface="Fira Sans SemiBold" panose="020B0603050000020004" pitchFamily="34" charset="0"/>
                        </a:rPr>
                        <a:t> regardless</a:t>
                      </a:r>
                      <a:r>
                        <a:rPr lang="en-AU" sz="2400" b="1" dirty="0">
                          <a:solidFill>
                            <a:schemeClr val="bg2">
                              <a:lumMod val="10000"/>
                            </a:schemeClr>
                          </a:solidFill>
                          <a:latin typeface="Fira Sans SemiBold" panose="020B0603050000020004" pitchFamily="34" charset="0"/>
                        </a:rPr>
                        <a:t> of whether that consumer has </a:t>
                      </a:r>
                      <a:r>
                        <a:rPr lang="en-AU" sz="2400" b="1" dirty="0">
                          <a:solidFill>
                            <a:srgbClr val="00080C"/>
                          </a:solidFill>
                          <a:latin typeface="Fira Sans SemiBold" panose="020B0603050000020004" pitchFamily="34" charset="0"/>
                        </a:rPr>
                        <a:t>an assessed cognitive impairment</a:t>
                      </a:r>
                      <a:r>
                        <a:rPr lang="en-AU" sz="2400" dirty="0">
                          <a:solidFill>
                            <a:srgbClr val="00080C"/>
                          </a:solidFill>
                          <a:latin typeface="Fira Sans SemiBold" panose="020B0603050000020004" pitchFamily="34" charset="0"/>
                        </a:rPr>
                        <a:t>. </a:t>
                      </a:r>
                      <a:endParaRPr lang="en-AU" sz="2400" dirty="0">
                        <a:ln>
                          <a:solidFill>
                            <a:sysClr val="windowText" lastClr="000000"/>
                          </a:solidFill>
                        </a:ln>
                        <a:solidFill>
                          <a:schemeClr val="bg2">
                            <a:lumMod val="10000"/>
                          </a:schemeClr>
                        </a:solidFill>
                        <a:latin typeface="Fira Sans SemiBold" panose="020B0603050000020004" pitchFamily="34" charset="0"/>
                      </a:endParaRPr>
                    </a:p>
                  </a:txBody>
                  <a:tcPr>
                    <a:solidFill>
                      <a:srgbClr val="EBEBEB"/>
                    </a:solidFill>
                  </a:tcPr>
                </a:tc>
                <a:extLst>
                  <a:ext uri="{0D108BD9-81ED-4DB2-BD59-A6C34878D82A}">
                    <a16:rowId xmlns:a16="http://schemas.microsoft.com/office/drawing/2014/main" val="3828461537"/>
                  </a:ext>
                </a:extLst>
              </a:tr>
            </a:tbl>
          </a:graphicData>
        </a:graphic>
      </p:graphicFrame>
    </p:spTree>
    <p:extLst>
      <p:ext uri="{BB962C8B-B14F-4D97-AF65-F5344CB8AC3E}">
        <p14:creationId xmlns:p14="http://schemas.microsoft.com/office/powerpoint/2010/main" val="222437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person, indoor&#10;&#10;Description generated with very high confidence">
            <a:extLst>
              <a:ext uri="{FF2B5EF4-FFF2-40B4-BE49-F238E27FC236}">
                <a16:creationId xmlns:a16="http://schemas.microsoft.com/office/drawing/2014/main" id="{BEDA1C37-ADCE-475E-8BFF-0E69B92C37C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0398" r="20398"/>
          <a:stretch>
            <a:fillRect/>
          </a:stretch>
        </p:blipFill>
        <p:spPr/>
      </p:pic>
      <p:sp>
        <p:nvSpPr>
          <p:cNvPr id="3" name="Date Placeholder 2">
            <a:extLst>
              <a:ext uri="{FF2B5EF4-FFF2-40B4-BE49-F238E27FC236}">
                <a16:creationId xmlns:a16="http://schemas.microsoft.com/office/drawing/2014/main" id="{124ABAD2-0F4F-4C76-9FF5-7B52BA4AC278}"/>
              </a:ext>
            </a:extLst>
          </p:cNvPr>
          <p:cNvSpPr>
            <a:spLocks noGrp="1"/>
          </p:cNvSpPr>
          <p:nvPr>
            <p:ph type="dt" sz="half" idx="10"/>
          </p:nvPr>
        </p:nvSpPr>
        <p:spPr>
          <a:xfrm>
            <a:off x="677333" y="5122866"/>
            <a:ext cx="2743200" cy="449798"/>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Fira Sans Light" panose="020B0403050000020004" pitchFamily="34" charset="0"/>
                <a:ea typeface="+mn-ea"/>
                <a:cs typeface="+mn-cs"/>
              </a:rPr>
              <a:t>Date: February 2024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white"/>
                </a:solidFill>
                <a:effectLst/>
                <a:uLnTx/>
                <a:uFillTx/>
                <a:latin typeface="Fira Sans Light" panose="020B0403050000020004" pitchFamily="34" charset="0"/>
                <a:ea typeface="+mn-ea"/>
                <a:cs typeface="+mn-cs"/>
              </a:rPr>
              <a:t>VERSION 4</a:t>
            </a:r>
          </a:p>
        </p:txBody>
      </p:sp>
      <p:sp>
        <p:nvSpPr>
          <p:cNvPr id="4" name="Title 3">
            <a:extLst>
              <a:ext uri="{FF2B5EF4-FFF2-40B4-BE49-F238E27FC236}">
                <a16:creationId xmlns:a16="http://schemas.microsoft.com/office/drawing/2014/main" id="{19E23EBE-180C-4A2B-9307-3A383FE014DD}"/>
              </a:ext>
            </a:extLst>
          </p:cNvPr>
          <p:cNvSpPr>
            <a:spLocks noGrp="1"/>
          </p:cNvSpPr>
          <p:nvPr>
            <p:ph type="ctrTitle"/>
          </p:nvPr>
        </p:nvSpPr>
        <p:spPr>
          <a:xfrm>
            <a:off x="677336" y="2502705"/>
            <a:ext cx="5555198" cy="1052513"/>
          </a:xfrm>
        </p:spPr>
        <p:txBody>
          <a:bodyPr/>
          <a:lstStyle/>
          <a:p>
            <a:pPr lvl="0" defTabSz="457200">
              <a:lnSpc>
                <a:spcPct val="100000"/>
              </a:lnSpc>
              <a:spcBef>
                <a:spcPts val="0"/>
              </a:spcBef>
              <a:defRPr/>
            </a:pPr>
            <a:r>
              <a:rPr lang="en-AU" sz="3600" b="1">
                <a:solidFill>
                  <a:prstClr val="white"/>
                </a:solidFill>
                <a:latin typeface="Fira Sans Medium"/>
              </a:rPr>
              <a:t>The Serious Incident Response Scheme (SIRS)</a:t>
            </a:r>
            <a:br>
              <a:rPr lang="en-AU" sz="3600" b="1">
                <a:solidFill>
                  <a:prstClr val="white"/>
                </a:solidFill>
                <a:latin typeface="Fira Sans Medium"/>
              </a:rPr>
            </a:br>
            <a:r>
              <a:rPr lang="en-AU" sz="3600">
                <a:solidFill>
                  <a:prstClr val="white"/>
                </a:solidFill>
                <a:latin typeface="Fira Sans Medium"/>
              </a:rPr>
              <a:t>for residential services</a:t>
            </a:r>
            <a:br>
              <a:rPr lang="en-AU" sz="3600">
                <a:solidFill>
                  <a:prstClr val="white"/>
                </a:solidFill>
                <a:latin typeface="Fira Sans Medium"/>
              </a:rPr>
            </a:br>
            <a:endParaRPr lang="en-AU"/>
          </a:p>
        </p:txBody>
      </p:sp>
    </p:spTree>
    <p:extLst>
      <p:ext uri="{BB962C8B-B14F-4D97-AF65-F5344CB8AC3E}">
        <p14:creationId xmlns:p14="http://schemas.microsoft.com/office/powerpoint/2010/main" val="793499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1A817F-E445-48F7-8F39-41C626C840D0}"/>
              </a:ext>
            </a:extLst>
          </p:cNvPr>
          <p:cNvSpPr>
            <a:spLocks noGrp="1"/>
          </p:cNvSpPr>
          <p:nvPr>
            <p:ph type="title"/>
          </p:nvPr>
        </p:nvSpPr>
        <p:spPr>
          <a:xfrm>
            <a:off x="762001" y="2378773"/>
            <a:ext cx="4305300" cy="1364561"/>
          </a:xfrm>
        </p:spPr>
        <p:txBody>
          <a:bodyPr/>
          <a:lstStyle/>
          <a:p>
            <a:r>
              <a:rPr lang="en-AU"/>
              <a:t>SIRS </a:t>
            </a:r>
            <a:br>
              <a:rPr lang="en-AU"/>
            </a:br>
            <a:r>
              <a:rPr lang="en-AU"/>
              <a:t>Guidance resources</a:t>
            </a:r>
          </a:p>
        </p:txBody>
      </p:sp>
      <p:pic>
        <p:nvPicPr>
          <p:cNvPr id="5" name="Content Placeholder 4">
            <a:extLst>
              <a:ext uri="{FF2B5EF4-FFF2-40B4-BE49-F238E27FC236}">
                <a16:creationId xmlns:a16="http://schemas.microsoft.com/office/drawing/2014/main" id="{8D9A35D6-2B10-48CA-8095-E0B0A792FAEE}"/>
              </a:ext>
            </a:extLst>
          </p:cNvPr>
          <p:cNvPicPr>
            <a:picLocks noGrp="1" noChangeAspect="1"/>
          </p:cNvPicPr>
          <p:nvPr>
            <p:ph idx="1"/>
          </p:nvPr>
        </p:nvPicPr>
        <p:blipFill>
          <a:blip r:embed="rId3"/>
          <a:stretch>
            <a:fillRect/>
          </a:stretch>
        </p:blipFill>
        <p:spPr>
          <a:xfrm>
            <a:off x="7124701" y="1211579"/>
            <a:ext cx="4500563" cy="4854097"/>
          </a:xfrm>
          <a:prstGeom prst="rect">
            <a:avLst/>
          </a:prstGeom>
          <a:ln>
            <a:noFill/>
          </a:ln>
        </p:spPr>
      </p:pic>
    </p:spTree>
    <p:extLst>
      <p:ext uri="{BB962C8B-B14F-4D97-AF65-F5344CB8AC3E}">
        <p14:creationId xmlns:p14="http://schemas.microsoft.com/office/powerpoint/2010/main" val="2982783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B93F6D-DB33-4668-B531-5CA196180D1C}"/>
              </a:ext>
            </a:extLst>
          </p:cNvPr>
          <p:cNvSpPr>
            <a:spLocks noGrp="1"/>
          </p:cNvSpPr>
          <p:nvPr>
            <p:ph type="title"/>
          </p:nvPr>
        </p:nvSpPr>
        <p:spPr/>
        <p:txBody>
          <a:bodyPr/>
          <a:lstStyle/>
          <a:p>
            <a:r>
              <a:rPr lang="en-AU">
                <a:cs typeface="Arial"/>
              </a:rPr>
              <a:t>The eight types of reportable incidents</a:t>
            </a:r>
            <a:br>
              <a:rPr lang="en-AU">
                <a:solidFill>
                  <a:schemeClr val="accent1">
                    <a:lumMod val="75000"/>
                  </a:schemeClr>
                </a:solidFill>
              </a:rPr>
            </a:br>
            <a:endParaRPr lang="en-AU"/>
          </a:p>
        </p:txBody>
      </p:sp>
      <p:graphicFrame>
        <p:nvGraphicFramePr>
          <p:cNvPr id="5" name="Content Placeholder 2">
            <a:extLst>
              <a:ext uri="{FF2B5EF4-FFF2-40B4-BE49-F238E27FC236}">
                <a16:creationId xmlns:a16="http://schemas.microsoft.com/office/drawing/2014/main" id="{5000CFEA-6714-4219-9754-C5232D72D7E6}"/>
              </a:ext>
            </a:extLst>
          </p:cNvPr>
          <p:cNvGraphicFramePr>
            <a:graphicFrameLocks/>
          </p:cNvGraphicFramePr>
          <p:nvPr>
            <p:extLst>
              <p:ext uri="{D42A27DB-BD31-4B8C-83A1-F6EECF244321}">
                <p14:modId xmlns:p14="http://schemas.microsoft.com/office/powerpoint/2010/main" val="1109734394"/>
              </p:ext>
            </p:extLst>
          </p:nvPr>
        </p:nvGraphicFramePr>
        <p:xfrm>
          <a:off x="838200" y="1556083"/>
          <a:ext cx="10515600" cy="4048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3394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2FBFB-DE06-40E7-9BCE-EFBC68EBC07A}"/>
              </a:ext>
            </a:extLst>
          </p:cNvPr>
          <p:cNvSpPr>
            <a:spLocks noGrp="1"/>
          </p:cNvSpPr>
          <p:nvPr>
            <p:ph type="title"/>
          </p:nvPr>
        </p:nvSpPr>
        <p:spPr>
          <a:xfrm>
            <a:off x="762000" y="809708"/>
            <a:ext cx="10668000" cy="537936"/>
          </a:xfrm>
          <a:ln>
            <a:noFill/>
          </a:ln>
        </p:spPr>
        <p:txBody>
          <a:bodyPr/>
          <a:lstStyle/>
          <a:p>
            <a:r>
              <a:rPr lang="en-AU" dirty="0"/>
              <a:t> Unreasonable use of force</a:t>
            </a:r>
          </a:p>
        </p:txBody>
      </p:sp>
      <p:sp>
        <p:nvSpPr>
          <p:cNvPr id="4" name="Title 1">
            <a:extLst>
              <a:ext uri="{FF2B5EF4-FFF2-40B4-BE49-F238E27FC236}">
                <a16:creationId xmlns:a16="http://schemas.microsoft.com/office/drawing/2014/main" id="{72D35740-F140-4374-8BAD-7D627206FB8B}"/>
              </a:ext>
            </a:extLst>
          </p:cNvPr>
          <p:cNvSpPr txBox="1">
            <a:spLocks/>
          </p:cNvSpPr>
          <p:nvPr/>
        </p:nvSpPr>
        <p:spPr>
          <a:xfrm>
            <a:off x="841026" y="325370"/>
            <a:ext cx="9403112" cy="1003368"/>
          </a:xfrm>
          <a:prstGeom prst="rect">
            <a:avLst/>
          </a:prstGeom>
        </p:spPr>
        <p:txBody>
          <a:bodyPr lIns="0" tIns="0" rIns="0" bIns="0" anchor="b">
            <a:normAutofit/>
          </a:bodyPr>
          <a:lstStyle>
            <a:lvl1pPr algn="l" defTabSz="914400" rtl="0" eaLnBrk="1" latinLnBrk="0" hangingPunct="1">
              <a:lnSpc>
                <a:spcPct val="90000"/>
              </a:lnSpc>
              <a:spcBef>
                <a:spcPct val="0"/>
              </a:spcBef>
              <a:buNone/>
              <a:defRPr sz="3600" kern="1200">
                <a:solidFill>
                  <a:srgbClr val="048FC0"/>
                </a:solidFill>
                <a:latin typeface="Fira Sans ExtraBold" panose="020B0903050000020004" pitchFamily="34" charset="0"/>
                <a:ea typeface="+mj-ea"/>
                <a:cs typeface="+mj-cs"/>
              </a:defRPr>
            </a:lvl1pPr>
          </a:lstStyle>
          <a:p>
            <a:endParaRPr lang="en-AU" sz="5000">
              <a:solidFill>
                <a:schemeClr val="accent1">
                  <a:lumMod val="75000"/>
                </a:schemeClr>
              </a:solidFill>
            </a:endParaRPr>
          </a:p>
        </p:txBody>
      </p:sp>
      <p:sp>
        <p:nvSpPr>
          <p:cNvPr id="5" name="Content Placeholder 2">
            <a:extLst>
              <a:ext uri="{FF2B5EF4-FFF2-40B4-BE49-F238E27FC236}">
                <a16:creationId xmlns:a16="http://schemas.microsoft.com/office/drawing/2014/main" id="{E57B24E5-6A1C-4364-9C00-EAE765A6DF27}"/>
              </a:ext>
            </a:extLst>
          </p:cNvPr>
          <p:cNvSpPr txBox="1">
            <a:spLocks/>
          </p:cNvSpPr>
          <p:nvPr/>
        </p:nvSpPr>
        <p:spPr>
          <a:xfrm>
            <a:off x="762000" y="1664856"/>
            <a:ext cx="10668000" cy="4085356"/>
          </a:xfrm>
          <a:prstGeom prst="rect">
            <a:avLst/>
          </a:prstGeom>
          <a:ln>
            <a:noFill/>
          </a:ln>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AU" sz="2000" dirty="0">
                <a:solidFill>
                  <a:srgbClr val="00080C"/>
                </a:solidFill>
                <a:latin typeface="Fira Sans SemiBold" panose="020B0603050000020004" pitchFamily="34" charset="0"/>
              </a:rPr>
              <a:t>Includes</a:t>
            </a:r>
            <a:r>
              <a:rPr lang="en-AU" sz="2000" b="0" dirty="0">
                <a:solidFill>
                  <a:srgbClr val="00080C"/>
                </a:solidFill>
                <a:latin typeface="Fira Sans Light" panose="020B0403050000020004" pitchFamily="34" charset="0"/>
              </a:rPr>
              <a:t> conduct with a consumer that ranges from the use of unwarranted or unjustified physical contact that has the potential to cause harm.</a:t>
            </a:r>
          </a:p>
          <a:p>
            <a:pPr marL="342900" indent="-342900">
              <a:lnSpc>
                <a:spcPct val="150000"/>
              </a:lnSpc>
              <a:buFont typeface="Arial" panose="020B0604020202020204" pitchFamily="34" charset="0"/>
              <a:buChar char="•"/>
            </a:pPr>
            <a:r>
              <a:rPr lang="en-AU" sz="2000" dirty="0">
                <a:solidFill>
                  <a:srgbClr val="00080C"/>
                </a:solidFill>
                <a:latin typeface="Fira Sans SemiBold" panose="020B0603050000020004" pitchFamily="34" charset="0"/>
              </a:rPr>
              <a:t>Includes</a:t>
            </a:r>
            <a:r>
              <a:rPr lang="en-AU" sz="2000" dirty="0">
                <a:solidFill>
                  <a:srgbClr val="00080C"/>
                </a:solidFill>
                <a:latin typeface="Fira Sans Light" panose="020B0403050000020004" pitchFamily="34" charset="0"/>
              </a:rPr>
              <a:t> </a:t>
            </a:r>
            <a:r>
              <a:rPr lang="en-AU" sz="2000" b="0" dirty="0">
                <a:solidFill>
                  <a:srgbClr val="00080C"/>
                </a:solidFill>
                <a:latin typeface="Fira Sans Light" panose="020B0403050000020004" pitchFamily="34" charset="0"/>
              </a:rPr>
              <a:t>hitting, punching pushing, shoving, kicking or rough handling</a:t>
            </a:r>
          </a:p>
          <a:p>
            <a:pPr marL="342900" indent="-342900">
              <a:lnSpc>
                <a:spcPct val="150000"/>
              </a:lnSpc>
              <a:buFont typeface="Arial" panose="020B0604020202020204" pitchFamily="34" charset="0"/>
              <a:buChar char="•"/>
            </a:pPr>
            <a:r>
              <a:rPr lang="en-AU" sz="2000" b="0" dirty="0">
                <a:solidFill>
                  <a:srgbClr val="00080C"/>
                </a:solidFill>
                <a:latin typeface="Fira Sans Light" panose="020B0403050000020004" pitchFamily="34" charset="0"/>
              </a:rPr>
              <a:t>Also </a:t>
            </a:r>
            <a:r>
              <a:rPr lang="en-AU" sz="2000" dirty="0">
                <a:solidFill>
                  <a:srgbClr val="00080C"/>
                </a:solidFill>
                <a:latin typeface="Fira Sans SemiBold" panose="020B0603050000020004" pitchFamily="34" charset="0"/>
              </a:rPr>
              <a:t>includes</a:t>
            </a:r>
            <a:r>
              <a:rPr lang="en-AU" sz="2000" b="0" dirty="0">
                <a:solidFill>
                  <a:srgbClr val="00080C"/>
                </a:solidFill>
                <a:latin typeface="Fira Sans Light" panose="020B0403050000020004" pitchFamily="34" charset="0"/>
              </a:rPr>
              <a:t> repeated minor incidents of non-consensual physical contact that may have an impact on a consumer over time. </a:t>
            </a:r>
          </a:p>
          <a:p>
            <a:pPr marL="342900" indent="-342900">
              <a:lnSpc>
                <a:spcPct val="150000"/>
              </a:lnSpc>
              <a:buFont typeface="Arial" panose="020B0604020202020204" pitchFamily="34" charset="0"/>
              <a:buChar char="•"/>
            </a:pPr>
            <a:r>
              <a:rPr lang="en-AU" sz="2000" dirty="0">
                <a:solidFill>
                  <a:srgbClr val="00080C"/>
                </a:solidFill>
                <a:latin typeface="Fira Sans SemiBold" panose="020B0603050000020004" pitchFamily="34" charset="0"/>
              </a:rPr>
              <a:t>Applies</a:t>
            </a:r>
            <a:r>
              <a:rPr lang="en-AU" sz="2000" b="0" dirty="0">
                <a:solidFill>
                  <a:srgbClr val="00080C"/>
                </a:solidFill>
                <a:latin typeface="Fira Sans Light" panose="020B0403050000020004" pitchFamily="34" charset="0"/>
              </a:rPr>
              <a:t> to incidents between staff and consumers, as well as incidents which take place between two or more consumers</a:t>
            </a:r>
            <a:r>
              <a:rPr lang="en-AU" sz="2000" b="0" dirty="0">
                <a:latin typeface="Fira Sans Light" panose="020B0403050000020004" pitchFamily="34" charset="0"/>
              </a:rPr>
              <a:t>.</a:t>
            </a:r>
          </a:p>
          <a:p>
            <a:pPr marL="342900" indent="-342900">
              <a:lnSpc>
                <a:spcPct val="150000"/>
              </a:lnSpc>
              <a:buFont typeface="Arial" panose="020B0604020202020204" pitchFamily="34" charset="0"/>
              <a:buChar char="•"/>
            </a:pPr>
            <a:r>
              <a:rPr lang="en-AU" sz="2000" dirty="0">
                <a:solidFill>
                  <a:srgbClr val="00080C"/>
                </a:solidFill>
                <a:latin typeface="Fira Sans SemiBold" panose="020B0603050000020004" pitchFamily="34" charset="0"/>
              </a:rPr>
              <a:t>Does not include </a:t>
            </a:r>
            <a:r>
              <a:rPr lang="en-AU" sz="2000" b="0" dirty="0">
                <a:solidFill>
                  <a:srgbClr val="00080C"/>
                </a:solidFill>
                <a:latin typeface="Fira Sans Light" panose="020B0403050000020004" pitchFamily="34" charset="0"/>
              </a:rPr>
              <a:t>physical contact with a lawful justification, e.g. pushing a consumer away from an oncoming car.</a:t>
            </a:r>
          </a:p>
        </p:txBody>
      </p:sp>
      <p:cxnSp>
        <p:nvCxnSpPr>
          <p:cNvPr id="7" name="Straight Connector 6">
            <a:extLst>
              <a:ext uri="{FF2B5EF4-FFF2-40B4-BE49-F238E27FC236}">
                <a16:creationId xmlns:a16="http://schemas.microsoft.com/office/drawing/2014/main" id="{AE205EC7-C23D-42D5-ABFF-70E6875FF9E8}"/>
              </a:ext>
            </a:extLst>
          </p:cNvPr>
          <p:cNvCxnSpPr>
            <a:cxnSpLocks/>
          </p:cNvCxnSpPr>
          <p:nvPr/>
        </p:nvCxnSpPr>
        <p:spPr>
          <a:xfrm flipV="1">
            <a:off x="762000" y="1365250"/>
            <a:ext cx="10668000" cy="22875"/>
          </a:xfrm>
          <a:prstGeom prst="line">
            <a:avLst/>
          </a:prstGeom>
          <a:ln w="28575">
            <a:solidFill>
              <a:srgbClr val="048F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973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2FBFB-DE06-40E7-9BCE-EFBC68EBC07A}"/>
              </a:ext>
            </a:extLst>
          </p:cNvPr>
          <p:cNvSpPr>
            <a:spLocks noGrp="1"/>
          </p:cNvSpPr>
          <p:nvPr>
            <p:ph type="title"/>
          </p:nvPr>
        </p:nvSpPr>
        <p:spPr>
          <a:xfrm>
            <a:off x="841026" y="827314"/>
            <a:ext cx="9682163" cy="537936"/>
          </a:xfrm>
        </p:spPr>
        <p:txBody>
          <a:bodyPr/>
          <a:lstStyle/>
          <a:p>
            <a:r>
              <a:rPr lang="en-AU"/>
              <a:t>Unlawful sexual contact or inappropriate sexual conduct</a:t>
            </a:r>
          </a:p>
        </p:txBody>
      </p:sp>
      <p:sp>
        <p:nvSpPr>
          <p:cNvPr id="4" name="Title 1">
            <a:extLst>
              <a:ext uri="{FF2B5EF4-FFF2-40B4-BE49-F238E27FC236}">
                <a16:creationId xmlns:a16="http://schemas.microsoft.com/office/drawing/2014/main" id="{72D35740-F140-4374-8BAD-7D627206FB8B}"/>
              </a:ext>
            </a:extLst>
          </p:cNvPr>
          <p:cNvSpPr txBox="1">
            <a:spLocks/>
          </p:cNvSpPr>
          <p:nvPr/>
        </p:nvSpPr>
        <p:spPr>
          <a:xfrm>
            <a:off x="841026" y="325369"/>
            <a:ext cx="9403112" cy="1039879"/>
          </a:xfrm>
          <a:prstGeom prst="rect">
            <a:avLst/>
          </a:prstGeom>
        </p:spPr>
        <p:txBody>
          <a:bodyPr lIns="0" tIns="0" rIns="0" bIns="0" anchor="b">
            <a:normAutofit/>
          </a:bodyPr>
          <a:lstStyle>
            <a:lvl1pPr algn="l" defTabSz="914400" rtl="0" eaLnBrk="1" latinLnBrk="0" hangingPunct="1">
              <a:lnSpc>
                <a:spcPct val="90000"/>
              </a:lnSpc>
              <a:spcBef>
                <a:spcPct val="0"/>
              </a:spcBef>
              <a:buNone/>
              <a:defRPr sz="3600" kern="1200">
                <a:solidFill>
                  <a:srgbClr val="048FC0"/>
                </a:solidFill>
                <a:latin typeface="Fira Sans ExtraBold" panose="020B0903050000020004" pitchFamily="34" charset="0"/>
                <a:ea typeface="+mj-ea"/>
                <a:cs typeface="+mj-cs"/>
              </a:defRPr>
            </a:lvl1pPr>
          </a:lstStyle>
          <a:p>
            <a:endParaRPr lang="en-AU" sz="5000">
              <a:solidFill>
                <a:schemeClr val="accent1">
                  <a:lumMod val="75000"/>
                </a:schemeClr>
              </a:solidFill>
            </a:endParaRPr>
          </a:p>
        </p:txBody>
      </p:sp>
      <p:sp>
        <p:nvSpPr>
          <p:cNvPr id="5" name="Content Placeholder 2">
            <a:extLst>
              <a:ext uri="{FF2B5EF4-FFF2-40B4-BE49-F238E27FC236}">
                <a16:creationId xmlns:a16="http://schemas.microsoft.com/office/drawing/2014/main" id="{E57B24E5-6A1C-4364-9C00-EAE765A6DF27}"/>
              </a:ext>
            </a:extLst>
          </p:cNvPr>
          <p:cNvSpPr txBox="1">
            <a:spLocks/>
          </p:cNvSpPr>
          <p:nvPr/>
        </p:nvSpPr>
        <p:spPr>
          <a:xfrm>
            <a:off x="762000" y="1951121"/>
            <a:ext cx="10668000" cy="3836392"/>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lvl="0" indent="-227965" defTabSz="914377">
              <a:lnSpc>
                <a:spcPct val="100000"/>
              </a:lnSpc>
              <a:spcBef>
                <a:spcPts val="1000"/>
              </a:spcBef>
              <a:buFont typeface="Arial" panose="020B0604020202020204" pitchFamily="34" charset="0"/>
              <a:buChar char="•"/>
            </a:pPr>
            <a:r>
              <a:rPr lang="en-AU" sz="1600" dirty="0">
                <a:solidFill>
                  <a:srgbClr val="00080C"/>
                </a:solidFill>
                <a:latin typeface="Fira Sans SemiBold" panose="020B0603050000020004" pitchFamily="34" charset="0"/>
                <a:cs typeface="Arial"/>
              </a:rPr>
              <a:t>Always Priority 1</a:t>
            </a:r>
            <a:r>
              <a:rPr lang="en-AU" sz="1600" b="0" dirty="0">
                <a:solidFill>
                  <a:srgbClr val="00080C"/>
                </a:solidFill>
                <a:latin typeface="Fira Sans Light"/>
                <a:cs typeface="Arial"/>
              </a:rPr>
              <a:t>, </a:t>
            </a:r>
            <a:r>
              <a:rPr lang="en-AU" sz="1600" b="0" dirty="0">
                <a:solidFill>
                  <a:srgbClr val="000000"/>
                </a:solidFill>
                <a:latin typeface="Fira Sans Light"/>
                <a:cs typeface="Arial"/>
              </a:rPr>
              <a:t>must be reported to the Commission within 24 hours.</a:t>
            </a:r>
            <a:endParaRPr lang="en-AU" sz="1600" b="0" dirty="0">
              <a:solidFill>
                <a:srgbClr val="00080C"/>
              </a:solidFill>
              <a:latin typeface="Fira Sans Light"/>
              <a:cs typeface="Arial"/>
            </a:endParaRPr>
          </a:p>
          <a:p>
            <a:pPr marL="227965" lvl="0" indent="-227965" defTabSz="914377">
              <a:lnSpc>
                <a:spcPct val="100000"/>
              </a:lnSpc>
              <a:spcBef>
                <a:spcPts val="1000"/>
              </a:spcBef>
              <a:buFont typeface="Arial" panose="020B0604020202020204" pitchFamily="34" charset="0"/>
              <a:buChar char="•"/>
            </a:pPr>
            <a:r>
              <a:rPr lang="en-AU" sz="1600" dirty="0">
                <a:solidFill>
                  <a:srgbClr val="00080C"/>
                </a:solidFill>
                <a:latin typeface="Fira Sans SemiBold" panose="020B0603050000020004" pitchFamily="34" charset="0"/>
                <a:cs typeface="Arial"/>
              </a:rPr>
              <a:t>Includes:</a:t>
            </a:r>
          </a:p>
          <a:p>
            <a:pPr marL="448945" lvl="0" indent="-285750" defTabSz="914377">
              <a:lnSpc>
                <a:spcPct val="100000"/>
              </a:lnSpc>
              <a:spcBef>
                <a:spcPts val="1000"/>
              </a:spcBef>
              <a:buFont typeface="Courier New" panose="02070309020205020404" pitchFamily="49" charset="0"/>
              <a:buChar char="o"/>
            </a:pPr>
            <a:r>
              <a:rPr lang="en-AU" sz="1600" b="0" dirty="0">
                <a:solidFill>
                  <a:srgbClr val="00080C"/>
                </a:solidFill>
                <a:latin typeface="Fira Sans Light"/>
                <a:cs typeface="Arial"/>
              </a:rPr>
              <a:t>any sexual behaviour that is an offence under state, territory or Commonwealth laws</a:t>
            </a:r>
          </a:p>
          <a:p>
            <a:pPr marL="448945" lvl="0" indent="-285750" defTabSz="914377">
              <a:lnSpc>
                <a:spcPct val="100000"/>
              </a:lnSpc>
              <a:spcBef>
                <a:spcPts val="1000"/>
              </a:spcBef>
              <a:buFont typeface="Courier New" panose="02070309020205020404" pitchFamily="49" charset="0"/>
              <a:buChar char="o"/>
            </a:pPr>
            <a:r>
              <a:rPr lang="en-AU" sz="1600" b="0" dirty="0">
                <a:solidFill>
                  <a:srgbClr val="00080C"/>
                </a:solidFill>
                <a:latin typeface="Fira Sans Light"/>
                <a:cs typeface="Arial"/>
              </a:rPr>
              <a:t>sexual contact or conduct where a consumer is unable to consent</a:t>
            </a:r>
          </a:p>
          <a:p>
            <a:pPr marL="448945" lvl="0" indent="-285750" defTabSz="914377">
              <a:lnSpc>
                <a:spcPct val="100000"/>
              </a:lnSpc>
              <a:spcBef>
                <a:spcPts val="1000"/>
              </a:spcBef>
              <a:buFont typeface="Courier New" panose="02070309020205020404" pitchFamily="49" charset="0"/>
              <a:buChar char="o"/>
            </a:pPr>
            <a:r>
              <a:rPr lang="en-AU" sz="1600" b="0" dirty="0">
                <a:solidFill>
                  <a:schemeClr val="tx1"/>
                </a:solidFill>
                <a:latin typeface="Fira Sans Light"/>
                <a:cs typeface="Arial"/>
              </a:rPr>
              <a:t>any conduct or contact of a sexual nature inflicted on the consumer by a worker, or a person who provides care or services while that person is providing such services (e.g. volunteers on duty).</a:t>
            </a:r>
          </a:p>
          <a:p>
            <a:pPr marL="448945" lvl="0" indent="-285750" defTabSz="914377">
              <a:lnSpc>
                <a:spcPct val="100000"/>
              </a:lnSpc>
              <a:spcBef>
                <a:spcPts val="1000"/>
              </a:spcBef>
              <a:buFont typeface="Courier New" panose="02070309020205020404" pitchFamily="49" charset="0"/>
              <a:buChar char="o"/>
            </a:pPr>
            <a:r>
              <a:rPr lang="en-AU" sz="1600" b="0" dirty="0">
                <a:solidFill>
                  <a:schemeClr val="tx1"/>
                </a:solidFill>
                <a:latin typeface="Fira Sans Light"/>
                <a:cs typeface="Arial"/>
              </a:rPr>
              <a:t>engaging in conduct with the intention of making it easier to procure the consumer to engage in sexual contact or conduct</a:t>
            </a:r>
          </a:p>
          <a:p>
            <a:pPr marL="227965" lvl="0" indent="-227965" defTabSz="914377">
              <a:lnSpc>
                <a:spcPct val="100000"/>
              </a:lnSpc>
              <a:spcBef>
                <a:spcPts val="1000"/>
              </a:spcBef>
              <a:buFont typeface="Arial" panose="020B0604020202020204" pitchFamily="34" charset="0"/>
              <a:buChar char="•"/>
            </a:pPr>
            <a:r>
              <a:rPr lang="en-AU" sz="1600" dirty="0">
                <a:solidFill>
                  <a:schemeClr val="tx1"/>
                </a:solidFill>
                <a:latin typeface="Fira Sans SemiBold" panose="020B0603050000020004" pitchFamily="34" charset="0"/>
                <a:cs typeface="Arial"/>
              </a:rPr>
              <a:t>D</a:t>
            </a:r>
            <a:r>
              <a:rPr lang="en-AU" sz="1600" b="0" dirty="0">
                <a:solidFill>
                  <a:schemeClr val="tx1"/>
                </a:solidFill>
                <a:latin typeface="Fira Sans SemiBold" panose="020B0603050000020004" pitchFamily="34" charset="0"/>
                <a:cs typeface="Arial"/>
              </a:rPr>
              <a:t>oes not include:</a:t>
            </a:r>
          </a:p>
          <a:p>
            <a:pPr marL="449263" lvl="0" indent="-263525" defTabSz="914377">
              <a:lnSpc>
                <a:spcPct val="100000"/>
              </a:lnSpc>
              <a:spcBef>
                <a:spcPts val="1000"/>
              </a:spcBef>
              <a:buFont typeface="Courier New" panose="02070309020205020404" pitchFamily="49" charset="0"/>
              <a:buChar char="o"/>
            </a:pPr>
            <a:r>
              <a:rPr lang="en-AU" sz="1600" b="0" dirty="0">
                <a:solidFill>
                  <a:schemeClr val="tx1"/>
                </a:solidFill>
                <a:latin typeface="Fira Sans SemiBold" panose="020B0603050000020004" pitchFamily="34" charset="0"/>
                <a:cs typeface="Arial"/>
              </a:rPr>
              <a:t> </a:t>
            </a:r>
            <a:r>
              <a:rPr lang="en-AU" sz="1600" b="0" dirty="0">
                <a:solidFill>
                  <a:schemeClr val="tx1"/>
                </a:solidFill>
                <a:latin typeface="Fira Sans Light"/>
                <a:cs typeface="Arial"/>
              </a:rPr>
              <a:t>consensual sexual relations between consumers, or between a </a:t>
            </a:r>
            <a:r>
              <a:rPr lang="en-AU" sz="1600" b="0" dirty="0">
                <a:solidFill>
                  <a:srgbClr val="00080C"/>
                </a:solidFill>
                <a:latin typeface="Fira Sans Light"/>
                <a:cs typeface="Arial"/>
              </a:rPr>
              <a:t>consumer and their partner who is not a consumer at the service.</a:t>
            </a:r>
          </a:p>
          <a:p>
            <a:pPr marL="449263" lvl="0" indent="-263525" defTabSz="914377">
              <a:lnSpc>
                <a:spcPct val="100000"/>
              </a:lnSpc>
              <a:spcBef>
                <a:spcPts val="1000"/>
              </a:spcBef>
              <a:buFont typeface="Courier New" panose="02070309020205020404" pitchFamily="49" charset="0"/>
              <a:buChar char="o"/>
            </a:pPr>
            <a:r>
              <a:rPr lang="en-AU" sz="1600" dirty="0">
                <a:solidFill>
                  <a:srgbClr val="00080C"/>
                </a:solidFill>
                <a:latin typeface="Fira Sans SemiBold" panose="020B0603050000020004" pitchFamily="34" charset="0"/>
                <a:cs typeface="Arial"/>
              </a:rPr>
              <a:t> </a:t>
            </a:r>
            <a:r>
              <a:rPr lang="en-AU" sz="1600" b="0" dirty="0">
                <a:solidFill>
                  <a:srgbClr val="00080C"/>
                </a:solidFill>
                <a:latin typeface="Fira Sans Light"/>
                <a:cs typeface="Arial"/>
              </a:rPr>
              <a:t>consensual acts of affection or gestures of comfort.</a:t>
            </a:r>
          </a:p>
        </p:txBody>
      </p:sp>
      <p:cxnSp>
        <p:nvCxnSpPr>
          <p:cNvPr id="7" name="Straight Connector 6">
            <a:extLst>
              <a:ext uri="{FF2B5EF4-FFF2-40B4-BE49-F238E27FC236}">
                <a16:creationId xmlns:a16="http://schemas.microsoft.com/office/drawing/2014/main" id="{4F08B393-EBC2-4AB3-A39C-878E79A53C99}"/>
              </a:ext>
            </a:extLst>
          </p:cNvPr>
          <p:cNvCxnSpPr>
            <a:cxnSpLocks/>
          </p:cNvCxnSpPr>
          <p:nvPr/>
        </p:nvCxnSpPr>
        <p:spPr>
          <a:xfrm flipV="1">
            <a:off x="762000" y="1844318"/>
            <a:ext cx="10668000" cy="22875"/>
          </a:xfrm>
          <a:prstGeom prst="line">
            <a:avLst/>
          </a:prstGeom>
          <a:ln w="28575">
            <a:solidFill>
              <a:srgbClr val="048F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387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2FBFB-DE06-40E7-9BCE-EFBC68EBC07A}"/>
              </a:ext>
            </a:extLst>
          </p:cNvPr>
          <p:cNvSpPr>
            <a:spLocks noGrp="1"/>
          </p:cNvSpPr>
          <p:nvPr>
            <p:ph type="title"/>
          </p:nvPr>
        </p:nvSpPr>
        <p:spPr>
          <a:xfrm>
            <a:off x="841026" y="827314"/>
            <a:ext cx="9682163" cy="537936"/>
          </a:xfrm>
        </p:spPr>
        <p:txBody>
          <a:bodyPr/>
          <a:lstStyle/>
          <a:p>
            <a:r>
              <a:rPr lang="en-AU" dirty="0"/>
              <a:t>Psychological or emotional abuse</a:t>
            </a:r>
          </a:p>
        </p:txBody>
      </p:sp>
      <p:sp>
        <p:nvSpPr>
          <p:cNvPr id="4" name="Title 1">
            <a:extLst>
              <a:ext uri="{FF2B5EF4-FFF2-40B4-BE49-F238E27FC236}">
                <a16:creationId xmlns:a16="http://schemas.microsoft.com/office/drawing/2014/main" id="{72D35740-F140-4374-8BAD-7D627206FB8B}"/>
              </a:ext>
            </a:extLst>
          </p:cNvPr>
          <p:cNvSpPr txBox="1">
            <a:spLocks/>
          </p:cNvSpPr>
          <p:nvPr/>
        </p:nvSpPr>
        <p:spPr>
          <a:xfrm>
            <a:off x="841026" y="325370"/>
            <a:ext cx="9403112" cy="1003368"/>
          </a:xfrm>
          <a:prstGeom prst="rect">
            <a:avLst/>
          </a:prstGeom>
        </p:spPr>
        <p:txBody>
          <a:bodyPr lIns="0" tIns="0" rIns="0" bIns="0" anchor="b">
            <a:normAutofit/>
          </a:bodyPr>
          <a:lstStyle>
            <a:lvl1pPr algn="l" defTabSz="914400" rtl="0" eaLnBrk="1" latinLnBrk="0" hangingPunct="1">
              <a:lnSpc>
                <a:spcPct val="90000"/>
              </a:lnSpc>
              <a:spcBef>
                <a:spcPct val="0"/>
              </a:spcBef>
              <a:buNone/>
              <a:defRPr sz="3600" kern="1200">
                <a:solidFill>
                  <a:srgbClr val="048FC0"/>
                </a:solidFill>
                <a:latin typeface="Fira Sans ExtraBold" panose="020B0903050000020004" pitchFamily="34" charset="0"/>
                <a:ea typeface="+mj-ea"/>
                <a:cs typeface="+mj-cs"/>
              </a:defRPr>
            </a:lvl1pPr>
          </a:lstStyle>
          <a:p>
            <a:endParaRPr lang="en-AU" sz="5000">
              <a:solidFill>
                <a:schemeClr val="accent1">
                  <a:lumMod val="75000"/>
                </a:schemeClr>
              </a:solidFill>
            </a:endParaRPr>
          </a:p>
        </p:txBody>
      </p:sp>
      <p:sp>
        <p:nvSpPr>
          <p:cNvPr id="5" name="Content Placeholder 2">
            <a:extLst>
              <a:ext uri="{FF2B5EF4-FFF2-40B4-BE49-F238E27FC236}">
                <a16:creationId xmlns:a16="http://schemas.microsoft.com/office/drawing/2014/main" id="{E57B24E5-6A1C-4364-9C00-EAE765A6DF27}"/>
              </a:ext>
            </a:extLst>
          </p:cNvPr>
          <p:cNvSpPr txBox="1">
            <a:spLocks/>
          </p:cNvSpPr>
          <p:nvPr/>
        </p:nvSpPr>
        <p:spPr>
          <a:xfrm>
            <a:off x="762000" y="1664856"/>
            <a:ext cx="10668000" cy="3827894"/>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lvl="0" indent="-228594" defTabSz="914377">
              <a:lnSpc>
                <a:spcPct val="100000"/>
              </a:lnSpc>
              <a:spcBef>
                <a:spcPts val="1000"/>
              </a:spcBef>
              <a:buFont typeface="Arial" panose="020B0604020202020204" pitchFamily="34" charset="0"/>
              <a:buChar char="•"/>
            </a:pPr>
            <a:r>
              <a:rPr lang="en-AU" sz="2200">
                <a:solidFill>
                  <a:srgbClr val="00080C"/>
                </a:solidFill>
                <a:latin typeface="Fira Sans SemiBold" panose="020B0603050000020004" pitchFamily="34" charset="0"/>
                <a:cs typeface="Arial" panose="020B0604020202020204" pitchFamily="34" charset="0"/>
              </a:rPr>
              <a:t>Includes</a:t>
            </a:r>
            <a:r>
              <a:rPr lang="en-AU" sz="2200" b="0">
                <a:solidFill>
                  <a:srgbClr val="00080C"/>
                </a:solidFill>
                <a:latin typeface="Fira Sans SemiBold" panose="020B0603050000020004" pitchFamily="34" charset="0"/>
                <a:cs typeface="Arial" panose="020B0604020202020204" pitchFamily="34" charset="0"/>
              </a:rPr>
              <a:t>:</a:t>
            </a:r>
          </a:p>
          <a:p>
            <a:pPr marL="633413" lvl="0" indent="-254000" defTabSz="914377">
              <a:lnSpc>
                <a:spcPct val="100000"/>
              </a:lnSpc>
              <a:spcBef>
                <a:spcPts val="1000"/>
              </a:spcBef>
              <a:buFont typeface="Courier New" panose="02070309020205020404" pitchFamily="49" charset="0"/>
              <a:buChar char="o"/>
            </a:pPr>
            <a:r>
              <a:rPr lang="en-AU" sz="2200" b="0">
                <a:solidFill>
                  <a:srgbClr val="00080C"/>
                </a:solidFill>
                <a:latin typeface="Fira Sans Light" panose="020B0403050000020004" pitchFamily="34" charset="0"/>
                <a:cs typeface="Arial" panose="020B0604020202020204" pitchFamily="34" charset="0"/>
              </a:rPr>
              <a:t>conduct that has caused (or could reasonably have been expected to have caused) a consumer psychological or emotional distress.</a:t>
            </a:r>
          </a:p>
          <a:p>
            <a:pPr marL="633413" lvl="0" indent="-254000" defTabSz="914377">
              <a:lnSpc>
                <a:spcPct val="100000"/>
              </a:lnSpc>
              <a:spcBef>
                <a:spcPts val="1000"/>
              </a:spcBef>
              <a:buFont typeface="Courier New" panose="02070309020205020404" pitchFamily="49" charset="0"/>
              <a:buChar char="o"/>
            </a:pPr>
            <a:r>
              <a:rPr lang="en-AU" sz="2200" b="0">
                <a:solidFill>
                  <a:srgbClr val="00080C"/>
                </a:solidFill>
                <a:latin typeface="Fira Sans Light" panose="020B0403050000020004" pitchFamily="34" charset="0"/>
                <a:cs typeface="Arial" panose="020B0604020202020204" pitchFamily="34" charset="0"/>
              </a:rPr>
              <a:t>yelling, name calling, unreasonably ignoring a consumer, making threatening gestures, or refusing a consumer access to care as punishment.</a:t>
            </a:r>
          </a:p>
          <a:p>
            <a:pPr marL="633413" lvl="0" indent="-254000" defTabSz="914377">
              <a:lnSpc>
                <a:spcPct val="100000"/>
              </a:lnSpc>
              <a:spcBef>
                <a:spcPts val="1000"/>
              </a:spcBef>
              <a:buFont typeface="Courier New" panose="02070309020205020404" pitchFamily="49" charset="0"/>
              <a:buChar char="o"/>
            </a:pPr>
            <a:r>
              <a:rPr lang="en-AU" sz="2200" b="0">
                <a:solidFill>
                  <a:srgbClr val="00080C"/>
                </a:solidFill>
                <a:latin typeface="Fira Sans Light" panose="020B0403050000020004" pitchFamily="34" charset="0"/>
                <a:cs typeface="Arial" panose="020B0604020202020204" pitchFamily="34" charset="0"/>
              </a:rPr>
              <a:t>disparaging a consumer’s gender, sexual orientation, sexual identity, cultural identity or religious identity.</a:t>
            </a:r>
          </a:p>
          <a:p>
            <a:pPr marL="228594" lvl="0" indent="-228594" defTabSz="914377">
              <a:lnSpc>
                <a:spcPct val="100000"/>
              </a:lnSpc>
              <a:spcBef>
                <a:spcPts val="1000"/>
              </a:spcBef>
              <a:buFont typeface="Arial" panose="020B0604020202020204" pitchFamily="34" charset="0"/>
              <a:buChar char="•"/>
            </a:pPr>
            <a:r>
              <a:rPr lang="en-AU" sz="2200">
                <a:solidFill>
                  <a:srgbClr val="00080C"/>
                </a:solidFill>
                <a:latin typeface="Fira Sans SemiBold" panose="020B0603050000020004" pitchFamily="34" charset="0"/>
                <a:cs typeface="Arial" panose="020B0604020202020204" pitchFamily="34" charset="0"/>
              </a:rPr>
              <a:t>Does not include </a:t>
            </a:r>
            <a:r>
              <a:rPr lang="en-AU" sz="2200" b="0">
                <a:solidFill>
                  <a:srgbClr val="00080C"/>
                </a:solidFill>
                <a:latin typeface="Fira Sans Light" panose="020B0403050000020004" pitchFamily="34" charset="0"/>
                <a:cs typeface="Arial" panose="020B0604020202020204" pitchFamily="34" charset="0"/>
              </a:rPr>
              <a:t>raised voices to get the attention of a consumer with hearing difficulties, minor disagreements between consumers, or making reasonable requests such as encouraging a consumer to eat their dinner.</a:t>
            </a:r>
          </a:p>
        </p:txBody>
      </p:sp>
      <p:cxnSp>
        <p:nvCxnSpPr>
          <p:cNvPr id="7" name="Straight Connector 6">
            <a:extLst>
              <a:ext uri="{FF2B5EF4-FFF2-40B4-BE49-F238E27FC236}">
                <a16:creationId xmlns:a16="http://schemas.microsoft.com/office/drawing/2014/main" id="{08B51E1C-134E-4D19-A742-A9FA94CCA89A}"/>
              </a:ext>
            </a:extLst>
          </p:cNvPr>
          <p:cNvCxnSpPr>
            <a:cxnSpLocks/>
          </p:cNvCxnSpPr>
          <p:nvPr/>
        </p:nvCxnSpPr>
        <p:spPr>
          <a:xfrm flipV="1">
            <a:off x="762000" y="1365250"/>
            <a:ext cx="10668000" cy="22875"/>
          </a:xfrm>
          <a:prstGeom prst="line">
            <a:avLst/>
          </a:prstGeom>
          <a:ln w="28575">
            <a:solidFill>
              <a:srgbClr val="048F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508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2FBFB-DE06-40E7-9BCE-EFBC68EBC07A}"/>
              </a:ext>
            </a:extLst>
          </p:cNvPr>
          <p:cNvSpPr>
            <a:spLocks noGrp="1"/>
          </p:cNvSpPr>
          <p:nvPr>
            <p:ph type="title"/>
          </p:nvPr>
        </p:nvSpPr>
        <p:spPr>
          <a:xfrm>
            <a:off x="841026" y="827314"/>
            <a:ext cx="9682163" cy="537936"/>
          </a:xfrm>
        </p:spPr>
        <p:txBody>
          <a:bodyPr/>
          <a:lstStyle/>
          <a:p>
            <a:r>
              <a:rPr lang="en-AU"/>
              <a:t>Unexpected death</a:t>
            </a:r>
          </a:p>
        </p:txBody>
      </p:sp>
      <p:sp>
        <p:nvSpPr>
          <p:cNvPr id="4" name="Title 1">
            <a:extLst>
              <a:ext uri="{FF2B5EF4-FFF2-40B4-BE49-F238E27FC236}">
                <a16:creationId xmlns:a16="http://schemas.microsoft.com/office/drawing/2014/main" id="{72D35740-F140-4374-8BAD-7D627206FB8B}"/>
              </a:ext>
            </a:extLst>
          </p:cNvPr>
          <p:cNvSpPr txBox="1">
            <a:spLocks/>
          </p:cNvSpPr>
          <p:nvPr/>
        </p:nvSpPr>
        <p:spPr>
          <a:xfrm>
            <a:off x="841026" y="325370"/>
            <a:ext cx="9403112" cy="1003368"/>
          </a:xfrm>
          <a:prstGeom prst="rect">
            <a:avLst/>
          </a:prstGeom>
        </p:spPr>
        <p:txBody>
          <a:bodyPr lIns="0" tIns="0" rIns="0" bIns="0" anchor="b">
            <a:normAutofit/>
          </a:bodyPr>
          <a:lstStyle>
            <a:lvl1pPr algn="l" defTabSz="914400" rtl="0" eaLnBrk="1" latinLnBrk="0" hangingPunct="1">
              <a:lnSpc>
                <a:spcPct val="90000"/>
              </a:lnSpc>
              <a:spcBef>
                <a:spcPct val="0"/>
              </a:spcBef>
              <a:buNone/>
              <a:defRPr sz="3600" kern="1200">
                <a:solidFill>
                  <a:srgbClr val="048FC0"/>
                </a:solidFill>
                <a:latin typeface="Fira Sans ExtraBold" panose="020B0903050000020004" pitchFamily="34" charset="0"/>
                <a:ea typeface="+mj-ea"/>
                <a:cs typeface="+mj-cs"/>
              </a:defRPr>
            </a:lvl1pPr>
          </a:lstStyle>
          <a:p>
            <a:endParaRPr lang="en-AU" sz="5000">
              <a:solidFill>
                <a:schemeClr val="accent1">
                  <a:lumMod val="75000"/>
                </a:schemeClr>
              </a:solidFill>
            </a:endParaRPr>
          </a:p>
        </p:txBody>
      </p:sp>
      <p:sp>
        <p:nvSpPr>
          <p:cNvPr id="5" name="Content Placeholder 2">
            <a:extLst>
              <a:ext uri="{FF2B5EF4-FFF2-40B4-BE49-F238E27FC236}">
                <a16:creationId xmlns:a16="http://schemas.microsoft.com/office/drawing/2014/main" id="{E57B24E5-6A1C-4364-9C00-EAE765A6DF27}"/>
              </a:ext>
            </a:extLst>
          </p:cNvPr>
          <p:cNvSpPr txBox="1">
            <a:spLocks/>
          </p:cNvSpPr>
          <p:nvPr/>
        </p:nvSpPr>
        <p:spPr>
          <a:xfrm>
            <a:off x="762000" y="1664856"/>
            <a:ext cx="10668000" cy="3827894"/>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endParaRPr lang="en-AU" sz="2000" b="0">
              <a:solidFill>
                <a:srgbClr val="00080C"/>
              </a:solidFill>
              <a:latin typeface="Fira Sans Light" panose="020B0403050000020004" pitchFamily="34" charset="0"/>
            </a:endParaRPr>
          </a:p>
        </p:txBody>
      </p:sp>
      <p:sp>
        <p:nvSpPr>
          <p:cNvPr id="2" name="Rectangle 1">
            <a:extLst>
              <a:ext uri="{FF2B5EF4-FFF2-40B4-BE49-F238E27FC236}">
                <a16:creationId xmlns:a16="http://schemas.microsoft.com/office/drawing/2014/main" id="{B0886A22-8B82-4716-A557-CEC57FA4D13E}"/>
              </a:ext>
            </a:extLst>
          </p:cNvPr>
          <p:cNvSpPr/>
          <p:nvPr/>
        </p:nvSpPr>
        <p:spPr>
          <a:xfrm>
            <a:off x="841026" y="1608426"/>
            <a:ext cx="10588974" cy="4199868"/>
          </a:xfrm>
          <a:prstGeom prst="rect">
            <a:avLst/>
          </a:prstGeom>
        </p:spPr>
        <p:txBody>
          <a:bodyPr wrap="square">
            <a:spAutoFit/>
          </a:bodyPr>
          <a:lstStyle/>
          <a:p>
            <a:pPr marL="285750" indent="-285750">
              <a:lnSpc>
                <a:spcPct val="150000"/>
              </a:lnSpc>
              <a:buFont typeface="Arial" panose="020B0604020202020204" pitchFamily="34" charset="0"/>
              <a:buChar char="•"/>
            </a:pPr>
            <a:r>
              <a:rPr lang="en-AU" sz="2000" b="1" dirty="0">
                <a:solidFill>
                  <a:srgbClr val="00080C"/>
                </a:solidFill>
                <a:latin typeface="Fira Sans SemiBold" panose="020B0603050000020004" pitchFamily="34" charset="0"/>
              </a:rPr>
              <a:t>Always Priority 1</a:t>
            </a:r>
            <a:r>
              <a:rPr lang="en-AU" sz="2000" dirty="0">
                <a:solidFill>
                  <a:srgbClr val="00080C"/>
                </a:solidFill>
                <a:latin typeface="Fira Sans Light" panose="020B0403050000020004" pitchFamily="34" charset="0"/>
              </a:rPr>
              <a:t>, </a:t>
            </a:r>
            <a:r>
              <a:rPr lang="en-AU" sz="2000" dirty="0">
                <a:solidFill>
                  <a:srgbClr val="000000"/>
                </a:solidFill>
                <a:latin typeface="Fira Sans Light" panose="020B0403050000020004" pitchFamily="34" charset="0"/>
              </a:rPr>
              <a:t>must be reported to the Commission within 24 hours.</a:t>
            </a:r>
            <a:endParaRPr lang="en-AU" sz="2000" dirty="0">
              <a:solidFill>
                <a:srgbClr val="00080C"/>
              </a:solidFill>
              <a:latin typeface="Fira Sans Light" panose="020B0403050000020004" pitchFamily="34" charset="0"/>
            </a:endParaRPr>
          </a:p>
          <a:p>
            <a:pPr marL="285750" indent="-285750">
              <a:lnSpc>
                <a:spcPct val="150000"/>
              </a:lnSpc>
              <a:buFont typeface="Arial" panose="020B0604020202020204" pitchFamily="34" charset="0"/>
              <a:buChar char="•"/>
            </a:pPr>
            <a:r>
              <a:rPr lang="en-AU" sz="2000" b="1" dirty="0">
                <a:solidFill>
                  <a:srgbClr val="00080C"/>
                </a:solidFill>
                <a:latin typeface="Fira Sans SemiBold" panose="020B0603050000020004" pitchFamily="34" charset="0"/>
              </a:rPr>
              <a:t>Includes</a:t>
            </a:r>
            <a:r>
              <a:rPr lang="en-AU" sz="2000" b="1" dirty="0">
                <a:solidFill>
                  <a:srgbClr val="00080C"/>
                </a:solidFill>
                <a:latin typeface="Fira Sans Light" panose="020B0403050000020004" pitchFamily="34" charset="0"/>
              </a:rPr>
              <a:t> </a:t>
            </a:r>
            <a:r>
              <a:rPr lang="en-AU" sz="2000" dirty="0">
                <a:solidFill>
                  <a:srgbClr val="00080C"/>
                </a:solidFill>
                <a:latin typeface="Fira Sans Light" panose="020B0403050000020004" pitchFamily="34" charset="0"/>
              </a:rPr>
              <a:t>where a death is the result of care or services provided by the provider or a failure by the provider to provide care or services. </a:t>
            </a:r>
          </a:p>
          <a:p>
            <a:pPr marL="285750" indent="-285750">
              <a:lnSpc>
                <a:spcPct val="150000"/>
              </a:lnSpc>
              <a:buFont typeface="Arial" panose="020B0604020202020204" pitchFamily="34" charset="0"/>
              <a:buChar char="•"/>
            </a:pPr>
            <a:r>
              <a:rPr lang="en-AU" sz="2000" dirty="0">
                <a:solidFill>
                  <a:srgbClr val="00080C"/>
                </a:solidFill>
                <a:latin typeface="Fira Sans Light" panose="020B0403050000020004" pitchFamily="34" charset="0"/>
              </a:rPr>
              <a:t>A death may occur immediately or some time after a mistake, a failure or incident occurred. Where the death could reasonably be considered to be related to a mistake, failure or incident, you must notify the Commission.</a:t>
            </a:r>
          </a:p>
          <a:p>
            <a:pPr marL="285750" indent="-285750">
              <a:lnSpc>
                <a:spcPct val="150000"/>
              </a:lnSpc>
              <a:buFont typeface="Arial" panose="020B0604020202020204" pitchFamily="34" charset="0"/>
              <a:buChar char="•"/>
            </a:pPr>
            <a:r>
              <a:rPr lang="en-AU" sz="2000" b="1" dirty="0">
                <a:solidFill>
                  <a:srgbClr val="00080C"/>
                </a:solidFill>
                <a:latin typeface="Fira Sans SemiBold" panose="020B0603050000020004" pitchFamily="34" charset="0"/>
              </a:rPr>
              <a:t>Does not include </a:t>
            </a:r>
            <a:r>
              <a:rPr lang="en-AU" sz="2000" dirty="0">
                <a:solidFill>
                  <a:srgbClr val="00080C"/>
                </a:solidFill>
                <a:latin typeface="Fira Sans Light" panose="020B0403050000020004" pitchFamily="34" charset="0"/>
              </a:rPr>
              <a:t>a consumer dying of an illness or disease that was appropriately assessed, monitored and managed; or dying of unrelated illness after being involved in an incident.</a:t>
            </a:r>
          </a:p>
        </p:txBody>
      </p:sp>
      <p:cxnSp>
        <p:nvCxnSpPr>
          <p:cNvPr id="7" name="Straight Connector 6">
            <a:extLst>
              <a:ext uri="{FF2B5EF4-FFF2-40B4-BE49-F238E27FC236}">
                <a16:creationId xmlns:a16="http://schemas.microsoft.com/office/drawing/2014/main" id="{8BF70287-7575-4A05-966A-5851013C7451}"/>
              </a:ext>
            </a:extLst>
          </p:cNvPr>
          <p:cNvCxnSpPr>
            <a:cxnSpLocks/>
          </p:cNvCxnSpPr>
          <p:nvPr/>
        </p:nvCxnSpPr>
        <p:spPr>
          <a:xfrm flipV="1">
            <a:off x="762000" y="1365250"/>
            <a:ext cx="10668000" cy="22875"/>
          </a:xfrm>
          <a:prstGeom prst="line">
            <a:avLst/>
          </a:prstGeom>
          <a:ln w="28575">
            <a:solidFill>
              <a:srgbClr val="048F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637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2FBFB-DE06-40E7-9BCE-EFBC68EBC07A}"/>
              </a:ext>
            </a:extLst>
          </p:cNvPr>
          <p:cNvSpPr>
            <a:spLocks noGrp="1"/>
          </p:cNvSpPr>
          <p:nvPr>
            <p:ph type="title"/>
          </p:nvPr>
        </p:nvSpPr>
        <p:spPr>
          <a:xfrm>
            <a:off x="841026" y="827314"/>
            <a:ext cx="10276153" cy="537936"/>
          </a:xfrm>
        </p:spPr>
        <p:txBody>
          <a:bodyPr/>
          <a:lstStyle/>
          <a:p>
            <a:r>
              <a:rPr lang="en-AU"/>
              <a:t>Stealing or financial coercion by a staff member</a:t>
            </a:r>
          </a:p>
        </p:txBody>
      </p:sp>
      <p:sp>
        <p:nvSpPr>
          <p:cNvPr id="4" name="Title 1">
            <a:extLst>
              <a:ext uri="{FF2B5EF4-FFF2-40B4-BE49-F238E27FC236}">
                <a16:creationId xmlns:a16="http://schemas.microsoft.com/office/drawing/2014/main" id="{72D35740-F140-4374-8BAD-7D627206FB8B}"/>
              </a:ext>
            </a:extLst>
          </p:cNvPr>
          <p:cNvSpPr txBox="1">
            <a:spLocks/>
          </p:cNvSpPr>
          <p:nvPr/>
        </p:nvSpPr>
        <p:spPr>
          <a:xfrm>
            <a:off x="841026" y="325370"/>
            <a:ext cx="9403112" cy="1003368"/>
          </a:xfrm>
          <a:prstGeom prst="rect">
            <a:avLst/>
          </a:prstGeom>
        </p:spPr>
        <p:txBody>
          <a:bodyPr lIns="0" tIns="0" rIns="0" bIns="0" anchor="b">
            <a:normAutofit/>
          </a:bodyPr>
          <a:lstStyle>
            <a:lvl1pPr algn="l" defTabSz="914400" rtl="0" eaLnBrk="1" latinLnBrk="0" hangingPunct="1">
              <a:lnSpc>
                <a:spcPct val="90000"/>
              </a:lnSpc>
              <a:spcBef>
                <a:spcPct val="0"/>
              </a:spcBef>
              <a:buNone/>
              <a:defRPr sz="3600" kern="1200">
                <a:solidFill>
                  <a:srgbClr val="048FC0"/>
                </a:solidFill>
                <a:latin typeface="Fira Sans ExtraBold" panose="020B0903050000020004" pitchFamily="34" charset="0"/>
                <a:ea typeface="+mj-ea"/>
                <a:cs typeface="+mj-cs"/>
              </a:defRPr>
            </a:lvl1pPr>
          </a:lstStyle>
          <a:p>
            <a:endParaRPr lang="en-AU" sz="5000">
              <a:solidFill>
                <a:schemeClr val="accent1">
                  <a:lumMod val="75000"/>
                </a:schemeClr>
              </a:solidFill>
            </a:endParaRPr>
          </a:p>
        </p:txBody>
      </p:sp>
      <p:sp>
        <p:nvSpPr>
          <p:cNvPr id="5" name="Content Placeholder 2">
            <a:extLst>
              <a:ext uri="{FF2B5EF4-FFF2-40B4-BE49-F238E27FC236}">
                <a16:creationId xmlns:a16="http://schemas.microsoft.com/office/drawing/2014/main" id="{E57B24E5-6A1C-4364-9C00-EAE765A6DF27}"/>
              </a:ext>
            </a:extLst>
          </p:cNvPr>
          <p:cNvSpPr txBox="1">
            <a:spLocks/>
          </p:cNvSpPr>
          <p:nvPr/>
        </p:nvSpPr>
        <p:spPr>
          <a:xfrm>
            <a:off x="762000" y="1664856"/>
            <a:ext cx="10668000" cy="3827894"/>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endParaRPr lang="en-AU" sz="2000" b="0">
              <a:solidFill>
                <a:srgbClr val="00080C"/>
              </a:solidFill>
              <a:latin typeface="Fira Sans Light" panose="020B0403050000020004" pitchFamily="34" charset="0"/>
            </a:endParaRPr>
          </a:p>
        </p:txBody>
      </p:sp>
      <p:sp>
        <p:nvSpPr>
          <p:cNvPr id="8" name="Rectangle 7">
            <a:extLst>
              <a:ext uri="{FF2B5EF4-FFF2-40B4-BE49-F238E27FC236}">
                <a16:creationId xmlns:a16="http://schemas.microsoft.com/office/drawing/2014/main" id="{C5DDC221-9436-4D7D-969D-EFFC4E30ADBF}"/>
              </a:ext>
            </a:extLst>
          </p:cNvPr>
          <p:cNvSpPr/>
          <p:nvPr/>
        </p:nvSpPr>
        <p:spPr>
          <a:xfrm>
            <a:off x="841026" y="1512526"/>
            <a:ext cx="11062216" cy="4185761"/>
          </a:xfrm>
          <a:prstGeom prst="rect">
            <a:avLst/>
          </a:prstGeom>
        </p:spPr>
        <p:txBody>
          <a:bodyPr wrap="square">
            <a:spAutoFit/>
          </a:bodyPr>
          <a:lstStyle/>
          <a:p>
            <a:pPr marL="228594" lvl="0" indent="-228594" defTabSz="914377">
              <a:lnSpc>
                <a:spcPct val="90000"/>
              </a:lnSpc>
              <a:spcBef>
                <a:spcPts val="1000"/>
              </a:spcBef>
              <a:buFont typeface="Arial" panose="020B0604020202020204" pitchFamily="34" charset="0"/>
              <a:buChar char="•"/>
            </a:pPr>
            <a:r>
              <a:rPr lang="en-AU" sz="2400">
                <a:solidFill>
                  <a:srgbClr val="00080C"/>
                </a:solidFill>
                <a:latin typeface="Fira Sans Light" panose="020B0403050000020004" pitchFamily="34" charset="0"/>
                <a:cs typeface="Arial" panose="020B0604020202020204" pitchFamily="34" charset="0"/>
              </a:rPr>
              <a:t>Stealing from a consumer by a worker</a:t>
            </a:r>
          </a:p>
          <a:p>
            <a:pPr marL="228594" lvl="0" indent="-228594" defTabSz="914377">
              <a:lnSpc>
                <a:spcPct val="90000"/>
              </a:lnSpc>
              <a:spcBef>
                <a:spcPts val="1000"/>
              </a:spcBef>
              <a:buFont typeface="Arial" panose="020B0604020202020204" pitchFamily="34" charset="0"/>
              <a:buChar char="•"/>
            </a:pPr>
            <a:r>
              <a:rPr lang="en-AU" sz="2400" b="1">
                <a:solidFill>
                  <a:srgbClr val="00080C"/>
                </a:solidFill>
                <a:latin typeface="Fira Sans SemiBold" panose="020B0603050000020004" pitchFamily="34" charset="0"/>
                <a:cs typeface="Arial" panose="020B0604020202020204" pitchFamily="34" charset="0"/>
              </a:rPr>
              <a:t>Includes</a:t>
            </a:r>
            <a:r>
              <a:rPr lang="en-AU" sz="2400">
                <a:solidFill>
                  <a:srgbClr val="00080C"/>
                </a:solidFill>
                <a:latin typeface="Fira Sans Light" panose="020B0403050000020004" pitchFamily="34" charset="0"/>
                <a:cs typeface="Arial" panose="020B0604020202020204" pitchFamily="34" charset="0"/>
              </a:rPr>
              <a:t> conduct by a worker that is:</a:t>
            </a:r>
          </a:p>
          <a:p>
            <a:pPr marL="538163" lvl="0" indent="-227013" defTabSz="914377">
              <a:lnSpc>
                <a:spcPct val="90000"/>
              </a:lnSpc>
              <a:spcBef>
                <a:spcPts val="1000"/>
              </a:spcBef>
              <a:buFont typeface="Courier New" panose="02070309020205020404" pitchFamily="49" charset="0"/>
              <a:buChar char="o"/>
              <a:tabLst>
                <a:tab pos="450850" algn="l"/>
              </a:tabLst>
            </a:pPr>
            <a:r>
              <a:rPr lang="en-AU" sz="2400">
                <a:solidFill>
                  <a:srgbClr val="00080C"/>
                </a:solidFill>
                <a:latin typeface="Fira Sans Light" panose="020B0403050000020004" pitchFamily="34" charset="0"/>
                <a:cs typeface="Arial" panose="020B0604020202020204" pitchFamily="34" charset="0"/>
              </a:rPr>
              <a:t>financially coercive towards a consumer</a:t>
            </a:r>
          </a:p>
          <a:p>
            <a:pPr marL="538163" lvl="0" indent="-227013" defTabSz="914377">
              <a:lnSpc>
                <a:spcPct val="90000"/>
              </a:lnSpc>
              <a:spcBef>
                <a:spcPts val="1000"/>
              </a:spcBef>
              <a:buFont typeface="Courier New" panose="02070309020205020404" pitchFamily="49" charset="0"/>
              <a:buChar char="o"/>
              <a:tabLst>
                <a:tab pos="450850" algn="l"/>
              </a:tabLst>
            </a:pPr>
            <a:r>
              <a:rPr lang="en-AU" sz="2400">
                <a:solidFill>
                  <a:srgbClr val="00080C"/>
                </a:solidFill>
                <a:latin typeface="Fira Sans Light" panose="020B0403050000020004" pitchFamily="34" charset="0"/>
                <a:cs typeface="Arial" panose="020B0604020202020204" pitchFamily="34" charset="0"/>
              </a:rPr>
              <a:t>deceptive about a consumer’s financial affairs</a:t>
            </a:r>
          </a:p>
          <a:p>
            <a:pPr marL="228594" lvl="0" indent="-228594" defTabSz="914377">
              <a:lnSpc>
                <a:spcPct val="90000"/>
              </a:lnSpc>
              <a:spcBef>
                <a:spcPts val="1000"/>
              </a:spcBef>
              <a:buFont typeface="Arial" panose="020B0604020202020204" pitchFamily="34" charset="0"/>
              <a:buChar char="•"/>
            </a:pPr>
            <a:r>
              <a:rPr lang="en-AU" sz="2400">
                <a:solidFill>
                  <a:srgbClr val="00080C"/>
                </a:solidFill>
                <a:latin typeface="Fira Sans Light" panose="020B0403050000020004" pitchFamily="34" charset="0"/>
                <a:cs typeface="Arial" panose="020B0604020202020204" pitchFamily="34" charset="0"/>
              </a:rPr>
              <a:t>Also </a:t>
            </a:r>
            <a:r>
              <a:rPr lang="en-AU" sz="2400" b="1">
                <a:solidFill>
                  <a:srgbClr val="00080C"/>
                </a:solidFill>
                <a:latin typeface="Fira Sans SemiBold" panose="020B0603050000020004" pitchFamily="34" charset="0"/>
                <a:cs typeface="Arial" panose="020B0604020202020204" pitchFamily="34" charset="0"/>
              </a:rPr>
              <a:t>includes</a:t>
            </a:r>
            <a:r>
              <a:rPr lang="en-AU" sz="2400">
                <a:solidFill>
                  <a:srgbClr val="00080C"/>
                </a:solidFill>
                <a:latin typeface="Fira Sans SemiBold" panose="020B0603050000020004" pitchFamily="34" charset="0"/>
                <a:cs typeface="Arial" panose="020B0604020202020204" pitchFamily="34" charset="0"/>
              </a:rPr>
              <a:t> </a:t>
            </a:r>
            <a:r>
              <a:rPr lang="en-AU" sz="2400">
                <a:solidFill>
                  <a:srgbClr val="00080C"/>
                </a:solidFill>
                <a:latin typeface="Fira Sans Light" panose="020B0403050000020004" pitchFamily="34" charset="0"/>
                <a:cs typeface="Arial" panose="020B0604020202020204" pitchFamily="34" charset="0"/>
              </a:rPr>
              <a:t>conduct by a worker that unreasonably controls a consumer’s finances. </a:t>
            </a:r>
          </a:p>
          <a:p>
            <a:pPr marL="228594" lvl="0" indent="-228594" defTabSz="914377">
              <a:lnSpc>
                <a:spcPct val="90000"/>
              </a:lnSpc>
              <a:spcBef>
                <a:spcPts val="1000"/>
              </a:spcBef>
              <a:buFont typeface="Arial" panose="020B0604020202020204" pitchFamily="34" charset="0"/>
              <a:buChar char="•"/>
            </a:pPr>
            <a:r>
              <a:rPr lang="en-AU" sz="2400" b="1">
                <a:solidFill>
                  <a:srgbClr val="00080C"/>
                </a:solidFill>
                <a:latin typeface="Fira Sans SemiBold" panose="020B0603050000020004" pitchFamily="34" charset="0"/>
                <a:cs typeface="Arial" panose="020B0604020202020204" pitchFamily="34" charset="0"/>
              </a:rPr>
              <a:t>Does not include </a:t>
            </a:r>
            <a:r>
              <a:rPr lang="en-AU" sz="2400">
                <a:solidFill>
                  <a:srgbClr val="00080C"/>
                </a:solidFill>
                <a:latin typeface="Fira Sans Light" panose="020B0403050000020004" pitchFamily="34" charset="0"/>
                <a:cs typeface="Arial" panose="020B0604020202020204" pitchFamily="34" charset="0"/>
              </a:rPr>
              <a:t>a consumer, with cognitive capacity, willingly offering to buy a worker a coffee on an outing, or a gift to thank them.</a:t>
            </a:r>
          </a:p>
          <a:p>
            <a:pPr marL="228594" lvl="0" indent="-228594" defTabSz="914377">
              <a:lnSpc>
                <a:spcPct val="90000"/>
              </a:lnSpc>
              <a:spcBef>
                <a:spcPts val="1000"/>
              </a:spcBef>
              <a:buFont typeface="Arial" panose="020B0604020202020204" pitchFamily="34" charset="0"/>
              <a:buChar char="•"/>
            </a:pPr>
            <a:r>
              <a:rPr lang="en-AU" sz="2400" b="1">
                <a:solidFill>
                  <a:srgbClr val="00080C"/>
                </a:solidFill>
                <a:latin typeface="Fira Sans SemiBold" panose="020B0603050000020004" pitchFamily="34" charset="0"/>
                <a:cs typeface="Arial" panose="020B0604020202020204" pitchFamily="34" charset="0"/>
              </a:rPr>
              <a:t>Does not include </a:t>
            </a:r>
            <a:r>
              <a:rPr lang="en-AU" sz="2400">
                <a:solidFill>
                  <a:srgbClr val="00080C"/>
                </a:solidFill>
                <a:latin typeface="Fira Sans Light" panose="020B0403050000020004" pitchFamily="34" charset="0"/>
                <a:cs typeface="Arial" panose="020B0604020202020204" pitchFamily="34" charset="0"/>
              </a:rPr>
              <a:t>a consumer complaining to a worker about feeling financially pressured by their family.</a:t>
            </a:r>
          </a:p>
        </p:txBody>
      </p:sp>
      <p:cxnSp>
        <p:nvCxnSpPr>
          <p:cNvPr id="7" name="Straight Connector 6">
            <a:extLst>
              <a:ext uri="{FF2B5EF4-FFF2-40B4-BE49-F238E27FC236}">
                <a16:creationId xmlns:a16="http://schemas.microsoft.com/office/drawing/2014/main" id="{9DAF6ED4-5614-4EDE-9C3A-38A01202DDE2}"/>
              </a:ext>
            </a:extLst>
          </p:cNvPr>
          <p:cNvCxnSpPr>
            <a:cxnSpLocks/>
          </p:cNvCxnSpPr>
          <p:nvPr/>
        </p:nvCxnSpPr>
        <p:spPr>
          <a:xfrm flipV="1">
            <a:off x="762000" y="1365250"/>
            <a:ext cx="10668000" cy="22875"/>
          </a:xfrm>
          <a:prstGeom prst="line">
            <a:avLst/>
          </a:prstGeom>
          <a:ln w="28575">
            <a:solidFill>
              <a:srgbClr val="048F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182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2FBFB-DE06-40E7-9BCE-EFBC68EBC07A}"/>
              </a:ext>
            </a:extLst>
          </p:cNvPr>
          <p:cNvSpPr>
            <a:spLocks noGrp="1"/>
          </p:cNvSpPr>
          <p:nvPr>
            <p:ph type="title"/>
          </p:nvPr>
        </p:nvSpPr>
        <p:spPr>
          <a:xfrm>
            <a:off x="841026" y="827314"/>
            <a:ext cx="9682163" cy="537936"/>
          </a:xfrm>
        </p:spPr>
        <p:txBody>
          <a:bodyPr/>
          <a:lstStyle/>
          <a:p>
            <a:r>
              <a:rPr lang="en-AU"/>
              <a:t>Neglect</a:t>
            </a:r>
          </a:p>
        </p:txBody>
      </p:sp>
      <p:sp>
        <p:nvSpPr>
          <p:cNvPr id="4" name="Title 1">
            <a:extLst>
              <a:ext uri="{FF2B5EF4-FFF2-40B4-BE49-F238E27FC236}">
                <a16:creationId xmlns:a16="http://schemas.microsoft.com/office/drawing/2014/main" id="{72D35740-F140-4374-8BAD-7D627206FB8B}"/>
              </a:ext>
            </a:extLst>
          </p:cNvPr>
          <p:cNvSpPr txBox="1">
            <a:spLocks/>
          </p:cNvSpPr>
          <p:nvPr/>
        </p:nvSpPr>
        <p:spPr>
          <a:xfrm>
            <a:off x="841026" y="325370"/>
            <a:ext cx="9403112" cy="1003368"/>
          </a:xfrm>
          <a:prstGeom prst="rect">
            <a:avLst/>
          </a:prstGeom>
        </p:spPr>
        <p:txBody>
          <a:bodyPr lIns="0" tIns="0" rIns="0" bIns="0" anchor="b">
            <a:normAutofit/>
          </a:bodyPr>
          <a:lstStyle>
            <a:lvl1pPr algn="l" defTabSz="914400" rtl="0" eaLnBrk="1" latinLnBrk="0" hangingPunct="1">
              <a:lnSpc>
                <a:spcPct val="90000"/>
              </a:lnSpc>
              <a:spcBef>
                <a:spcPct val="0"/>
              </a:spcBef>
              <a:buNone/>
              <a:defRPr sz="3600" kern="1200">
                <a:solidFill>
                  <a:srgbClr val="048FC0"/>
                </a:solidFill>
                <a:latin typeface="Fira Sans ExtraBold" panose="020B0903050000020004" pitchFamily="34" charset="0"/>
                <a:ea typeface="+mj-ea"/>
                <a:cs typeface="+mj-cs"/>
              </a:defRPr>
            </a:lvl1pPr>
          </a:lstStyle>
          <a:p>
            <a:endParaRPr lang="en-AU" sz="5000">
              <a:solidFill>
                <a:schemeClr val="accent1">
                  <a:lumMod val="75000"/>
                </a:schemeClr>
              </a:solidFill>
            </a:endParaRPr>
          </a:p>
        </p:txBody>
      </p:sp>
      <p:sp>
        <p:nvSpPr>
          <p:cNvPr id="5" name="Content Placeholder 2">
            <a:extLst>
              <a:ext uri="{FF2B5EF4-FFF2-40B4-BE49-F238E27FC236}">
                <a16:creationId xmlns:a16="http://schemas.microsoft.com/office/drawing/2014/main" id="{E57B24E5-6A1C-4364-9C00-EAE765A6DF27}"/>
              </a:ext>
            </a:extLst>
          </p:cNvPr>
          <p:cNvSpPr txBox="1">
            <a:spLocks/>
          </p:cNvSpPr>
          <p:nvPr/>
        </p:nvSpPr>
        <p:spPr>
          <a:xfrm>
            <a:off x="762000" y="1664856"/>
            <a:ext cx="10668000" cy="3827894"/>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endParaRPr lang="en-AU" sz="2000" b="0">
              <a:solidFill>
                <a:srgbClr val="00080C"/>
              </a:solidFill>
              <a:latin typeface="Fira Sans Light" panose="020B0403050000020004" pitchFamily="34" charset="0"/>
            </a:endParaRPr>
          </a:p>
        </p:txBody>
      </p:sp>
      <p:sp>
        <p:nvSpPr>
          <p:cNvPr id="2" name="Rectangle 1">
            <a:extLst>
              <a:ext uri="{FF2B5EF4-FFF2-40B4-BE49-F238E27FC236}">
                <a16:creationId xmlns:a16="http://schemas.microsoft.com/office/drawing/2014/main" id="{6C7F540D-809A-4021-8F56-0F24C4472A04}"/>
              </a:ext>
            </a:extLst>
          </p:cNvPr>
          <p:cNvSpPr/>
          <p:nvPr/>
        </p:nvSpPr>
        <p:spPr>
          <a:xfrm>
            <a:off x="841026" y="1365250"/>
            <a:ext cx="10869711" cy="4610621"/>
          </a:xfrm>
          <a:prstGeom prst="rect">
            <a:avLst/>
          </a:prstGeom>
        </p:spPr>
        <p:txBody>
          <a:bodyPr wrap="square">
            <a:spAutoFit/>
          </a:bodyPr>
          <a:lstStyle/>
          <a:p>
            <a:pPr marL="285750" indent="-285750">
              <a:lnSpc>
                <a:spcPct val="150000"/>
              </a:lnSpc>
              <a:buFont typeface="Arial" panose="020B0604020202020204" pitchFamily="34" charset="0"/>
              <a:buChar char="•"/>
            </a:pPr>
            <a:r>
              <a:rPr lang="en-AU" sz="2200" b="1" dirty="0">
                <a:solidFill>
                  <a:srgbClr val="00080C"/>
                </a:solidFill>
                <a:latin typeface="Fira Sans SemiBold" panose="020B0603050000020004" pitchFamily="34" charset="0"/>
              </a:rPr>
              <a:t>Includes:</a:t>
            </a:r>
            <a:r>
              <a:rPr lang="en-AU" sz="2200" dirty="0">
                <a:solidFill>
                  <a:srgbClr val="00080C"/>
                </a:solidFill>
                <a:latin typeface="Fira Sans SemiBold" panose="020B0603050000020004" pitchFamily="34" charset="0"/>
              </a:rPr>
              <a:t> </a:t>
            </a:r>
          </a:p>
          <a:p>
            <a:pPr marL="712788" indent="-342900">
              <a:lnSpc>
                <a:spcPct val="150000"/>
              </a:lnSpc>
              <a:buFont typeface="Courier New" panose="02070309020205020404" pitchFamily="49" charset="0"/>
              <a:buChar char="o"/>
            </a:pPr>
            <a:r>
              <a:rPr lang="en-AU" sz="2200" dirty="0">
                <a:solidFill>
                  <a:srgbClr val="00080C"/>
                </a:solidFill>
                <a:latin typeface="Fira Sans Light" panose="020B0403050000020004" pitchFamily="34" charset="0"/>
              </a:rPr>
              <a:t>a breach of duty of care to a consumer by a provider or worker.</a:t>
            </a:r>
          </a:p>
          <a:p>
            <a:pPr marL="712788" indent="-342900">
              <a:lnSpc>
                <a:spcPct val="150000"/>
              </a:lnSpc>
              <a:buFont typeface="Courier New" panose="02070309020205020404" pitchFamily="49" charset="0"/>
              <a:buChar char="o"/>
            </a:pPr>
            <a:r>
              <a:rPr lang="en-AU" sz="2200" dirty="0">
                <a:solidFill>
                  <a:srgbClr val="00080C"/>
                </a:solidFill>
                <a:latin typeface="Fira Sans Light" panose="020B0403050000020004" pitchFamily="34" charset="0"/>
              </a:rPr>
              <a:t>a gross breach of professional standards in providing care to a consumer. </a:t>
            </a:r>
          </a:p>
          <a:p>
            <a:pPr marL="285750" indent="-285750">
              <a:lnSpc>
                <a:spcPct val="150000"/>
              </a:lnSpc>
              <a:buFont typeface="Arial" panose="020B0604020202020204" pitchFamily="34" charset="0"/>
              <a:buChar char="•"/>
            </a:pPr>
            <a:r>
              <a:rPr lang="en-AU" sz="2200" dirty="0">
                <a:solidFill>
                  <a:srgbClr val="00080C"/>
                </a:solidFill>
                <a:latin typeface="Fira Sans Light" panose="020B0403050000020004" pitchFamily="34" charset="0"/>
              </a:rPr>
              <a:t>Neglect can be a single incident or it can be ongoing, repeated failures by the service to meet a consumer’s physical or psychological needs.</a:t>
            </a:r>
          </a:p>
          <a:p>
            <a:pPr marL="285750" indent="-285750">
              <a:lnSpc>
                <a:spcPct val="150000"/>
              </a:lnSpc>
              <a:buFont typeface="Arial" panose="020B0604020202020204" pitchFamily="34" charset="0"/>
              <a:buChar char="•"/>
            </a:pPr>
            <a:r>
              <a:rPr lang="en-AU" sz="2200" dirty="0">
                <a:solidFill>
                  <a:srgbClr val="00080C"/>
                </a:solidFill>
                <a:latin typeface="Fira Sans Light" panose="020B0403050000020004" pitchFamily="34" charset="0"/>
              </a:rPr>
              <a:t>May </a:t>
            </a:r>
            <a:r>
              <a:rPr lang="en-AU" sz="2200" b="1" dirty="0">
                <a:solidFill>
                  <a:srgbClr val="00080C"/>
                </a:solidFill>
                <a:latin typeface="Fira Sans SemiBold" panose="020B0603050000020004" pitchFamily="34" charset="0"/>
              </a:rPr>
              <a:t>include</a:t>
            </a:r>
            <a:r>
              <a:rPr lang="en-AU" sz="2200" dirty="0">
                <a:solidFill>
                  <a:srgbClr val="00080C"/>
                </a:solidFill>
                <a:latin typeface="Fira Sans Light" panose="020B0403050000020004" pitchFamily="34" charset="0"/>
              </a:rPr>
              <a:t> depriving a consumer of basic necessities, withholding personal care, or regular late or missed administration of medications.</a:t>
            </a:r>
          </a:p>
          <a:p>
            <a:pPr marL="285750" indent="-285750">
              <a:lnSpc>
                <a:spcPct val="150000"/>
              </a:lnSpc>
              <a:buFont typeface="Arial" panose="020B0604020202020204" pitchFamily="34" charset="0"/>
              <a:buChar char="•"/>
            </a:pPr>
            <a:r>
              <a:rPr lang="en-AU" sz="2200" b="1" dirty="0">
                <a:solidFill>
                  <a:srgbClr val="00080C"/>
                </a:solidFill>
                <a:latin typeface="Fira Sans SemiBold" panose="020B0603050000020004" pitchFamily="34" charset="0"/>
              </a:rPr>
              <a:t>Does not include </a:t>
            </a:r>
            <a:r>
              <a:rPr lang="en-AU" sz="2200" dirty="0">
                <a:solidFill>
                  <a:srgbClr val="00080C"/>
                </a:solidFill>
                <a:latin typeface="Fira Sans Light" panose="020B0403050000020004" pitchFamily="34" charset="0"/>
              </a:rPr>
              <a:t>incidents resulting from an informed choice made by a consumer.</a:t>
            </a:r>
          </a:p>
        </p:txBody>
      </p:sp>
      <p:cxnSp>
        <p:nvCxnSpPr>
          <p:cNvPr id="7" name="Straight Connector 6">
            <a:extLst>
              <a:ext uri="{FF2B5EF4-FFF2-40B4-BE49-F238E27FC236}">
                <a16:creationId xmlns:a16="http://schemas.microsoft.com/office/drawing/2014/main" id="{6D3AECE0-0071-4455-A4C9-DDDA95D483DE}"/>
              </a:ext>
            </a:extLst>
          </p:cNvPr>
          <p:cNvCxnSpPr>
            <a:cxnSpLocks/>
          </p:cNvCxnSpPr>
          <p:nvPr/>
        </p:nvCxnSpPr>
        <p:spPr>
          <a:xfrm flipV="1">
            <a:off x="762000" y="1365250"/>
            <a:ext cx="10668000" cy="22875"/>
          </a:xfrm>
          <a:prstGeom prst="line">
            <a:avLst/>
          </a:prstGeom>
          <a:ln w="28575">
            <a:solidFill>
              <a:srgbClr val="048F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337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2FBFB-DE06-40E7-9BCE-EFBC68EBC07A}"/>
              </a:ext>
            </a:extLst>
          </p:cNvPr>
          <p:cNvSpPr>
            <a:spLocks noGrp="1"/>
          </p:cNvSpPr>
          <p:nvPr>
            <p:ph type="title"/>
          </p:nvPr>
        </p:nvSpPr>
        <p:spPr>
          <a:xfrm>
            <a:off x="841026" y="827314"/>
            <a:ext cx="9682163" cy="537936"/>
          </a:xfrm>
        </p:spPr>
        <p:txBody>
          <a:bodyPr/>
          <a:lstStyle/>
          <a:p>
            <a:r>
              <a:rPr lang="en-AU"/>
              <a:t>Inappropriate use of restrictive practices</a:t>
            </a:r>
          </a:p>
        </p:txBody>
      </p:sp>
      <p:sp>
        <p:nvSpPr>
          <p:cNvPr id="4" name="Title 1">
            <a:extLst>
              <a:ext uri="{FF2B5EF4-FFF2-40B4-BE49-F238E27FC236}">
                <a16:creationId xmlns:a16="http://schemas.microsoft.com/office/drawing/2014/main" id="{72D35740-F140-4374-8BAD-7D627206FB8B}"/>
              </a:ext>
            </a:extLst>
          </p:cNvPr>
          <p:cNvSpPr txBox="1">
            <a:spLocks/>
          </p:cNvSpPr>
          <p:nvPr/>
        </p:nvSpPr>
        <p:spPr>
          <a:xfrm>
            <a:off x="841026" y="325370"/>
            <a:ext cx="9403112" cy="1003368"/>
          </a:xfrm>
          <a:prstGeom prst="rect">
            <a:avLst/>
          </a:prstGeom>
        </p:spPr>
        <p:txBody>
          <a:bodyPr lIns="0" tIns="0" rIns="0" bIns="0" anchor="b">
            <a:normAutofit/>
          </a:bodyPr>
          <a:lstStyle>
            <a:lvl1pPr algn="l" defTabSz="914400" rtl="0" eaLnBrk="1" latinLnBrk="0" hangingPunct="1">
              <a:lnSpc>
                <a:spcPct val="90000"/>
              </a:lnSpc>
              <a:spcBef>
                <a:spcPct val="0"/>
              </a:spcBef>
              <a:buNone/>
              <a:defRPr sz="3600" kern="1200">
                <a:solidFill>
                  <a:srgbClr val="048FC0"/>
                </a:solidFill>
                <a:latin typeface="Fira Sans ExtraBold" panose="020B0903050000020004" pitchFamily="34" charset="0"/>
                <a:ea typeface="+mj-ea"/>
                <a:cs typeface="+mj-cs"/>
              </a:defRPr>
            </a:lvl1pPr>
          </a:lstStyle>
          <a:p>
            <a:endParaRPr lang="en-AU" sz="5000">
              <a:solidFill>
                <a:schemeClr val="accent1">
                  <a:lumMod val="75000"/>
                </a:schemeClr>
              </a:solidFill>
            </a:endParaRPr>
          </a:p>
        </p:txBody>
      </p:sp>
      <p:sp>
        <p:nvSpPr>
          <p:cNvPr id="5" name="Content Placeholder 2">
            <a:extLst>
              <a:ext uri="{FF2B5EF4-FFF2-40B4-BE49-F238E27FC236}">
                <a16:creationId xmlns:a16="http://schemas.microsoft.com/office/drawing/2014/main" id="{E57B24E5-6A1C-4364-9C00-EAE765A6DF27}"/>
              </a:ext>
            </a:extLst>
          </p:cNvPr>
          <p:cNvSpPr txBox="1">
            <a:spLocks/>
          </p:cNvSpPr>
          <p:nvPr/>
        </p:nvSpPr>
        <p:spPr>
          <a:xfrm>
            <a:off x="762000" y="1540044"/>
            <a:ext cx="10668000" cy="3970312"/>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lvl="0" indent="-228594" defTabSz="914377">
              <a:lnSpc>
                <a:spcPct val="150000"/>
              </a:lnSpc>
              <a:spcBef>
                <a:spcPts val="1000"/>
              </a:spcBef>
              <a:buFont typeface="Arial" panose="020B0604020202020204" pitchFamily="34" charset="0"/>
              <a:buChar char="•"/>
            </a:pPr>
            <a:r>
              <a:rPr lang="en-AU" sz="2400" b="0">
                <a:solidFill>
                  <a:srgbClr val="000000"/>
                </a:solidFill>
                <a:latin typeface="Fira Sans Light" panose="020B0403050000020004" pitchFamily="34" charset="0"/>
                <a:ea typeface="Times New Roman" panose="02020603050405020304" pitchFamily="18" charset="0"/>
                <a:cs typeface="Arial" panose="020B0604020202020204" pitchFamily="34" charset="0"/>
              </a:rPr>
              <a:t>Restrictive practice is any practice or intervention that has the effect of restricting the rights or freedom of movement of a consumer. </a:t>
            </a:r>
          </a:p>
          <a:p>
            <a:pPr marL="228594" lvl="0" indent="-228594" defTabSz="914377">
              <a:lnSpc>
                <a:spcPct val="150000"/>
              </a:lnSpc>
              <a:spcBef>
                <a:spcPts val="1000"/>
              </a:spcBef>
              <a:buFont typeface="Arial" panose="020B0604020202020204" pitchFamily="34" charset="0"/>
              <a:buChar char="•"/>
            </a:pPr>
            <a:r>
              <a:rPr lang="en-AU" sz="2400" b="0">
                <a:solidFill>
                  <a:srgbClr val="000000"/>
                </a:solidFill>
                <a:latin typeface="Fira Sans Light" panose="020B0403050000020004" pitchFamily="34" charset="0"/>
                <a:ea typeface="Times New Roman" panose="02020603050405020304" pitchFamily="18" charset="0"/>
                <a:cs typeface="Arial" panose="020B0604020202020204" pitchFamily="34" charset="0"/>
              </a:rPr>
              <a:t>Inappropriate use of restrictive practice </a:t>
            </a:r>
            <a:r>
              <a:rPr lang="en-AU" sz="2400">
                <a:solidFill>
                  <a:srgbClr val="000000"/>
                </a:solidFill>
                <a:latin typeface="Fira Sans SemiBold" panose="020B0603050000020004" pitchFamily="34" charset="0"/>
                <a:ea typeface="Times New Roman" panose="02020603050405020304" pitchFamily="18" charset="0"/>
                <a:cs typeface="Arial" panose="020B0604020202020204" pitchFamily="34" charset="0"/>
              </a:rPr>
              <a:t>includes</a:t>
            </a:r>
            <a:r>
              <a:rPr lang="en-AU" sz="2400" b="0">
                <a:solidFill>
                  <a:srgbClr val="000000"/>
                </a:solidFill>
                <a:latin typeface="Fira Sans Light" panose="020B0403050000020004" pitchFamily="34" charset="0"/>
                <a:ea typeface="Times New Roman" panose="02020603050405020304" pitchFamily="18" charset="0"/>
                <a:cs typeface="Arial" panose="020B0604020202020204" pitchFamily="34" charset="0"/>
              </a:rPr>
              <a:t> any use of a restrictive practice that is not consistent with the requirements in the </a:t>
            </a:r>
            <a:r>
              <a:rPr lang="en-AU" sz="2400" b="0" i="1">
                <a:solidFill>
                  <a:srgbClr val="000000"/>
                </a:solidFill>
                <a:latin typeface="Fira Sans Light" panose="020B0403050000020004" pitchFamily="34" charset="0"/>
                <a:ea typeface="Times New Roman" panose="02020603050405020304" pitchFamily="18" charset="0"/>
                <a:cs typeface="Arial" panose="020B0604020202020204" pitchFamily="34" charset="0"/>
              </a:rPr>
              <a:t>Quality of Care Principles (2014).</a:t>
            </a:r>
            <a:endParaRPr lang="en-AU" sz="2400">
              <a:solidFill>
                <a:srgbClr val="FF0000"/>
              </a:solidFill>
              <a:latin typeface="Calibri"/>
              <a:ea typeface="Times New Roman" panose="02020603050405020304" pitchFamily="18" charset="0"/>
              <a:cs typeface="Calibri"/>
            </a:endParaRPr>
          </a:p>
          <a:p>
            <a:pPr marL="228594" lvl="0" indent="-228594" defTabSz="914377">
              <a:lnSpc>
                <a:spcPct val="150000"/>
              </a:lnSpc>
              <a:spcBef>
                <a:spcPts val="1000"/>
              </a:spcBef>
              <a:buFont typeface="Arial" panose="020B0604020202020204" pitchFamily="34" charset="0"/>
              <a:buChar char="•"/>
            </a:pPr>
            <a:r>
              <a:rPr lang="en-AU" sz="2400">
                <a:solidFill>
                  <a:srgbClr val="000000"/>
                </a:solidFill>
                <a:latin typeface="Fira Sans SemiBold" panose="020B0603050000020004" pitchFamily="34" charset="0"/>
                <a:cs typeface="Arial"/>
              </a:rPr>
              <a:t>Does not include </a:t>
            </a:r>
            <a:r>
              <a:rPr lang="en-AU" sz="2400" b="0">
                <a:solidFill>
                  <a:srgbClr val="000000"/>
                </a:solidFill>
                <a:latin typeface="Fira Sans Light" panose="020B0403050000020004" pitchFamily="34" charset="0"/>
                <a:cs typeface="Arial"/>
              </a:rPr>
              <a:t>w</a:t>
            </a:r>
            <a:r>
              <a:rPr lang="en-AU" sz="2400" b="0">
                <a:solidFill>
                  <a:srgbClr val="000000"/>
                </a:solidFill>
                <a:latin typeface="Fira Sans Light" panose="020B0403050000020004" pitchFamily="34" charset="0"/>
                <a:cs typeface="Arial" panose="020B0604020202020204" pitchFamily="34" charset="0"/>
              </a:rPr>
              <a:t>here a provider uses a restrictive practice on a consumer consistent with the requirements in the </a:t>
            </a:r>
            <a:r>
              <a:rPr lang="en-AU" sz="2400" b="0" i="1">
                <a:solidFill>
                  <a:srgbClr val="000000"/>
                </a:solidFill>
                <a:latin typeface="Fira Sans Light" panose="020B0403050000020004" pitchFamily="34" charset="0"/>
                <a:ea typeface="Times New Roman" panose="02020603050405020304" pitchFamily="18" charset="0"/>
                <a:cs typeface="Arial" panose="020B0604020202020204" pitchFamily="34" charset="0"/>
              </a:rPr>
              <a:t>Quality of Care Principles (2014).</a:t>
            </a:r>
            <a:endParaRPr lang="en-AU" sz="2400">
              <a:solidFill>
                <a:srgbClr val="FF0000"/>
              </a:solidFill>
              <a:latin typeface="Calibri"/>
              <a:ea typeface="Times New Roman" panose="02020603050405020304" pitchFamily="18" charset="0"/>
              <a:cs typeface="Calibri"/>
            </a:endParaRPr>
          </a:p>
          <a:p>
            <a:pPr marL="342900" indent="-342900">
              <a:lnSpc>
                <a:spcPct val="150000"/>
              </a:lnSpc>
              <a:buFont typeface="Arial" panose="020B0604020202020204" pitchFamily="34" charset="0"/>
              <a:buChar char="•"/>
            </a:pPr>
            <a:endParaRPr lang="en-AU" sz="2000" b="0">
              <a:solidFill>
                <a:srgbClr val="00080C"/>
              </a:solidFill>
              <a:latin typeface="Fira Sans Light" panose="020B0403050000020004" pitchFamily="34" charset="0"/>
            </a:endParaRPr>
          </a:p>
        </p:txBody>
      </p:sp>
      <p:cxnSp>
        <p:nvCxnSpPr>
          <p:cNvPr id="7" name="Straight Connector 6">
            <a:extLst>
              <a:ext uri="{FF2B5EF4-FFF2-40B4-BE49-F238E27FC236}">
                <a16:creationId xmlns:a16="http://schemas.microsoft.com/office/drawing/2014/main" id="{9A7FF769-0DCE-457D-99F7-905E9D8A0481}"/>
              </a:ext>
            </a:extLst>
          </p:cNvPr>
          <p:cNvCxnSpPr>
            <a:cxnSpLocks/>
          </p:cNvCxnSpPr>
          <p:nvPr/>
        </p:nvCxnSpPr>
        <p:spPr>
          <a:xfrm flipV="1">
            <a:off x="762000" y="1365250"/>
            <a:ext cx="10668000" cy="22875"/>
          </a:xfrm>
          <a:prstGeom prst="line">
            <a:avLst/>
          </a:prstGeom>
          <a:ln w="28575">
            <a:solidFill>
              <a:srgbClr val="048F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131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2FBFB-DE06-40E7-9BCE-EFBC68EBC07A}"/>
              </a:ext>
            </a:extLst>
          </p:cNvPr>
          <p:cNvSpPr>
            <a:spLocks noGrp="1"/>
          </p:cNvSpPr>
          <p:nvPr>
            <p:ph type="title"/>
          </p:nvPr>
        </p:nvSpPr>
        <p:spPr>
          <a:xfrm>
            <a:off x="841026" y="827314"/>
            <a:ext cx="9682163" cy="537936"/>
          </a:xfrm>
        </p:spPr>
        <p:txBody>
          <a:bodyPr/>
          <a:lstStyle/>
          <a:p>
            <a:r>
              <a:rPr lang="en-AU"/>
              <a:t>Unexplained absence from care</a:t>
            </a:r>
          </a:p>
        </p:txBody>
      </p:sp>
      <p:sp>
        <p:nvSpPr>
          <p:cNvPr id="4" name="Title 1">
            <a:extLst>
              <a:ext uri="{FF2B5EF4-FFF2-40B4-BE49-F238E27FC236}">
                <a16:creationId xmlns:a16="http://schemas.microsoft.com/office/drawing/2014/main" id="{72D35740-F140-4374-8BAD-7D627206FB8B}"/>
              </a:ext>
            </a:extLst>
          </p:cNvPr>
          <p:cNvSpPr txBox="1">
            <a:spLocks/>
          </p:cNvSpPr>
          <p:nvPr/>
        </p:nvSpPr>
        <p:spPr>
          <a:xfrm>
            <a:off x="841026" y="325370"/>
            <a:ext cx="9403112" cy="1003368"/>
          </a:xfrm>
          <a:prstGeom prst="rect">
            <a:avLst/>
          </a:prstGeom>
        </p:spPr>
        <p:txBody>
          <a:bodyPr lIns="0" tIns="0" rIns="0" bIns="0" anchor="b">
            <a:normAutofit/>
          </a:bodyPr>
          <a:lstStyle>
            <a:lvl1pPr algn="l" defTabSz="914400" rtl="0" eaLnBrk="1" latinLnBrk="0" hangingPunct="1">
              <a:lnSpc>
                <a:spcPct val="90000"/>
              </a:lnSpc>
              <a:spcBef>
                <a:spcPct val="0"/>
              </a:spcBef>
              <a:buNone/>
              <a:defRPr sz="3600" kern="1200">
                <a:solidFill>
                  <a:srgbClr val="048FC0"/>
                </a:solidFill>
                <a:latin typeface="Fira Sans ExtraBold" panose="020B0903050000020004" pitchFamily="34" charset="0"/>
                <a:ea typeface="+mj-ea"/>
                <a:cs typeface="+mj-cs"/>
              </a:defRPr>
            </a:lvl1pPr>
          </a:lstStyle>
          <a:p>
            <a:endParaRPr lang="en-AU" sz="5000">
              <a:solidFill>
                <a:schemeClr val="accent1">
                  <a:lumMod val="75000"/>
                </a:schemeClr>
              </a:solidFill>
            </a:endParaRPr>
          </a:p>
        </p:txBody>
      </p:sp>
      <p:sp>
        <p:nvSpPr>
          <p:cNvPr id="5" name="Content Placeholder 2">
            <a:extLst>
              <a:ext uri="{FF2B5EF4-FFF2-40B4-BE49-F238E27FC236}">
                <a16:creationId xmlns:a16="http://schemas.microsoft.com/office/drawing/2014/main" id="{E57B24E5-6A1C-4364-9C00-EAE765A6DF27}"/>
              </a:ext>
            </a:extLst>
          </p:cNvPr>
          <p:cNvSpPr txBox="1">
            <a:spLocks/>
          </p:cNvSpPr>
          <p:nvPr/>
        </p:nvSpPr>
        <p:spPr>
          <a:xfrm>
            <a:off x="841026" y="1572126"/>
            <a:ext cx="10596995" cy="3920623"/>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Fira Sans Light" panose="020B0403050000020004" pitchFamily="34" charset="0"/>
              <a:buChar char="﻿"/>
              <a:defRPr sz="1800" b="1" i="0"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AU" sz="2000" dirty="0">
                <a:solidFill>
                  <a:srgbClr val="000000"/>
                </a:solidFill>
                <a:latin typeface="Fira Sans SemiBold" panose="020B0603050000020004" pitchFamily="34" charset="0"/>
              </a:rPr>
              <a:t>Unexplained absence from care </a:t>
            </a:r>
            <a:r>
              <a:rPr lang="en-AU" sz="2000" b="0" dirty="0">
                <a:solidFill>
                  <a:srgbClr val="000000"/>
                </a:solidFill>
                <a:latin typeface="Fira Sans SemiBold" panose="020B0603050000020004" pitchFamily="34" charset="0"/>
              </a:rPr>
              <a:t>is</a:t>
            </a:r>
            <a:r>
              <a:rPr lang="en-AU" sz="2000" dirty="0">
                <a:solidFill>
                  <a:srgbClr val="000000"/>
                </a:solidFill>
                <a:latin typeface="Fira Sans SemiBold" panose="020B0603050000020004" pitchFamily="34" charset="0"/>
              </a:rPr>
              <a:t> the absence of a consumer from a residential care service in circumstances where there are reasonable grounds to report the absence to police.</a:t>
            </a:r>
          </a:p>
          <a:p>
            <a:pPr marL="285750" indent="-285750">
              <a:lnSpc>
                <a:spcPct val="100000"/>
              </a:lnSpc>
              <a:buFont typeface="Arial" panose="020B0604020202020204" pitchFamily="34" charset="0"/>
              <a:buChar char="•"/>
            </a:pPr>
            <a:r>
              <a:rPr lang="en-AU" sz="2000" dirty="0">
                <a:solidFill>
                  <a:srgbClr val="000000"/>
                </a:solidFill>
                <a:latin typeface="Fira Sans SemiBold" panose="020B0603050000020004" pitchFamily="34" charset="0"/>
              </a:rPr>
              <a:t>Always Priority 1, and must be reported </a:t>
            </a:r>
            <a:r>
              <a:rPr lang="en-AU" sz="2000" b="0" dirty="0">
                <a:solidFill>
                  <a:srgbClr val="000000"/>
                </a:solidFill>
                <a:latin typeface="Fira Sans Light" panose="020B0403050000020004" pitchFamily="34" charset="0"/>
              </a:rPr>
              <a:t>to the Commission </a:t>
            </a:r>
            <a:r>
              <a:rPr lang="en-AU" sz="2000" dirty="0">
                <a:solidFill>
                  <a:srgbClr val="000000"/>
                </a:solidFill>
                <a:latin typeface="Fira Sans SemiBold" panose="020B0603050000020004" pitchFamily="34" charset="0"/>
              </a:rPr>
              <a:t>within 24 hours.</a:t>
            </a:r>
          </a:p>
          <a:p>
            <a:pPr marL="285750" indent="-285750">
              <a:lnSpc>
                <a:spcPct val="150000"/>
              </a:lnSpc>
              <a:buFont typeface="Arial" panose="020B0604020202020204" pitchFamily="34" charset="0"/>
              <a:buChar char="•"/>
            </a:pPr>
            <a:r>
              <a:rPr lang="en-AU" sz="2000" dirty="0">
                <a:solidFill>
                  <a:srgbClr val="000000"/>
                </a:solidFill>
                <a:latin typeface="Fira Sans SemiBold" panose="020B0603050000020004" pitchFamily="34" charset="0"/>
              </a:rPr>
              <a:t>You must notify the Commission when:</a:t>
            </a:r>
          </a:p>
          <a:p>
            <a:pPr marL="712788" lvl="1" indent="-342900">
              <a:lnSpc>
                <a:spcPct val="100000"/>
              </a:lnSpc>
              <a:buFont typeface="Courier New" panose="02070309020205020404" pitchFamily="49" charset="0"/>
              <a:buChar char="o"/>
            </a:pPr>
            <a:r>
              <a:rPr lang="en-AU" sz="2000" dirty="0">
                <a:solidFill>
                  <a:srgbClr val="000000"/>
                </a:solidFill>
              </a:rPr>
              <a:t>a consumer is absent from your service, and</a:t>
            </a:r>
          </a:p>
          <a:p>
            <a:pPr marL="712788" lvl="1" indent="-342900">
              <a:lnSpc>
                <a:spcPct val="100000"/>
              </a:lnSpc>
              <a:buFont typeface="Courier New" panose="02070309020205020404" pitchFamily="49" charset="0"/>
              <a:buChar char="o"/>
            </a:pPr>
            <a:r>
              <a:rPr lang="en-AU" sz="2000" dirty="0">
                <a:solidFill>
                  <a:srgbClr val="000000"/>
                </a:solidFill>
              </a:rPr>
              <a:t>you are not aware of any reason for the absence, and</a:t>
            </a:r>
          </a:p>
          <a:p>
            <a:pPr marL="712788" lvl="1" indent="-342900">
              <a:lnSpc>
                <a:spcPct val="100000"/>
              </a:lnSpc>
              <a:buFont typeface="Courier New" panose="02070309020205020404" pitchFamily="49" charset="0"/>
              <a:buChar char="o"/>
            </a:pPr>
            <a:r>
              <a:rPr lang="en-AU" sz="2000" dirty="0">
                <a:solidFill>
                  <a:srgbClr val="000000"/>
                </a:solidFill>
              </a:rPr>
              <a:t>there are reasonable grounds to contact the police.</a:t>
            </a:r>
          </a:p>
          <a:p>
            <a:pPr marL="285750" indent="-285750">
              <a:lnSpc>
                <a:spcPct val="100000"/>
              </a:lnSpc>
              <a:buFont typeface="Arial" panose="020B0604020202020204" pitchFamily="34" charset="0"/>
              <a:buChar char="•"/>
            </a:pPr>
            <a:r>
              <a:rPr lang="en-AU" sz="2000" dirty="0">
                <a:solidFill>
                  <a:srgbClr val="000000"/>
                </a:solidFill>
                <a:latin typeface="Fira Sans SemiBold" panose="020B0603050000020004" pitchFamily="34" charset="0"/>
              </a:rPr>
              <a:t>You do not need to notify the Commission if a consumer returns to your service before you become aware they were missing unless the police are aware of the absence or involved in returning the consumer.</a:t>
            </a:r>
          </a:p>
          <a:p>
            <a:pPr marL="342900" indent="-342900">
              <a:lnSpc>
                <a:spcPct val="150000"/>
              </a:lnSpc>
              <a:buFont typeface="Arial" panose="020B0604020202020204" pitchFamily="34" charset="0"/>
              <a:buChar char="•"/>
            </a:pPr>
            <a:endParaRPr lang="en-AU" sz="2000" b="0" dirty="0">
              <a:solidFill>
                <a:srgbClr val="00080C"/>
              </a:solidFill>
              <a:latin typeface="Fira Sans Light" panose="020B0403050000020004" pitchFamily="34" charset="0"/>
            </a:endParaRPr>
          </a:p>
        </p:txBody>
      </p:sp>
      <p:cxnSp>
        <p:nvCxnSpPr>
          <p:cNvPr id="7" name="Straight Connector 6">
            <a:extLst>
              <a:ext uri="{FF2B5EF4-FFF2-40B4-BE49-F238E27FC236}">
                <a16:creationId xmlns:a16="http://schemas.microsoft.com/office/drawing/2014/main" id="{8876E025-A436-43B0-8764-F1FA7F523FF7}"/>
              </a:ext>
            </a:extLst>
          </p:cNvPr>
          <p:cNvCxnSpPr>
            <a:cxnSpLocks/>
          </p:cNvCxnSpPr>
          <p:nvPr/>
        </p:nvCxnSpPr>
        <p:spPr>
          <a:xfrm flipV="1">
            <a:off x="762000" y="1365250"/>
            <a:ext cx="10668000" cy="22875"/>
          </a:xfrm>
          <a:prstGeom prst="line">
            <a:avLst/>
          </a:prstGeom>
          <a:ln w="28575">
            <a:solidFill>
              <a:srgbClr val="048F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51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45FD2-FCAE-42EF-BEEB-0D6AC65FA2D7}"/>
              </a:ext>
            </a:extLst>
          </p:cNvPr>
          <p:cNvSpPr>
            <a:spLocks noGrp="1"/>
          </p:cNvSpPr>
          <p:nvPr>
            <p:ph type="title"/>
          </p:nvPr>
        </p:nvSpPr>
        <p:spPr/>
        <p:txBody>
          <a:bodyPr/>
          <a:lstStyle/>
          <a:p>
            <a:r>
              <a:rPr lang="en-AU" dirty="0"/>
              <a:t>Release information</a:t>
            </a:r>
          </a:p>
        </p:txBody>
      </p:sp>
      <p:sp>
        <p:nvSpPr>
          <p:cNvPr id="4" name="Content Placeholder 1">
            <a:extLst>
              <a:ext uri="{FF2B5EF4-FFF2-40B4-BE49-F238E27FC236}">
                <a16:creationId xmlns:a16="http://schemas.microsoft.com/office/drawing/2014/main" id="{F5FFB0D9-AF71-4D03-B03C-F4AB19A0FD9D}"/>
              </a:ext>
            </a:extLst>
          </p:cNvPr>
          <p:cNvSpPr>
            <a:spLocks noGrp="1"/>
          </p:cNvSpPr>
          <p:nvPr>
            <p:ph idx="1"/>
          </p:nvPr>
        </p:nvSpPr>
        <p:spPr>
          <a:xfrm>
            <a:off x="762000" y="1511300"/>
            <a:ext cx="10710863" cy="3981450"/>
          </a:xfrm>
        </p:spPr>
        <p:txBody>
          <a:bodyPr/>
          <a:lstStyle/>
          <a:p>
            <a:r>
              <a:rPr lang="en-AU" dirty="0"/>
              <a:t>The information contained in this presentation is current as of 16 February 2024. </a:t>
            </a:r>
          </a:p>
          <a:p>
            <a:endParaRPr lang="en-AU" dirty="0"/>
          </a:p>
          <a:p>
            <a:r>
              <a:rPr lang="en-AU" dirty="0"/>
              <a:t>UNCONTROLLED ONCE RELEASED. </a:t>
            </a:r>
          </a:p>
        </p:txBody>
      </p:sp>
    </p:spTree>
    <p:extLst>
      <p:ext uri="{BB962C8B-B14F-4D97-AF65-F5344CB8AC3E}">
        <p14:creationId xmlns:p14="http://schemas.microsoft.com/office/powerpoint/2010/main" val="291418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C0FFB-F573-402B-9928-5D96134DC23F}"/>
              </a:ext>
            </a:extLst>
          </p:cNvPr>
          <p:cNvSpPr>
            <a:spLocks noGrp="1"/>
          </p:cNvSpPr>
          <p:nvPr>
            <p:ph type="title"/>
          </p:nvPr>
        </p:nvSpPr>
        <p:spPr>
          <a:xfrm>
            <a:off x="762000" y="1993117"/>
            <a:ext cx="4533390" cy="1750217"/>
          </a:xfrm>
        </p:spPr>
        <p:txBody>
          <a:bodyPr/>
          <a:lstStyle/>
          <a:p>
            <a:r>
              <a:rPr lang="en-AU" b="1">
                <a:latin typeface="Fira Sans ExtraBold"/>
              </a:rPr>
              <a:t>SIRS </a:t>
            </a:r>
            <a:br>
              <a:rPr lang="en-AU" b="1"/>
            </a:br>
            <a:r>
              <a:rPr lang="en-AU" b="1">
                <a:latin typeface="Fira Sans ExtraBold"/>
              </a:rPr>
              <a:t>decision support tool</a:t>
            </a:r>
            <a:endParaRPr lang="en-AU"/>
          </a:p>
        </p:txBody>
      </p:sp>
      <p:sp>
        <p:nvSpPr>
          <p:cNvPr id="4" name="Text Placeholder 3">
            <a:extLst>
              <a:ext uri="{FF2B5EF4-FFF2-40B4-BE49-F238E27FC236}">
                <a16:creationId xmlns:a16="http://schemas.microsoft.com/office/drawing/2014/main" id="{1612F15C-6503-4023-8C43-3C64E8CA0A3A}"/>
              </a:ext>
            </a:extLst>
          </p:cNvPr>
          <p:cNvSpPr>
            <a:spLocks noGrp="1"/>
          </p:cNvSpPr>
          <p:nvPr>
            <p:ph type="body" sz="quarter" idx="13"/>
          </p:nvPr>
        </p:nvSpPr>
        <p:spPr>
          <a:xfrm>
            <a:off x="762000" y="3303271"/>
            <a:ext cx="5221705" cy="649288"/>
          </a:xfrm>
        </p:spPr>
        <p:txBody>
          <a:bodyPr>
            <a:normAutofit/>
          </a:bodyPr>
          <a:lstStyle/>
          <a:p>
            <a:r>
              <a:rPr lang="en-AU">
                <a:latin typeface="Fira Sans" panose="020B0503050000020004" pitchFamily="34" charset="0"/>
              </a:rPr>
              <a:t>Resources to support SIRS decision-making </a:t>
            </a:r>
          </a:p>
          <a:p>
            <a:endParaRPr lang="en-AU"/>
          </a:p>
        </p:txBody>
      </p:sp>
      <p:pic>
        <p:nvPicPr>
          <p:cNvPr id="5" name="Content Placeholder 4">
            <a:extLst>
              <a:ext uri="{FF2B5EF4-FFF2-40B4-BE49-F238E27FC236}">
                <a16:creationId xmlns:a16="http://schemas.microsoft.com/office/drawing/2014/main" id="{C37AD391-B4BF-472B-A7F1-4964F3EB3026}"/>
              </a:ext>
            </a:extLst>
          </p:cNvPr>
          <p:cNvPicPr>
            <a:picLocks noGrp="1" noChangeAspect="1"/>
          </p:cNvPicPr>
          <p:nvPr>
            <p:ph idx="1"/>
          </p:nvPr>
        </p:nvPicPr>
        <p:blipFill>
          <a:blip r:embed="rId3"/>
          <a:stretch>
            <a:fillRect/>
          </a:stretch>
        </p:blipFill>
        <p:spPr>
          <a:xfrm>
            <a:off x="7111102" y="566686"/>
            <a:ext cx="4500563" cy="1750218"/>
          </a:xfrm>
          <a:prstGeom prst="rect">
            <a:avLst/>
          </a:prstGeom>
        </p:spPr>
      </p:pic>
      <p:pic>
        <p:nvPicPr>
          <p:cNvPr id="6" name="Picture 5">
            <a:extLst>
              <a:ext uri="{FF2B5EF4-FFF2-40B4-BE49-F238E27FC236}">
                <a16:creationId xmlns:a16="http://schemas.microsoft.com/office/drawing/2014/main" id="{318100A1-B616-48E0-B1F4-239C6EB54DA7}"/>
              </a:ext>
            </a:extLst>
          </p:cNvPr>
          <p:cNvPicPr>
            <a:picLocks noChangeAspect="1"/>
          </p:cNvPicPr>
          <p:nvPr/>
        </p:nvPicPr>
        <p:blipFill>
          <a:blip r:embed="rId4"/>
          <a:stretch>
            <a:fillRect/>
          </a:stretch>
        </p:blipFill>
        <p:spPr>
          <a:xfrm>
            <a:off x="7111102" y="2551290"/>
            <a:ext cx="4907930" cy="3599612"/>
          </a:xfrm>
          <a:prstGeom prst="rect">
            <a:avLst/>
          </a:prstGeom>
        </p:spPr>
      </p:pic>
    </p:spTree>
    <p:extLst>
      <p:ext uri="{BB962C8B-B14F-4D97-AF65-F5344CB8AC3E}">
        <p14:creationId xmlns:p14="http://schemas.microsoft.com/office/powerpoint/2010/main" val="1110016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5C0FFB-F573-402B-9928-5D96134DC23F}"/>
              </a:ext>
            </a:extLst>
          </p:cNvPr>
          <p:cNvSpPr>
            <a:spLocks noGrp="1"/>
          </p:cNvSpPr>
          <p:nvPr>
            <p:ph type="title"/>
          </p:nvPr>
        </p:nvSpPr>
        <p:spPr>
          <a:xfrm>
            <a:off x="557465" y="2064439"/>
            <a:ext cx="4836694" cy="1364561"/>
          </a:xfrm>
        </p:spPr>
        <p:txBody>
          <a:bodyPr/>
          <a:lstStyle/>
          <a:p>
            <a:r>
              <a:rPr lang="en-AU" b="1">
                <a:latin typeface="Fira Sans ExtraBold"/>
              </a:rPr>
              <a:t>Reportable incidents workflow</a:t>
            </a:r>
            <a:br>
              <a:rPr lang="en-AU"/>
            </a:br>
            <a:br>
              <a:rPr lang="en-AU">
                <a:solidFill>
                  <a:schemeClr val="accent1">
                    <a:lumMod val="75000"/>
                  </a:schemeClr>
                </a:solidFill>
              </a:rPr>
            </a:br>
            <a:endParaRPr lang="en-AU"/>
          </a:p>
        </p:txBody>
      </p:sp>
      <p:sp>
        <p:nvSpPr>
          <p:cNvPr id="4" name="Text Placeholder 3">
            <a:extLst>
              <a:ext uri="{FF2B5EF4-FFF2-40B4-BE49-F238E27FC236}">
                <a16:creationId xmlns:a16="http://schemas.microsoft.com/office/drawing/2014/main" id="{1612F15C-6503-4023-8C43-3C64E8CA0A3A}"/>
              </a:ext>
            </a:extLst>
          </p:cNvPr>
          <p:cNvSpPr>
            <a:spLocks noGrp="1"/>
          </p:cNvSpPr>
          <p:nvPr>
            <p:ph type="body" sz="quarter" idx="13"/>
          </p:nvPr>
        </p:nvSpPr>
        <p:spPr>
          <a:xfrm>
            <a:off x="557465" y="3326130"/>
            <a:ext cx="5025188" cy="649288"/>
          </a:xfrm>
        </p:spPr>
        <p:txBody>
          <a:bodyPr>
            <a:normAutofit lnSpcReduction="10000"/>
          </a:bodyPr>
          <a:lstStyle/>
          <a:p>
            <a:r>
              <a:rPr lang="en-AU">
                <a:latin typeface="Fira Sans" panose="020B0503050000020004" pitchFamily="34" charset="0"/>
              </a:rPr>
              <a:t>Resources to support SIRS decision-making </a:t>
            </a:r>
          </a:p>
          <a:p>
            <a:endParaRPr lang="en-AU"/>
          </a:p>
        </p:txBody>
      </p:sp>
      <p:pic>
        <p:nvPicPr>
          <p:cNvPr id="5" name="Content Placeholder 4">
            <a:extLst>
              <a:ext uri="{FF2B5EF4-FFF2-40B4-BE49-F238E27FC236}">
                <a16:creationId xmlns:a16="http://schemas.microsoft.com/office/drawing/2014/main" id="{5B2A592B-BDFE-4F15-8F42-F9E50B5A0356}"/>
              </a:ext>
            </a:extLst>
          </p:cNvPr>
          <p:cNvPicPr>
            <a:picLocks noGrp="1" noChangeAspect="1"/>
          </p:cNvPicPr>
          <p:nvPr>
            <p:ph idx="1"/>
          </p:nvPr>
        </p:nvPicPr>
        <p:blipFill rotWithShape="1">
          <a:blip r:embed="rId3"/>
          <a:srcRect l="2538"/>
          <a:stretch/>
        </p:blipFill>
        <p:spPr>
          <a:xfrm>
            <a:off x="7087790" y="483874"/>
            <a:ext cx="5025188" cy="6124009"/>
          </a:xfrm>
          <a:prstGeom prst="rect">
            <a:avLst/>
          </a:prstGeom>
        </p:spPr>
      </p:pic>
    </p:spTree>
    <p:extLst>
      <p:ext uri="{BB962C8B-B14F-4D97-AF65-F5344CB8AC3E}">
        <p14:creationId xmlns:p14="http://schemas.microsoft.com/office/powerpoint/2010/main" val="3134712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F842-1645-4533-81F0-2C66214D3524}"/>
              </a:ext>
            </a:extLst>
          </p:cNvPr>
          <p:cNvSpPr>
            <a:spLocks noGrp="1"/>
          </p:cNvSpPr>
          <p:nvPr>
            <p:ph type="title"/>
          </p:nvPr>
        </p:nvSpPr>
        <p:spPr>
          <a:xfrm>
            <a:off x="2189748" y="6348663"/>
            <a:ext cx="8333873" cy="791587"/>
          </a:xfrm>
        </p:spPr>
        <p:txBody>
          <a:bodyPr/>
          <a:lstStyle/>
          <a:p>
            <a:br>
              <a:rPr lang="en-AU" b="1">
                <a:solidFill>
                  <a:schemeClr val="bg1"/>
                </a:solidFill>
                <a:latin typeface="Fira Sans ExtraBold"/>
              </a:rPr>
            </a:br>
            <a:endParaRPr lang="en-AU">
              <a:solidFill>
                <a:schemeClr val="bg1"/>
              </a:solidFill>
            </a:endParaRPr>
          </a:p>
        </p:txBody>
      </p:sp>
      <p:sp>
        <p:nvSpPr>
          <p:cNvPr id="4" name="Rectangle 3">
            <a:extLst>
              <a:ext uri="{FF2B5EF4-FFF2-40B4-BE49-F238E27FC236}">
                <a16:creationId xmlns:a16="http://schemas.microsoft.com/office/drawing/2014/main" id="{7DDA84BA-E56D-4EA1-A69B-37F175F63A44}"/>
              </a:ext>
            </a:extLst>
          </p:cNvPr>
          <p:cNvSpPr/>
          <p:nvPr/>
        </p:nvSpPr>
        <p:spPr>
          <a:xfrm>
            <a:off x="0" y="6066412"/>
            <a:ext cx="12192000" cy="791587"/>
          </a:xfrm>
          <a:prstGeom prst="rect">
            <a:avLst/>
          </a:prstGeom>
          <a:solidFill>
            <a:srgbClr val="048F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a:solidFill>
                  <a:schemeClr val="bg1"/>
                </a:solidFill>
                <a:latin typeface="Fira Sans ExtraBold"/>
              </a:rPr>
              <a:t>Let’s talk about SIRS notifications</a:t>
            </a:r>
            <a:endParaRPr lang="en-AU" sz="2400">
              <a:solidFill>
                <a:schemeClr val="bg1"/>
              </a:solidFill>
            </a:endParaRPr>
          </a:p>
        </p:txBody>
      </p:sp>
    </p:spTree>
    <p:extLst>
      <p:ext uri="{BB962C8B-B14F-4D97-AF65-F5344CB8AC3E}">
        <p14:creationId xmlns:p14="http://schemas.microsoft.com/office/powerpoint/2010/main" val="1144869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E30D0B-D75F-4BA2-9190-E3C05AFA42A8}"/>
              </a:ext>
            </a:extLst>
          </p:cNvPr>
          <p:cNvSpPr>
            <a:spLocks noGrp="1"/>
          </p:cNvSpPr>
          <p:nvPr>
            <p:ph idx="1"/>
          </p:nvPr>
        </p:nvSpPr>
        <p:spPr>
          <a:xfrm>
            <a:off x="762000" y="1042737"/>
            <a:ext cx="10710333" cy="4716379"/>
          </a:xfrm>
        </p:spPr>
        <p:txBody>
          <a:bodyPr>
            <a:normAutofit/>
          </a:bodyPr>
          <a:lstStyle/>
          <a:p>
            <a:pPr>
              <a:spcBef>
                <a:spcPct val="0"/>
              </a:spcBef>
              <a:buNone/>
            </a:pPr>
            <a:r>
              <a:rPr lang="en-AU" sz="2800">
                <a:solidFill>
                  <a:srgbClr val="048FC0"/>
                </a:solidFill>
                <a:latin typeface="Fira Sans ExtraBold" panose="020B0903050000020004" pitchFamily="34" charset="0"/>
              </a:rPr>
              <a:t>What is a SIRS notification?</a:t>
            </a:r>
          </a:p>
          <a:p>
            <a:pPr marL="285750" indent="-285750">
              <a:lnSpc>
                <a:spcPct val="150000"/>
              </a:lnSpc>
              <a:buFont typeface="Arial" panose="020B0604020202020204" pitchFamily="34" charset="0"/>
              <a:buChar char="•"/>
            </a:pPr>
            <a:r>
              <a:rPr lang="en-AU" b="0">
                <a:solidFill>
                  <a:srgbClr val="000000"/>
                </a:solidFill>
                <a:latin typeface="Fira Sans Light" panose="020B0403050000020004" pitchFamily="34" charset="0"/>
              </a:rPr>
              <a:t>A specific set of details that providers must submit via the </a:t>
            </a:r>
            <a:r>
              <a:rPr lang="en-AU" b="0" i="1">
                <a:solidFill>
                  <a:srgbClr val="000000"/>
                </a:solidFill>
                <a:latin typeface="Fira Sans Light" panose="020B0403050000020004" pitchFamily="34" charset="0"/>
              </a:rPr>
              <a:t>My Aged Care</a:t>
            </a:r>
            <a:r>
              <a:rPr lang="en-AU" b="0">
                <a:solidFill>
                  <a:srgbClr val="000000"/>
                </a:solidFill>
                <a:latin typeface="Fira Sans Light" panose="020B0403050000020004" pitchFamily="34" charset="0"/>
              </a:rPr>
              <a:t> Service and Support Portal when notifying the Commission of a reportable incident.</a:t>
            </a:r>
          </a:p>
          <a:p>
            <a:pPr>
              <a:lnSpc>
                <a:spcPct val="150000"/>
              </a:lnSpc>
              <a:buNone/>
            </a:pPr>
            <a:endParaRPr lang="en-AU" sz="800"/>
          </a:p>
          <a:p>
            <a:pPr>
              <a:spcBef>
                <a:spcPct val="0"/>
              </a:spcBef>
              <a:buNone/>
            </a:pPr>
            <a:r>
              <a:rPr lang="en-AU" sz="2800">
                <a:solidFill>
                  <a:srgbClr val="048FC0"/>
                </a:solidFill>
                <a:latin typeface="Fira Sans ExtraBold" panose="020B0903050000020004" pitchFamily="34" charset="0"/>
              </a:rPr>
              <a:t>Why are they important?</a:t>
            </a:r>
          </a:p>
          <a:p>
            <a:pPr marL="285750" indent="-285750">
              <a:lnSpc>
                <a:spcPct val="150000"/>
              </a:lnSpc>
              <a:buFont typeface="Arial" panose="020B0604020202020204" pitchFamily="34" charset="0"/>
              <a:buChar char="•"/>
            </a:pPr>
            <a:r>
              <a:rPr lang="en-AU" b="0">
                <a:solidFill>
                  <a:srgbClr val="000000"/>
                </a:solidFill>
                <a:latin typeface="Fira Sans Light" panose="020B0403050000020004" pitchFamily="34" charset="0"/>
              </a:rPr>
              <a:t>Providers’ legislated obligations</a:t>
            </a:r>
          </a:p>
          <a:p>
            <a:pPr marL="285750" indent="-285750">
              <a:lnSpc>
                <a:spcPct val="150000"/>
              </a:lnSpc>
              <a:buFont typeface="Arial" panose="020B0604020202020204" pitchFamily="34" charset="0"/>
              <a:buChar char="•"/>
            </a:pPr>
            <a:r>
              <a:rPr lang="en-AU" b="0">
                <a:solidFill>
                  <a:srgbClr val="000000"/>
                </a:solidFill>
                <a:latin typeface="Fira Sans Light" panose="020B0403050000020004" pitchFamily="34" charset="0"/>
              </a:rPr>
              <a:t>The SIRS notification process supports providers to identify trends and issues and pursue continuous improvement in service quality and safety.</a:t>
            </a:r>
          </a:p>
          <a:p>
            <a:pPr marL="285750" indent="-285750">
              <a:lnSpc>
                <a:spcPct val="150000"/>
              </a:lnSpc>
              <a:buFont typeface="Arial" panose="020B0604020202020204" pitchFamily="34" charset="0"/>
              <a:buChar char="•"/>
            </a:pPr>
            <a:r>
              <a:rPr lang="en-AU" b="0">
                <a:solidFill>
                  <a:srgbClr val="000000"/>
                </a:solidFill>
                <a:latin typeface="Fira Sans Light" panose="020B0403050000020004" pitchFamily="34" charset="0"/>
              </a:rPr>
              <a:t>It also supports the Commission to assess and respond to risk at a service, and to identify where improvements are needed most across the sector.</a:t>
            </a:r>
          </a:p>
          <a:p>
            <a:endParaRPr lang="en-AU"/>
          </a:p>
        </p:txBody>
      </p:sp>
    </p:spTree>
    <p:extLst>
      <p:ext uri="{BB962C8B-B14F-4D97-AF65-F5344CB8AC3E}">
        <p14:creationId xmlns:p14="http://schemas.microsoft.com/office/powerpoint/2010/main" val="3402818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E30D0B-D75F-4BA2-9190-E3C05AFA42A8}"/>
              </a:ext>
            </a:extLst>
          </p:cNvPr>
          <p:cNvSpPr>
            <a:spLocks noGrp="1"/>
          </p:cNvSpPr>
          <p:nvPr>
            <p:ph idx="1"/>
          </p:nvPr>
        </p:nvSpPr>
        <p:spPr>
          <a:xfrm>
            <a:off x="762000" y="1652337"/>
            <a:ext cx="10710333" cy="3840413"/>
          </a:xfrm>
        </p:spPr>
        <p:txBody>
          <a:bodyPr/>
          <a:lstStyle/>
          <a:p>
            <a:r>
              <a:rPr lang="en-AU" sz="2400" u="sng"/>
              <a:t>Subsection 15NE(3) of the </a:t>
            </a:r>
            <a:r>
              <a:rPr lang="en-AU" sz="2400" i="1" u="sng"/>
              <a:t>Quality of Care Principles 2014</a:t>
            </a:r>
            <a:endParaRPr lang="en-AU" sz="2400" i="1"/>
          </a:p>
          <a:p>
            <a:r>
              <a:rPr lang="en-AU" b="0">
                <a:solidFill>
                  <a:schemeClr val="bg2">
                    <a:lumMod val="10000"/>
                  </a:schemeClr>
                </a:solidFill>
                <a:latin typeface="Fira Sans Light" panose="020B0403050000020004" pitchFamily="34" charset="0"/>
              </a:rPr>
              <a:t>Priority 1 incidents must be notified within 24 hours of the provider becoming aware, even if all the information is not available. </a:t>
            </a:r>
            <a:endParaRPr lang="en-AU" b="0">
              <a:solidFill>
                <a:schemeClr val="bg2">
                  <a:lumMod val="10000"/>
                </a:schemeClr>
              </a:solidFill>
              <a:latin typeface="Fira Sans Light" panose="020B0403050000020004" pitchFamily="34" charset="0"/>
              <a:cs typeface="Calibri"/>
            </a:endParaRPr>
          </a:p>
          <a:p>
            <a:pPr marL="285750" indent="-285750">
              <a:buFont typeface="Arial" panose="020B0604020202020204" pitchFamily="34" charset="0"/>
              <a:buChar char="•"/>
            </a:pPr>
            <a:r>
              <a:rPr lang="en-AU" b="0">
                <a:solidFill>
                  <a:schemeClr val="bg2">
                    <a:lumMod val="10000"/>
                  </a:schemeClr>
                </a:solidFill>
                <a:latin typeface="Fira Sans Light" panose="020B0403050000020004" pitchFamily="34" charset="0"/>
              </a:rPr>
              <a:t>Missing information must be provided within 5 days. </a:t>
            </a:r>
          </a:p>
          <a:p>
            <a:pPr marL="285750" indent="-285750">
              <a:buFont typeface="Arial" panose="020B0604020202020204" pitchFamily="34" charset="0"/>
              <a:buChar char="•"/>
            </a:pPr>
            <a:r>
              <a:rPr lang="en-AU" b="0">
                <a:solidFill>
                  <a:schemeClr val="bg2">
                    <a:lumMod val="10000"/>
                  </a:schemeClr>
                </a:solidFill>
                <a:latin typeface="Fira Sans Light" panose="020B0403050000020004" pitchFamily="34" charset="0"/>
              </a:rPr>
              <a:t>Significant new information must be notified as soon as possible after becoming aware of the information.</a:t>
            </a:r>
          </a:p>
          <a:p>
            <a:endParaRPr lang="en-AU" sz="2000" u="sng">
              <a:solidFill>
                <a:schemeClr val="bg2">
                  <a:lumMod val="10000"/>
                </a:schemeClr>
              </a:solidFill>
              <a:latin typeface="Fira Sans Light "/>
            </a:endParaRPr>
          </a:p>
          <a:p>
            <a:r>
              <a:rPr lang="en-AU" sz="2400" u="sng"/>
              <a:t>Subsection 15NF(2) of the </a:t>
            </a:r>
            <a:r>
              <a:rPr lang="en-AU" sz="2400" i="1" u="sng"/>
              <a:t>Quality of Care Principles 2014</a:t>
            </a:r>
            <a:endParaRPr lang="en-AU" sz="2400" i="1"/>
          </a:p>
          <a:p>
            <a:pPr marL="285750" indent="-285750">
              <a:buFont typeface="Arial" panose="020B0604020202020204" pitchFamily="34" charset="0"/>
              <a:buChar char="•"/>
            </a:pPr>
            <a:r>
              <a:rPr lang="en-AU" b="0">
                <a:solidFill>
                  <a:schemeClr val="bg2">
                    <a:lumMod val="10000"/>
                  </a:schemeClr>
                </a:solidFill>
                <a:latin typeface="Fira Sans Light "/>
              </a:rPr>
              <a:t>Outlines information required for a Priority 2 incident notification. These are similar to 15NE(3).</a:t>
            </a:r>
          </a:p>
          <a:p>
            <a:pPr marL="285750" indent="-285750">
              <a:buFont typeface="Arial,Sans-Serif"/>
              <a:buChar char="•"/>
            </a:pPr>
            <a:r>
              <a:rPr lang="en-AU" b="0">
                <a:solidFill>
                  <a:schemeClr val="bg2">
                    <a:lumMod val="10000"/>
                  </a:schemeClr>
                </a:solidFill>
                <a:latin typeface="Fira Sans Light"/>
              </a:rPr>
              <a:t>Priority 2 incidents must be reported within 30 days of the provider becoming aware of the incident.</a:t>
            </a:r>
            <a:endParaRPr lang="en-US" b="0">
              <a:solidFill>
                <a:schemeClr val="bg2">
                  <a:lumMod val="10000"/>
                </a:schemeClr>
              </a:solidFill>
              <a:ea typeface="+mn-lt"/>
              <a:cs typeface="+mn-lt"/>
            </a:endParaRPr>
          </a:p>
          <a:p>
            <a:endParaRPr lang="en-AU"/>
          </a:p>
        </p:txBody>
      </p:sp>
      <p:sp>
        <p:nvSpPr>
          <p:cNvPr id="3" name="Title 2">
            <a:extLst>
              <a:ext uri="{FF2B5EF4-FFF2-40B4-BE49-F238E27FC236}">
                <a16:creationId xmlns:a16="http://schemas.microsoft.com/office/drawing/2014/main" id="{B09FEFEE-5520-41EE-BD85-B0352ED91D87}"/>
              </a:ext>
            </a:extLst>
          </p:cNvPr>
          <p:cNvSpPr>
            <a:spLocks noGrp="1"/>
          </p:cNvSpPr>
          <p:nvPr>
            <p:ph type="title"/>
          </p:nvPr>
        </p:nvSpPr>
        <p:spPr>
          <a:xfrm>
            <a:off x="762000" y="916691"/>
            <a:ext cx="9682163" cy="537936"/>
          </a:xfrm>
        </p:spPr>
        <p:txBody>
          <a:bodyPr/>
          <a:lstStyle/>
          <a:p>
            <a:r>
              <a:rPr lang="en-AU" i="1">
                <a:latin typeface="Fira Sans ExtraBold"/>
              </a:rPr>
              <a:t>Quality of Care Principles 2014</a:t>
            </a:r>
            <a:r>
              <a:rPr lang="en-AU">
                <a:latin typeface="Fira Sans ExtraBold"/>
              </a:rPr>
              <a:t> </a:t>
            </a:r>
            <a:br>
              <a:rPr lang="en-AU">
                <a:latin typeface="Fira Sans ExtraBold"/>
              </a:rPr>
            </a:br>
            <a:endParaRPr lang="en-AU"/>
          </a:p>
        </p:txBody>
      </p:sp>
    </p:spTree>
    <p:extLst>
      <p:ext uri="{BB962C8B-B14F-4D97-AF65-F5344CB8AC3E}">
        <p14:creationId xmlns:p14="http://schemas.microsoft.com/office/powerpoint/2010/main" val="1457673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E30D0B-D75F-4BA2-9190-E3C05AFA42A8}"/>
              </a:ext>
            </a:extLst>
          </p:cNvPr>
          <p:cNvSpPr>
            <a:spLocks noGrp="1"/>
          </p:cNvSpPr>
          <p:nvPr>
            <p:ph idx="1"/>
          </p:nvPr>
        </p:nvSpPr>
        <p:spPr>
          <a:xfrm>
            <a:off x="762000" y="1608253"/>
            <a:ext cx="10710333" cy="3980750"/>
          </a:xfrm>
        </p:spPr>
        <p:txBody>
          <a:bodyPr/>
          <a:lstStyle/>
          <a:p>
            <a:pPr marL="457200" indent="-457200">
              <a:lnSpc>
                <a:spcPct val="150000"/>
              </a:lnSpc>
              <a:buFont typeface="Arial" panose="020B0604020202020204" pitchFamily="34" charset="0"/>
              <a:buChar char="•"/>
            </a:pPr>
            <a:r>
              <a:rPr lang="en-AU" sz="2800" b="0" dirty="0">
                <a:solidFill>
                  <a:srgbClr val="000000"/>
                </a:solidFill>
                <a:latin typeface="Fira Sans Light" panose="020B0403050000020004" pitchFamily="34" charset="0"/>
              </a:rPr>
              <a:t>A detailed description of the alleged incident</a:t>
            </a:r>
          </a:p>
          <a:p>
            <a:pPr marL="457200" indent="-457200">
              <a:buFont typeface="Arial" panose="020B0604020202020204" pitchFamily="34" charset="0"/>
              <a:buChar char="•"/>
            </a:pPr>
            <a:r>
              <a:rPr lang="en-AU" sz="2800" b="0" dirty="0">
                <a:solidFill>
                  <a:srgbClr val="00080C"/>
                </a:solidFill>
                <a:latin typeface="Fira Sans Light" panose="020B0403050000020004" pitchFamily="34" charset="0"/>
              </a:rPr>
              <a:t>A description of the harm caused, or that could reasonably have been expected to have been caused, as a result of the incident</a:t>
            </a:r>
            <a:endParaRPr lang="en-US" sz="2800" b="0" dirty="0">
              <a:solidFill>
                <a:srgbClr val="00080C"/>
              </a:solidFill>
              <a:latin typeface="Fira Sans Light" panose="020B0403050000020004" pitchFamily="34" charset="0"/>
            </a:endParaRPr>
          </a:p>
          <a:p>
            <a:pPr marL="457200" indent="-457200">
              <a:lnSpc>
                <a:spcPct val="100000"/>
              </a:lnSpc>
              <a:buFont typeface="Arial" panose="020B0604020202020204" pitchFamily="34" charset="0"/>
              <a:buChar char="•"/>
            </a:pPr>
            <a:r>
              <a:rPr lang="en-AU" sz="2800" b="0" dirty="0">
                <a:solidFill>
                  <a:srgbClr val="000000"/>
                </a:solidFill>
                <a:latin typeface="Fira Sans Light" panose="020B0403050000020004" pitchFamily="34" charset="0"/>
              </a:rPr>
              <a:t>Specific actions taken to ensure the health, safety and wellbeing of the consumer(s) involved</a:t>
            </a:r>
          </a:p>
          <a:p>
            <a:pPr marL="457200" indent="-457200">
              <a:lnSpc>
                <a:spcPct val="100000"/>
              </a:lnSpc>
              <a:buFont typeface="Arial" panose="020B0604020202020204" pitchFamily="34" charset="0"/>
              <a:buChar char="•"/>
            </a:pPr>
            <a:r>
              <a:rPr lang="en-AU" sz="2800" b="0" dirty="0">
                <a:solidFill>
                  <a:srgbClr val="000000"/>
                </a:solidFill>
                <a:latin typeface="Fira Sans Light" panose="020B0403050000020004" pitchFamily="34" charset="0"/>
              </a:rPr>
              <a:t>Specific actions taken to manage or minimise the risk of recurrence of this or a similar incident in future</a:t>
            </a:r>
          </a:p>
          <a:p>
            <a:endParaRPr lang="en-AU" dirty="0"/>
          </a:p>
        </p:txBody>
      </p:sp>
      <p:sp>
        <p:nvSpPr>
          <p:cNvPr id="3" name="Title 2">
            <a:extLst>
              <a:ext uri="{FF2B5EF4-FFF2-40B4-BE49-F238E27FC236}">
                <a16:creationId xmlns:a16="http://schemas.microsoft.com/office/drawing/2014/main" id="{B09FEFEE-5520-41EE-BD85-B0352ED91D87}"/>
              </a:ext>
            </a:extLst>
          </p:cNvPr>
          <p:cNvSpPr>
            <a:spLocks noGrp="1"/>
          </p:cNvSpPr>
          <p:nvPr>
            <p:ph type="title"/>
          </p:nvPr>
        </p:nvSpPr>
        <p:spPr>
          <a:xfrm>
            <a:off x="762000" y="827314"/>
            <a:ext cx="10710333" cy="537936"/>
          </a:xfrm>
        </p:spPr>
        <p:txBody>
          <a:bodyPr/>
          <a:lstStyle/>
          <a:p>
            <a:r>
              <a:rPr lang="en-AU">
                <a:cs typeface="Arial"/>
              </a:rPr>
              <a:t>Some features of a high-quality SIRS notification</a:t>
            </a:r>
            <a:endParaRPr lang="en-AU"/>
          </a:p>
        </p:txBody>
      </p:sp>
    </p:spTree>
    <p:extLst>
      <p:ext uri="{BB962C8B-B14F-4D97-AF65-F5344CB8AC3E}">
        <p14:creationId xmlns:p14="http://schemas.microsoft.com/office/powerpoint/2010/main" val="1966829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5EAE07-3CF8-4A6E-9E16-23B1CCBFA98B}"/>
              </a:ext>
            </a:extLst>
          </p:cNvPr>
          <p:cNvSpPr>
            <a:spLocks noGrp="1"/>
          </p:cNvSpPr>
          <p:nvPr>
            <p:ph idx="1"/>
          </p:nvPr>
        </p:nvSpPr>
        <p:spPr>
          <a:xfrm>
            <a:off x="7124700" y="1388165"/>
            <a:ext cx="4579620" cy="4722113"/>
          </a:xfrm>
        </p:spPr>
        <p:txBody>
          <a:bodyPr>
            <a:noAutofit/>
          </a:bodyPr>
          <a:lstStyle/>
          <a:p>
            <a:pPr marL="342900" indent="-342900" fontAlgn="base">
              <a:buFont typeface="Arial" panose="020B0604020202020204" pitchFamily="34" charset="0"/>
              <a:buChar char="•"/>
            </a:pPr>
            <a:r>
              <a:rPr lang="en-US" sz="2800" b="0" dirty="0">
                <a:solidFill>
                  <a:schemeClr val="bg2">
                    <a:lumMod val="10000"/>
                  </a:schemeClr>
                </a:solidFill>
                <a:latin typeface="Fira Sans Light" panose="020B0403050000020004" pitchFamily="34" charset="0"/>
              </a:rPr>
              <a:t>Holistically consider SIRS notifications​</a:t>
            </a:r>
          </a:p>
          <a:p>
            <a:pPr marL="342900" indent="-342900" fontAlgn="base">
              <a:buFont typeface="Arial" panose="020B0604020202020204" pitchFamily="34" charset="0"/>
              <a:buChar char="•"/>
            </a:pPr>
            <a:r>
              <a:rPr lang="en-US" sz="2800" b="0" dirty="0">
                <a:solidFill>
                  <a:schemeClr val="bg2">
                    <a:lumMod val="10000"/>
                  </a:schemeClr>
                </a:solidFill>
                <a:latin typeface="Fira Sans Light" panose="020B0403050000020004" pitchFamily="34" charset="0"/>
              </a:rPr>
              <a:t>Apply ongoing risk assessment and management​</a:t>
            </a:r>
          </a:p>
          <a:p>
            <a:pPr marL="342900" indent="-342900" fontAlgn="base">
              <a:buFont typeface="Arial" panose="020B0604020202020204" pitchFamily="34" charset="0"/>
              <a:buChar char="•"/>
            </a:pPr>
            <a:r>
              <a:rPr lang="en-US" sz="2800" b="0" dirty="0">
                <a:solidFill>
                  <a:schemeClr val="bg2">
                    <a:lumMod val="10000"/>
                  </a:schemeClr>
                </a:solidFill>
                <a:latin typeface="Fira Sans Light" panose="020B0403050000020004" pitchFamily="34" charset="0"/>
              </a:rPr>
              <a:t>Use a range of actions and tools​</a:t>
            </a:r>
          </a:p>
          <a:p>
            <a:pPr marL="342900" indent="-342900" fontAlgn="base">
              <a:buFont typeface="Arial" panose="020B0604020202020204" pitchFamily="34" charset="0"/>
              <a:buChar char="•"/>
            </a:pPr>
            <a:r>
              <a:rPr lang="en-US" sz="2800" b="0" dirty="0">
                <a:solidFill>
                  <a:schemeClr val="bg2">
                    <a:lumMod val="10000"/>
                  </a:schemeClr>
                </a:solidFill>
                <a:latin typeface="Fira Sans Light" panose="020B0403050000020004" pitchFamily="34" charset="0"/>
              </a:rPr>
              <a:t>Engage with providers ​</a:t>
            </a:r>
            <a:endParaRPr lang="en-US" sz="2800" b="0" dirty="0">
              <a:solidFill>
                <a:schemeClr val="bg2">
                  <a:lumMod val="10000"/>
                </a:schemeClr>
              </a:solidFill>
              <a:latin typeface="Fira Sans Light" panose="020B0403050000020004" pitchFamily="34" charset="0"/>
              <a:cs typeface="Calibri" panose="020F0502020204030204"/>
            </a:endParaRPr>
          </a:p>
          <a:p>
            <a:pPr marL="342900" indent="-342900">
              <a:buFont typeface="Arial" panose="020B0604020202020204" pitchFamily="34" charset="0"/>
              <a:buChar char="•"/>
            </a:pPr>
            <a:r>
              <a:rPr lang="en-AU" sz="2800" b="0" dirty="0">
                <a:solidFill>
                  <a:schemeClr val="bg2">
                    <a:lumMod val="10000"/>
                  </a:schemeClr>
                </a:solidFill>
                <a:latin typeface="Fira Sans Light" panose="020B0403050000020004" pitchFamily="34" charset="0"/>
                <a:cs typeface="Calibri" panose="020F0502020204030204"/>
              </a:rPr>
              <a:t>Provide education on SIRS</a:t>
            </a:r>
            <a:endParaRPr lang="en-AU" sz="2800" b="0" dirty="0">
              <a:latin typeface="Fira Sans Light" panose="020B0403050000020004" pitchFamily="34" charset="0"/>
            </a:endParaRPr>
          </a:p>
        </p:txBody>
      </p:sp>
      <p:sp>
        <p:nvSpPr>
          <p:cNvPr id="3" name="Title 2">
            <a:extLst>
              <a:ext uri="{FF2B5EF4-FFF2-40B4-BE49-F238E27FC236}">
                <a16:creationId xmlns:a16="http://schemas.microsoft.com/office/drawing/2014/main" id="{61151A43-3C11-48A2-B69F-58CEDF417ADC}"/>
              </a:ext>
            </a:extLst>
          </p:cNvPr>
          <p:cNvSpPr>
            <a:spLocks noGrp="1"/>
          </p:cNvSpPr>
          <p:nvPr>
            <p:ph type="title"/>
          </p:nvPr>
        </p:nvSpPr>
        <p:spPr/>
        <p:txBody>
          <a:bodyPr/>
          <a:lstStyle/>
          <a:p>
            <a:r>
              <a:rPr lang="en-AU">
                <a:cs typeface="Arial"/>
              </a:rPr>
              <a:t>The Commission’s response to SIRS notification</a:t>
            </a:r>
            <a:br>
              <a:rPr lang="en-AU"/>
            </a:br>
            <a:endParaRPr lang="en-AU"/>
          </a:p>
        </p:txBody>
      </p:sp>
    </p:spTree>
    <p:extLst>
      <p:ext uri="{BB962C8B-B14F-4D97-AF65-F5344CB8AC3E}">
        <p14:creationId xmlns:p14="http://schemas.microsoft.com/office/powerpoint/2010/main" val="2023964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7AD8FD-ADC2-435F-85DD-358B7CBDFA1A}"/>
              </a:ext>
            </a:extLst>
          </p:cNvPr>
          <p:cNvSpPr>
            <a:spLocks noGrp="1"/>
          </p:cNvSpPr>
          <p:nvPr>
            <p:ph type="title"/>
          </p:nvPr>
        </p:nvSpPr>
        <p:spPr/>
        <p:txBody>
          <a:bodyPr/>
          <a:lstStyle/>
          <a:p>
            <a:r>
              <a:rPr lang="en-AU"/>
              <a:t>Today’s Agenda</a:t>
            </a:r>
          </a:p>
        </p:txBody>
      </p:sp>
      <p:sp>
        <p:nvSpPr>
          <p:cNvPr id="14" name="Rectangle 13">
            <a:extLst>
              <a:ext uri="{FF2B5EF4-FFF2-40B4-BE49-F238E27FC236}">
                <a16:creationId xmlns:a16="http://schemas.microsoft.com/office/drawing/2014/main" id="{937176B5-AEBF-490B-A8BD-94BE403AF1C4}"/>
              </a:ext>
            </a:extLst>
          </p:cNvPr>
          <p:cNvSpPr/>
          <p:nvPr/>
        </p:nvSpPr>
        <p:spPr>
          <a:xfrm>
            <a:off x="742950" y="1414500"/>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24" name="TextBox 23">
            <a:extLst>
              <a:ext uri="{FF2B5EF4-FFF2-40B4-BE49-F238E27FC236}">
                <a16:creationId xmlns:a16="http://schemas.microsoft.com/office/drawing/2014/main" id="{3097EEF0-EE9F-4F0C-B551-9C6036989E1A}"/>
              </a:ext>
            </a:extLst>
          </p:cNvPr>
          <p:cNvSpPr txBox="1"/>
          <p:nvPr/>
        </p:nvSpPr>
        <p:spPr>
          <a:xfrm>
            <a:off x="882099" y="1508966"/>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What is the SIRS?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5" name="Rectangle 24">
            <a:extLst>
              <a:ext uri="{FF2B5EF4-FFF2-40B4-BE49-F238E27FC236}">
                <a16:creationId xmlns:a16="http://schemas.microsoft.com/office/drawing/2014/main" id="{CB3E0236-A1C0-4426-B0B6-37E58037B948}"/>
              </a:ext>
            </a:extLst>
          </p:cNvPr>
          <p:cNvSpPr/>
          <p:nvPr/>
        </p:nvSpPr>
        <p:spPr>
          <a:xfrm>
            <a:off x="742950" y="2377048"/>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26" name="Rectangle 25">
            <a:extLst>
              <a:ext uri="{FF2B5EF4-FFF2-40B4-BE49-F238E27FC236}">
                <a16:creationId xmlns:a16="http://schemas.microsoft.com/office/drawing/2014/main" id="{DEC4B841-B86E-438C-A7E6-D0058C6ADCA0}"/>
              </a:ext>
            </a:extLst>
          </p:cNvPr>
          <p:cNvSpPr/>
          <p:nvPr/>
        </p:nvSpPr>
        <p:spPr>
          <a:xfrm>
            <a:off x="742950" y="3310024"/>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27" name="Rectangle 26">
            <a:extLst>
              <a:ext uri="{FF2B5EF4-FFF2-40B4-BE49-F238E27FC236}">
                <a16:creationId xmlns:a16="http://schemas.microsoft.com/office/drawing/2014/main" id="{EC8E6B39-C7B9-428D-AF45-131DB12980DC}"/>
              </a:ext>
            </a:extLst>
          </p:cNvPr>
          <p:cNvSpPr/>
          <p:nvPr/>
        </p:nvSpPr>
        <p:spPr>
          <a:xfrm>
            <a:off x="742949" y="4241886"/>
            <a:ext cx="8785691" cy="744044"/>
          </a:xfrm>
          <a:prstGeom prst="rect">
            <a:avLst/>
          </a:prstGeom>
          <a:solidFill>
            <a:srgbClr val="00577D"/>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28" name="TextBox 27">
            <a:extLst>
              <a:ext uri="{FF2B5EF4-FFF2-40B4-BE49-F238E27FC236}">
                <a16:creationId xmlns:a16="http://schemas.microsoft.com/office/drawing/2014/main" id="{8E47554F-4ACE-437A-957A-75744BA8CD06}"/>
              </a:ext>
            </a:extLst>
          </p:cNvPr>
          <p:cNvSpPr txBox="1"/>
          <p:nvPr/>
        </p:nvSpPr>
        <p:spPr>
          <a:xfrm>
            <a:off x="882098" y="2463064"/>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3000" b="1">
                <a:solidFill>
                  <a:prstClr val="white"/>
                </a:solidFill>
                <a:latin typeface="Fira Sans Light" panose="020B0403050000020004" pitchFamily="34" charset="0"/>
              </a:rPr>
              <a:t>Incident Management responsibilities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9" name="TextBox 28">
            <a:extLst>
              <a:ext uri="{FF2B5EF4-FFF2-40B4-BE49-F238E27FC236}">
                <a16:creationId xmlns:a16="http://schemas.microsoft.com/office/drawing/2014/main" id="{789A68B6-F5C9-4549-8477-E68C62C56973}"/>
              </a:ext>
            </a:extLst>
          </p:cNvPr>
          <p:cNvSpPr txBox="1"/>
          <p:nvPr/>
        </p:nvSpPr>
        <p:spPr>
          <a:xfrm>
            <a:off x="880366" y="3425612"/>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Reporting obligations under the SIRS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30" name="TextBox 29">
            <a:extLst>
              <a:ext uri="{FF2B5EF4-FFF2-40B4-BE49-F238E27FC236}">
                <a16:creationId xmlns:a16="http://schemas.microsoft.com/office/drawing/2014/main" id="{A56BFEBA-2137-4416-B17D-C1C89784482B}"/>
              </a:ext>
            </a:extLst>
          </p:cNvPr>
          <p:cNvSpPr txBox="1"/>
          <p:nvPr/>
        </p:nvSpPr>
        <p:spPr>
          <a:xfrm>
            <a:off x="880367" y="4350138"/>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Conclusion </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32" name="Rectangle 31">
            <a:extLst>
              <a:ext uri="{FF2B5EF4-FFF2-40B4-BE49-F238E27FC236}">
                <a16:creationId xmlns:a16="http://schemas.microsoft.com/office/drawing/2014/main" id="{FB56E2CD-786B-4138-94A0-5F1A09BA6871}"/>
              </a:ext>
            </a:extLst>
          </p:cNvPr>
          <p:cNvSpPr/>
          <p:nvPr/>
        </p:nvSpPr>
        <p:spPr>
          <a:xfrm>
            <a:off x="5977217" y="3244334"/>
            <a:ext cx="237566" cy="369332"/>
          </a:xfrm>
          <a:prstGeom prst="rect">
            <a:avLst/>
          </a:prstGeom>
        </p:spPr>
        <p:txBody>
          <a:bodyPr wrap="none">
            <a:spAutoFit/>
          </a:bodyPr>
          <a:lstStyle/>
          <a:p>
            <a:r>
              <a:rPr lang="en-AU"/>
              <a:t> </a:t>
            </a:r>
          </a:p>
        </p:txBody>
      </p:sp>
    </p:spTree>
    <p:extLst>
      <p:ext uri="{BB962C8B-B14F-4D97-AF65-F5344CB8AC3E}">
        <p14:creationId xmlns:p14="http://schemas.microsoft.com/office/powerpoint/2010/main" val="1230234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7DE05-C294-4526-9DAF-59020DAB3343}"/>
              </a:ext>
            </a:extLst>
          </p:cNvPr>
          <p:cNvSpPr>
            <a:spLocks noGrp="1"/>
          </p:cNvSpPr>
          <p:nvPr>
            <p:ph type="title"/>
          </p:nvPr>
        </p:nvSpPr>
        <p:spPr/>
        <p:txBody>
          <a:bodyPr/>
          <a:lstStyle/>
          <a:p>
            <a:r>
              <a:rPr lang="en-AU"/>
              <a:t>Key messages</a:t>
            </a:r>
          </a:p>
        </p:txBody>
      </p:sp>
      <p:sp>
        <p:nvSpPr>
          <p:cNvPr id="5" name="Rectangle 4">
            <a:extLst>
              <a:ext uri="{FF2B5EF4-FFF2-40B4-BE49-F238E27FC236}">
                <a16:creationId xmlns:a16="http://schemas.microsoft.com/office/drawing/2014/main" id="{06FEB023-10E8-4E01-B9E3-4301965C58F9}"/>
              </a:ext>
            </a:extLst>
          </p:cNvPr>
          <p:cNvSpPr/>
          <p:nvPr/>
        </p:nvSpPr>
        <p:spPr>
          <a:xfrm>
            <a:off x="740833" y="1522432"/>
            <a:ext cx="10710333" cy="3970318"/>
          </a:xfrm>
          <a:prstGeom prst="rect">
            <a:avLst/>
          </a:prstGeom>
        </p:spPr>
        <p:txBody>
          <a:bodyPr wrap="square">
            <a:spAutoFit/>
          </a:bodyPr>
          <a:lstStyle/>
          <a:p>
            <a:pPr marL="514350" indent="-514350" fontAlgn="base">
              <a:buFont typeface="+mj-lt"/>
              <a:buAutoNum type="arabicPeriod"/>
            </a:pPr>
            <a:r>
              <a:rPr lang="en-AU" sz="2800">
                <a:solidFill>
                  <a:srgbClr val="00080C"/>
                </a:solidFill>
                <a:latin typeface="Fira Sans Light" panose="020B0403050000020004" pitchFamily="34" charset="0"/>
                <a:cs typeface="Arial"/>
              </a:rPr>
              <a:t>You must be familiar with legislative requirements.</a:t>
            </a:r>
          </a:p>
          <a:p>
            <a:pPr marL="514350" indent="-514350" fontAlgn="base">
              <a:buFont typeface="+mj-lt"/>
              <a:buAutoNum type="arabicPeriod"/>
            </a:pPr>
            <a:r>
              <a:rPr lang="en-AU" sz="2800">
                <a:solidFill>
                  <a:srgbClr val="00080C"/>
                </a:solidFill>
                <a:latin typeface="Fira Sans Light" panose="020B0403050000020004" pitchFamily="34" charset="0"/>
                <a:cs typeface="Arial"/>
              </a:rPr>
              <a:t>An effective IMS supports legislative requirements, continuous improvement and quality care and services.</a:t>
            </a:r>
          </a:p>
          <a:p>
            <a:pPr marL="514350" lvl="0" indent="-514350" fontAlgn="base">
              <a:buFont typeface="+mj-lt"/>
              <a:buAutoNum type="arabicPeriod"/>
            </a:pPr>
            <a:r>
              <a:rPr lang="en-AU" sz="2800">
                <a:solidFill>
                  <a:srgbClr val="00080C"/>
                </a:solidFill>
                <a:latin typeface="Fira Sans Light" panose="020B0403050000020004" pitchFamily="34" charset="0"/>
                <a:cs typeface="Arial"/>
              </a:rPr>
              <a:t>Use the decision support tool and other resources.</a:t>
            </a:r>
          </a:p>
          <a:p>
            <a:pPr marL="514350" indent="-514350" fontAlgn="base">
              <a:buFont typeface="+mj-lt"/>
              <a:buAutoNum type="arabicPeriod"/>
            </a:pPr>
            <a:r>
              <a:rPr lang="en-AU" sz="2800">
                <a:solidFill>
                  <a:srgbClr val="00080C"/>
                </a:solidFill>
                <a:latin typeface="Fira Sans Light" panose="020B0403050000020004" pitchFamily="34" charset="0"/>
                <a:cs typeface="Arial"/>
              </a:rPr>
              <a:t>Ensure that every SIRS notification includes the required information.</a:t>
            </a:r>
          </a:p>
          <a:p>
            <a:pPr fontAlgn="base"/>
            <a:endParaRPr lang="en-AU" sz="2800" b="1">
              <a:latin typeface="Fira Sans SemiBold" panose="020B0603050000020004" pitchFamily="34" charset="0"/>
              <a:cs typeface="Arial"/>
            </a:endParaRPr>
          </a:p>
          <a:p>
            <a:pPr algn="ctr" fontAlgn="base"/>
            <a:r>
              <a:rPr lang="en-AU" sz="2800" b="1">
                <a:solidFill>
                  <a:srgbClr val="00577D"/>
                </a:solidFill>
                <a:latin typeface="Fira Sans SemiBold" panose="020B0603050000020004" pitchFamily="34" charset="0"/>
                <a:cs typeface="Arial"/>
              </a:rPr>
              <a:t>“We all have a role to play in the prevention and management of incidents.”</a:t>
            </a:r>
          </a:p>
        </p:txBody>
      </p:sp>
    </p:spTree>
    <p:extLst>
      <p:ext uri="{BB962C8B-B14F-4D97-AF65-F5344CB8AC3E}">
        <p14:creationId xmlns:p14="http://schemas.microsoft.com/office/powerpoint/2010/main" val="1475732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F7DE05-C294-4526-9DAF-59020DAB3343}"/>
              </a:ext>
            </a:extLst>
          </p:cNvPr>
          <p:cNvSpPr>
            <a:spLocks noGrp="1"/>
          </p:cNvSpPr>
          <p:nvPr>
            <p:ph type="title"/>
          </p:nvPr>
        </p:nvSpPr>
        <p:spPr/>
        <p:txBody>
          <a:bodyPr/>
          <a:lstStyle/>
          <a:p>
            <a:r>
              <a:rPr lang="en-AU"/>
              <a:t>Contact</a:t>
            </a:r>
          </a:p>
        </p:txBody>
      </p:sp>
      <p:sp>
        <p:nvSpPr>
          <p:cNvPr id="6" name="Content Placeholder 5">
            <a:extLst>
              <a:ext uri="{FF2B5EF4-FFF2-40B4-BE49-F238E27FC236}">
                <a16:creationId xmlns:a16="http://schemas.microsoft.com/office/drawing/2014/main" id="{76EB1E23-D820-45B3-9F61-68459AB5D50D}"/>
              </a:ext>
            </a:extLst>
          </p:cNvPr>
          <p:cNvSpPr>
            <a:spLocks noGrp="1"/>
          </p:cNvSpPr>
          <p:nvPr>
            <p:ph idx="1"/>
          </p:nvPr>
        </p:nvSpPr>
        <p:spPr>
          <a:xfrm>
            <a:off x="1041009" y="1578365"/>
            <a:ext cx="10311670" cy="3353903"/>
          </a:xfrm>
        </p:spPr>
        <p:txBody>
          <a:bodyPr anchor="ctr">
            <a:normAutofit/>
          </a:bodyPr>
          <a:lstStyle/>
          <a:p>
            <a:pPr marL="0" indent="0" fontAlgn="base">
              <a:buNone/>
            </a:pPr>
            <a:r>
              <a:rPr lang="en-AU" sz="3200" dirty="0">
                <a:solidFill>
                  <a:srgbClr val="00080C"/>
                </a:solidFill>
                <a:latin typeface="Fira Sans Light"/>
                <a:cs typeface="Arial"/>
              </a:rPr>
              <a:t>If you have an enquiry about the SIRS, you can contact the Aged Care Quality and Safety Commission by: </a:t>
            </a:r>
            <a:endParaRPr lang="en-AU" sz="3200" dirty="0">
              <a:solidFill>
                <a:srgbClr val="00080C"/>
              </a:solidFill>
              <a:latin typeface="Fira Sans Light" panose="020B0403050000020004" pitchFamily="34" charset="0"/>
            </a:endParaRPr>
          </a:p>
          <a:p>
            <a:pPr marL="457200" indent="-457200" fontAlgn="base">
              <a:buFont typeface="Arial" panose="020B0604020202020204" pitchFamily="34" charset="0"/>
              <a:buChar char="•"/>
            </a:pPr>
            <a:r>
              <a:rPr lang="en-AU" sz="3200" dirty="0">
                <a:solidFill>
                  <a:srgbClr val="00080C"/>
                </a:solidFill>
                <a:latin typeface="Fira Sans Light"/>
                <a:cs typeface="Arial"/>
              </a:rPr>
              <a:t>calling on </a:t>
            </a:r>
            <a:r>
              <a:rPr lang="en-AU" sz="3200" b="1" dirty="0">
                <a:solidFill>
                  <a:srgbClr val="00577D"/>
                </a:solidFill>
                <a:latin typeface="Fira Sans Light"/>
                <a:cs typeface="Arial"/>
              </a:rPr>
              <a:t>1800 081 549 </a:t>
            </a:r>
            <a:r>
              <a:rPr lang="en-AU" sz="3200" dirty="0">
                <a:solidFill>
                  <a:srgbClr val="00080C"/>
                </a:solidFill>
                <a:latin typeface="Fira Sans Light"/>
                <a:cs typeface="Arial"/>
              </a:rPr>
              <a:t>between 9.00am and 5.00pm (AEST) seven days a week.</a:t>
            </a:r>
            <a:endParaRPr lang="en-AU" sz="3200" dirty="0">
              <a:solidFill>
                <a:srgbClr val="00080C"/>
              </a:solidFill>
              <a:latin typeface="Fira Sans Light" panose="020B0403050000020004" pitchFamily="34" charset="0"/>
              <a:cs typeface="Arial"/>
            </a:endParaRPr>
          </a:p>
          <a:p>
            <a:pPr marL="457200" indent="-457200" fontAlgn="base">
              <a:buFont typeface="Arial" panose="020B0604020202020204" pitchFamily="34" charset="0"/>
              <a:buChar char="•"/>
            </a:pPr>
            <a:r>
              <a:rPr lang="en-AU" sz="3200" dirty="0">
                <a:solidFill>
                  <a:srgbClr val="00080C"/>
                </a:solidFill>
                <a:latin typeface="Fira Sans Light"/>
                <a:cs typeface="Arial"/>
              </a:rPr>
              <a:t>emailing at: </a:t>
            </a:r>
            <a:r>
              <a:rPr lang="en-AU" sz="3200" b="1" dirty="0">
                <a:solidFill>
                  <a:srgbClr val="00577D"/>
                </a:solidFill>
                <a:latin typeface="Fira Sans Light"/>
                <a:cs typeface="Arial"/>
              </a:rPr>
              <a:t>sirs@agedcarequality.gov.au</a:t>
            </a:r>
          </a:p>
        </p:txBody>
      </p:sp>
    </p:spTree>
    <p:extLst>
      <p:ext uri="{BB962C8B-B14F-4D97-AF65-F5344CB8AC3E}">
        <p14:creationId xmlns:p14="http://schemas.microsoft.com/office/powerpoint/2010/main" val="4286682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B39EB4-3C0D-4A17-A25E-DF3F3FE594C4}"/>
              </a:ext>
            </a:extLst>
          </p:cNvPr>
          <p:cNvSpPr>
            <a:spLocks noGrp="1"/>
          </p:cNvSpPr>
          <p:nvPr>
            <p:ph type="title"/>
          </p:nvPr>
        </p:nvSpPr>
        <p:spPr/>
        <p:txBody>
          <a:bodyPr/>
          <a:lstStyle/>
          <a:p>
            <a:r>
              <a:rPr lang="en-AU"/>
              <a:t>Learning outcomes</a:t>
            </a:r>
          </a:p>
        </p:txBody>
      </p:sp>
      <p:grpSp>
        <p:nvGrpSpPr>
          <p:cNvPr id="20" name="Group 19">
            <a:extLst>
              <a:ext uri="{FF2B5EF4-FFF2-40B4-BE49-F238E27FC236}">
                <a16:creationId xmlns:a16="http://schemas.microsoft.com/office/drawing/2014/main" id="{19229B03-222A-4DE6-952B-19E6BF821615}"/>
              </a:ext>
            </a:extLst>
          </p:cNvPr>
          <p:cNvGrpSpPr/>
          <p:nvPr/>
        </p:nvGrpSpPr>
        <p:grpSpPr>
          <a:xfrm>
            <a:off x="762000" y="1365250"/>
            <a:ext cx="10466026" cy="4365340"/>
            <a:chOff x="734588" y="1476870"/>
            <a:chExt cx="10466026" cy="4365340"/>
          </a:xfrm>
        </p:grpSpPr>
        <p:sp>
          <p:nvSpPr>
            <p:cNvPr id="16" name="Rectangle 15">
              <a:extLst>
                <a:ext uri="{FF2B5EF4-FFF2-40B4-BE49-F238E27FC236}">
                  <a16:creationId xmlns:a16="http://schemas.microsoft.com/office/drawing/2014/main" id="{8DC215A8-E14F-4D49-8834-A1261FA90F41}"/>
                </a:ext>
              </a:extLst>
            </p:cNvPr>
            <p:cNvSpPr/>
            <p:nvPr/>
          </p:nvSpPr>
          <p:spPr>
            <a:xfrm>
              <a:off x="734588" y="4817477"/>
              <a:ext cx="10463344" cy="1024733"/>
            </a:xfrm>
            <a:prstGeom prst="rect">
              <a:avLst/>
            </a:prstGeom>
            <a:solidFill>
              <a:srgbClr val="00577D"/>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80C"/>
                </a:solidFill>
                <a:effectLst/>
                <a:uLnTx/>
                <a:uFillTx/>
                <a:latin typeface="Fira Sans Light" panose="020B0403050000020004" pitchFamily="34" charset="0"/>
                <a:ea typeface="+mn-ea"/>
                <a:cs typeface="+mn-cs"/>
              </a:endParaRPr>
            </a:p>
          </p:txBody>
        </p:sp>
        <p:sp>
          <p:nvSpPr>
            <p:cNvPr id="15" name="Rectangle 14">
              <a:extLst>
                <a:ext uri="{FF2B5EF4-FFF2-40B4-BE49-F238E27FC236}">
                  <a16:creationId xmlns:a16="http://schemas.microsoft.com/office/drawing/2014/main" id="{B6442EB8-697C-4C57-8B25-1A7FDF043968}"/>
                </a:ext>
              </a:extLst>
            </p:cNvPr>
            <p:cNvSpPr/>
            <p:nvPr/>
          </p:nvSpPr>
          <p:spPr>
            <a:xfrm>
              <a:off x="734588" y="3705971"/>
              <a:ext cx="10463344" cy="1024733"/>
            </a:xfrm>
            <a:prstGeom prst="rect">
              <a:avLst/>
            </a:prstGeom>
            <a:solidFill>
              <a:srgbClr val="00577D"/>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14" name="Rectangle 13">
              <a:extLst>
                <a:ext uri="{FF2B5EF4-FFF2-40B4-BE49-F238E27FC236}">
                  <a16:creationId xmlns:a16="http://schemas.microsoft.com/office/drawing/2014/main" id="{4363DE9E-9137-4E48-9E42-B8D6D56D7C5B}"/>
                </a:ext>
              </a:extLst>
            </p:cNvPr>
            <p:cNvSpPr/>
            <p:nvPr/>
          </p:nvSpPr>
          <p:spPr>
            <a:xfrm>
              <a:off x="734588" y="2592171"/>
              <a:ext cx="10463344" cy="1024733"/>
            </a:xfrm>
            <a:prstGeom prst="rect">
              <a:avLst/>
            </a:prstGeom>
            <a:solidFill>
              <a:srgbClr val="00577D"/>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5" name="Rectangle 4">
              <a:extLst>
                <a:ext uri="{FF2B5EF4-FFF2-40B4-BE49-F238E27FC236}">
                  <a16:creationId xmlns:a16="http://schemas.microsoft.com/office/drawing/2014/main" id="{CBFAFFB7-B8BC-4670-90B2-F52EFB7B8ACB}"/>
                </a:ext>
              </a:extLst>
            </p:cNvPr>
            <p:cNvSpPr/>
            <p:nvPr/>
          </p:nvSpPr>
          <p:spPr>
            <a:xfrm>
              <a:off x="737270" y="1476870"/>
              <a:ext cx="10463344" cy="1024733"/>
            </a:xfrm>
            <a:prstGeom prst="rect">
              <a:avLst/>
            </a:prstGeom>
            <a:solidFill>
              <a:srgbClr val="00577D"/>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pic>
          <p:nvPicPr>
            <p:cNvPr id="8" name="Graphic 7" descr="Head with gears">
              <a:extLst>
                <a:ext uri="{FF2B5EF4-FFF2-40B4-BE49-F238E27FC236}">
                  <a16:creationId xmlns:a16="http://schemas.microsoft.com/office/drawing/2014/main" id="{2CE36EF7-D1DB-4654-B12D-9B836B9A19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1386" y="1661963"/>
              <a:ext cx="654545" cy="654545"/>
            </a:xfrm>
            <a:prstGeom prst="rect">
              <a:avLst/>
            </a:prstGeom>
          </p:spPr>
        </p:pic>
        <p:pic>
          <p:nvPicPr>
            <p:cNvPr id="9" name="Graphic 8" descr="User">
              <a:extLst>
                <a:ext uri="{FF2B5EF4-FFF2-40B4-BE49-F238E27FC236}">
                  <a16:creationId xmlns:a16="http://schemas.microsoft.com/office/drawing/2014/main" id="{33B34915-124D-4082-A0CE-74C31860A2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0196" y="5023086"/>
              <a:ext cx="648000" cy="648000"/>
            </a:xfrm>
            <a:prstGeom prst="rect">
              <a:avLst/>
            </a:prstGeom>
          </p:spPr>
        </p:pic>
        <p:sp>
          <p:nvSpPr>
            <p:cNvPr id="11" name="TextBox 10">
              <a:extLst>
                <a:ext uri="{FF2B5EF4-FFF2-40B4-BE49-F238E27FC236}">
                  <a16:creationId xmlns:a16="http://schemas.microsoft.com/office/drawing/2014/main" id="{23787B26-CF53-4712-A6DD-EEC68E00DF41}"/>
                </a:ext>
              </a:extLst>
            </p:cNvPr>
            <p:cNvSpPr txBox="1"/>
            <p:nvPr/>
          </p:nvSpPr>
          <p:spPr>
            <a:xfrm>
              <a:off x="2030427" y="1622652"/>
              <a:ext cx="8785691" cy="707886"/>
            </a:xfrm>
            <a:prstGeom prst="rect">
              <a:avLst/>
            </a:prstGeom>
            <a:noFill/>
          </p:spPr>
          <p:txBody>
            <a:bodyPr wrap="square" rtlCol="0">
              <a:spAutoFit/>
            </a:bodyPr>
            <a:lstStyle/>
            <a:p>
              <a:pPr lvl="0" defTabSz="457200"/>
              <a:r>
                <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Understand and recognise the essential elements of an incident management system (IMS) and its role in the SIRS</a:t>
              </a:r>
              <a:endParaRPr kumimoji="0" lang="en-US" sz="2000" b="0" i="0" u="none" strike="noStrike" kern="1200" cap="none" spc="0" normalizeH="0" baseline="0" noProof="0" dirty="0">
                <a:ln>
                  <a:noFill/>
                </a:ln>
                <a:solidFill>
                  <a:schemeClr val="bg1"/>
                </a:solidFill>
                <a:effectLst/>
                <a:uLnTx/>
                <a:uFillTx/>
                <a:latin typeface="Fira Sans Light" panose="020B0403050000020004" pitchFamily="34" charset="0"/>
                <a:ea typeface="+mn-ea"/>
                <a:cs typeface="+mn-cs"/>
              </a:endParaRPr>
            </a:p>
          </p:txBody>
        </p:sp>
        <p:sp>
          <p:nvSpPr>
            <p:cNvPr id="12" name="TextBox 11">
              <a:extLst>
                <a:ext uri="{FF2B5EF4-FFF2-40B4-BE49-F238E27FC236}">
                  <a16:creationId xmlns:a16="http://schemas.microsoft.com/office/drawing/2014/main" id="{B9A56227-EACD-432E-B18A-F402AD219322}"/>
                </a:ext>
              </a:extLst>
            </p:cNvPr>
            <p:cNvSpPr txBox="1"/>
            <p:nvPr/>
          </p:nvSpPr>
          <p:spPr>
            <a:xfrm>
              <a:off x="2030427" y="2903732"/>
              <a:ext cx="8785691" cy="400110"/>
            </a:xfrm>
            <a:prstGeom prst="rect">
              <a:avLst/>
            </a:prstGeom>
            <a:noFill/>
          </p:spPr>
          <p:txBody>
            <a:bodyPr wrap="square" lIns="91440" tIns="45720" rIns="91440" bIns="45720" rtlCol="0" anchor="t">
              <a:spAutoFit/>
            </a:bodyPr>
            <a:lstStyle/>
            <a:p>
              <a:pPr lvl="0"/>
              <a:r>
                <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Effectively respond to, document, and investigate incidents</a:t>
              </a:r>
            </a:p>
          </p:txBody>
        </p:sp>
        <p:sp>
          <p:nvSpPr>
            <p:cNvPr id="13" name="TextBox 12">
              <a:extLst>
                <a:ext uri="{FF2B5EF4-FFF2-40B4-BE49-F238E27FC236}">
                  <a16:creationId xmlns:a16="http://schemas.microsoft.com/office/drawing/2014/main" id="{76C665A0-927F-49D6-8FD5-147DD6BFF684}"/>
                </a:ext>
              </a:extLst>
            </p:cNvPr>
            <p:cNvSpPr txBox="1"/>
            <p:nvPr/>
          </p:nvSpPr>
          <p:spPr>
            <a:xfrm>
              <a:off x="2030427" y="3864394"/>
              <a:ext cx="8785691" cy="707886"/>
            </a:xfrm>
            <a:prstGeom prst="rect">
              <a:avLst/>
            </a:prstGeom>
            <a:noFill/>
          </p:spPr>
          <p:txBody>
            <a:bodyPr wrap="square" rtlCol="0">
              <a:spAutoFit/>
            </a:bodyPr>
            <a:lstStyle/>
            <a:p>
              <a:pPr lvl="0"/>
              <a:r>
                <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Identify reportable incidents in a residential aged care context  and whether they are Priority 1 or Priority 2</a:t>
              </a:r>
            </a:p>
          </p:txBody>
        </p:sp>
        <p:sp>
          <p:nvSpPr>
            <p:cNvPr id="17" name="TextBox 16">
              <a:extLst>
                <a:ext uri="{FF2B5EF4-FFF2-40B4-BE49-F238E27FC236}">
                  <a16:creationId xmlns:a16="http://schemas.microsoft.com/office/drawing/2014/main" id="{E12F8BA0-D67A-4959-A25D-2CA0BE1ADFD0}"/>
                </a:ext>
              </a:extLst>
            </p:cNvPr>
            <p:cNvSpPr txBox="1"/>
            <p:nvPr/>
          </p:nvSpPr>
          <p:spPr>
            <a:xfrm>
              <a:off x="2030426" y="4963200"/>
              <a:ext cx="8785691" cy="707886"/>
            </a:xfrm>
            <a:prstGeom prst="rect">
              <a:avLst/>
            </a:prstGeom>
            <a:noFill/>
          </p:spPr>
          <p:txBody>
            <a:bodyPr wrap="square" rtlCol="0">
              <a:spAutoFit/>
            </a:bodyPr>
            <a:lstStyle/>
            <a:p>
              <a:pPr lvl="0"/>
              <a:r>
                <a:rPr lang="en-AU"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Manage SIRS incidents with a focus on effective reporting and continuous improvement of processes and service delivery</a:t>
              </a:r>
            </a:p>
          </p:txBody>
        </p:sp>
        <p:pic>
          <p:nvPicPr>
            <p:cNvPr id="4" name="Graphic 3" descr="Magnifying glass with solid fill">
              <a:extLst>
                <a:ext uri="{FF2B5EF4-FFF2-40B4-BE49-F238E27FC236}">
                  <a16:creationId xmlns:a16="http://schemas.microsoft.com/office/drawing/2014/main" id="{8C0FF62A-DE73-4644-BD15-51D240728B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0196" y="2759663"/>
              <a:ext cx="771371" cy="771371"/>
            </a:xfrm>
            <a:prstGeom prst="rect">
              <a:avLst/>
            </a:prstGeom>
          </p:spPr>
        </p:pic>
        <p:pic>
          <p:nvPicPr>
            <p:cNvPr id="19" name="Graphic 18" descr="Warning outline">
              <a:extLst>
                <a:ext uri="{FF2B5EF4-FFF2-40B4-BE49-F238E27FC236}">
                  <a16:creationId xmlns:a16="http://schemas.microsoft.com/office/drawing/2014/main" id="{FD56B80F-8837-47AF-B11A-0599D9C29A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24605" y="3780558"/>
              <a:ext cx="635000" cy="635000"/>
            </a:xfrm>
            <a:prstGeom prst="rect">
              <a:avLst/>
            </a:prstGeom>
          </p:spPr>
        </p:pic>
        <p:pic>
          <p:nvPicPr>
            <p:cNvPr id="10" name="Graphic 9" descr="Users">
              <a:extLst>
                <a:ext uri="{FF2B5EF4-FFF2-40B4-BE49-F238E27FC236}">
                  <a16:creationId xmlns:a16="http://schemas.microsoft.com/office/drawing/2014/main" id="{17B0CDC7-E77B-432F-AB6C-B47F7B4A7F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3774" y="4047623"/>
              <a:ext cx="648000" cy="648000"/>
            </a:xfrm>
            <a:prstGeom prst="rect">
              <a:avLst/>
            </a:prstGeom>
          </p:spPr>
        </p:pic>
      </p:grpSp>
    </p:spTree>
    <p:extLst>
      <p:ext uri="{BB962C8B-B14F-4D97-AF65-F5344CB8AC3E}">
        <p14:creationId xmlns:p14="http://schemas.microsoft.com/office/powerpoint/2010/main" val="4102038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BD7658-B8F8-4E36-B489-F9A523E8D6BB}"/>
              </a:ext>
            </a:extLst>
          </p:cNvPr>
          <p:cNvSpPr>
            <a:spLocks noGrp="1"/>
          </p:cNvSpPr>
          <p:nvPr>
            <p:ph type="title"/>
          </p:nvPr>
        </p:nvSpPr>
        <p:spPr>
          <a:noFill/>
        </p:spPr>
        <p:txBody>
          <a:bodyPr/>
          <a:lstStyle/>
          <a:p>
            <a:r>
              <a:rPr lang="en-AU"/>
              <a:t>Useful resources on SIRS</a:t>
            </a:r>
            <a:br>
              <a:rPr lang="en-AU">
                <a:solidFill>
                  <a:schemeClr val="accent1">
                    <a:lumMod val="75000"/>
                  </a:schemeClr>
                </a:solidFill>
              </a:rPr>
            </a:br>
            <a:endParaRPr lang="en-AU"/>
          </a:p>
        </p:txBody>
      </p:sp>
      <p:graphicFrame>
        <p:nvGraphicFramePr>
          <p:cNvPr id="5" name="Content Placeholder 2">
            <a:extLst>
              <a:ext uri="{FF2B5EF4-FFF2-40B4-BE49-F238E27FC236}">
                <a16:creationId xmlns:a16="http://schemas.microsoft.com/office/drawing/2014/main" id="{7C71B269-A627-41C5-852C-6BF5001C17B5}"/>
              </a:ext>
            </a:extLst>
          </p:cNvPr>
          <p:cNvGraphicFramePr>
            <a:graphicFrameLocks/>
          </p:cNvGraphicFramePr>
          <p:nvPr>
            <p:extLst>
              <p:ext uri="{D42A27DB-BD31-4B8C-83A1-F6EECF244321}">
                <p14:modId xmlns:p14="http://schemas.microsoft.com/office/powerpoint/2010/main" val="1641469855"/>
              </p:ext>
            </p:extLst>
          </p:nvPr>
        </p:nvGraphicFramePr>
        <p:xfrm>
          <a:off x="753825" y="1744586"/>
          <a:ext cx="10718507" cy="37937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6" name="Group 5">
            <a:extLst>
              <a:ext uri="{FF2B5EF4-FFF2-40B4-BE49-F238E27FC236}">
                <a16:creationId xmlns:a16="http://schemas.microsoft.com/office/drawing/2014/main" id="{82CD6973-3E6C-4324-A037-36D7A9BB0571}"/>
              </a:ext>
            </a:extLst>
          </p:cNvPr>
          <p:cNvGrpSpPr/>
          <p:nvPr/>
        </p:nvGrpSpPr>
        <p:grpSpPr>
          <a:xfrm>
            <a:off x="4746041" y="6030686"/>
            <a:ext cx="4795192" cy="642830"/>
            <a:chOff x="798155" y="6002714"/>
            <a:chExt cx="4795192" cy="610223"/>
          </a:xfrm>
          <a:solidFill>
            <a:schemeClr val="accent1">
              <a:lumMod val="20000"/>
              <a:lumOff val="80000"/>
            </a:schemeClr>
          </a:solidFill>
        </p:grpSpPr>
        <p:pic>
          <p:nvPicPr>
            <p:cNvPr id="7" name="Picture 6">
              <a:extLst>
                <a:ext uri="{FF2B5EF4-FFF2-40B4-BE49-F238E27FC236}">
                  <a16:creationId xmlns:a16="http://schemas.microsoft.com/office/drawing/2014/main" id="{17A6FD4E-FA40-42FB-9D4A-CCE42B9673D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98155" y="6065854"/>
              <a:ext cx="493700" cy="497587"/>
            </a:xfrm>
            <a:prstGeom prst="rect">
              <a:avLst/>
            </a:prstGeom>
            <a:grpFill/>
          </p:spPr>
        </p:pic>
        <p:pic>
          <p:nvPicPr>
            <p:cNvPr id="8" name="Picture 7">
              <a:extLst>
                <a:ext uri="{FF2B5EF4-FFF2-40B4-BE49-F238E27FC236}">
                  <a16:creationId xmlns:a16="http://schemas.microsoft.com/office/drawing/2014/main" id="{3625EF7D-2FD4-4A0D-B90A-0086AB8F1B86}"/>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384008" y="6067177"/>
              <a:ext cx="493699" cy="493699"/>
            </a:xfrm>
            <a:prstGeom prst="rect">
              <a:avLst/>
            </a:prstGeom>
            <a:grpFill/>
          </p:spPr>
        </p:pic>
        <p:sp>
          <p:nvSpPr>
            <p:cNvPr id="9" name="Rectangle 8">
              <a:extLst>
                <a:ext uri="{FF2B5EF4-FFF2-40B4-BE49-F238E27FC236}">
                  <a16:creationId xmlns:a16="http://schemas.microsoft.com/office/drawing/2014/main" id="{82666984-1AD7-478E-A338-007A47455A48}"/>
                </a:ext>
              </a:extLst>
            </p:cNvPr>
            <p:cNvSpPr/>
            <p:nvPr/>
          </p:nvSpPr>
          <p:spPr>
            <a:xfrm>
              <a:off x="1291855" y="6256724"/>
              <a:ext cx="1691745" cy="338554"/>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Calibri" panose="020F0502020204030204"/>
                  <a:ea typeface="+mn-ea"/>
                  <a:cs typeface="+mn-cs"/>
                </a:rPr>
                <a:t>@agedcarequality</a:t>
              </a:r>
              <a:endParaRPr kumimoji="0" lang="en-A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957190A-D3E3-42DE-837B-9511F9FEA2B8}"/>
                </a:ext>
              </a:extLst>
            </p:cNvPr>
            <p:cNvSpPr/>
            <p:nvPr/>
          </p:nvSpPr>
          <p:spPr>
            <a:xfrm>
              <a:off x="3901602" y="6274383"/>
              <a:ext cx="1691745" cy="338554"/>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Calibri" panose="020F0502020204030204"/>
                  <a:ea typeface="+mn-ea"/>
                  <a:cs typeface="+mn-cs"/>
                </a:rPr>
                <a:t>@agedcarequality</a:t>
              </a:r>
              <a:endParaRPr kumimoji="0" lang="en-A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F515D1D8-5C75-4AA1-B395-F0096436F83F}"/>
                </a:ext>
              </a:extLst>
            </p:cNvPr>
            <p:cNvSpPr/>
            <p:nvPr/>
          </p:nvSpPr>
          <p:spPr>
            <a:xfrm>
              <a:off x="1285443" y="6002714"/>
              <a:ext cx="1197764" cy="369332"/>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Facebook</a:t>
              </a:r>
            </a:p>
          </p:txBody>
        </p:sp>
        <p:sp>
          <p:nvSpPr>
            <p:cNvPr id="12" name="Rectangle 11">
              <a:extLst>
                <a:ext uri="{FF2B5EF4-FFF2-40B4-BE49-F238E27FC236}">
                  <a16:creationId xmlns:a16="http://schemas.microsoft.com/office/drawing/2014/main" id="{E32CF3E1-6EBB-4F72-BE01-CE5BFCC7FAAD}"/>
                </a:ext>
              </a:extLst>
            </p:cNvPr>
            <p:cNvSpPr/>
            <p:nvPr/>
          </p:nvSpPr>
          <p:spPr>
            <a:xfrm>
              <a:off x="3904169" y="6002714"/>
              <a:ext cx="864404" cy="369332"/>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Twitter</a:t>
              </a:r>
            </a:p>
          </p:txBody>
        </p:sp>
      </p:grpSp>
    </p:spTree>
    <p:extLst>
      <p:ext uri="{BB962C8B-B14F-4D97-AF65-F5344CB8AC3E}">
        <p14:creationId xmlns:p14="http://schemas.microsoft.com/office/powerpoint/2010/main" val="255637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3BFE14-0204-4E52-850C-3B6323A3235F}"/>
              </a:ext>
            </a:extLst>
          </p:cNvPr>
          <p:cNvSpPr>
            <a:spLocks noGrp="1"/>
          </p:cNvSpPr>
          <p:nvPr>
            <p:ph type="title"/>
          </p:nvPr>
        </p:nvSpPr>
        <p:spPr>
          <a:xfrm>
            <a:off x="762000" y="630669"/>
            <a:ext cx="9682163" cy="537936"/>
          </a:xfrm>
        </p:spPr>
        <p:txBody>
          <a:bodyPr/>
          <a:lstStyle/>
          <a:p>
            <a:r>
              <a:rPr lang="en-AU"/>
              <a:t>Important to note:</a:t>
            </a:r>
          </a:p>
        </p:txBody>
      </p:sp>
      <p:sp>
        <p:nvSpPr>
          <p:cNvPr id="4" name="TextBox 3">
            <a:extLst>
              <a:ext uri="{FF2B5EF4-FFF2-40B4-BE49-F238E27FC236}">
                <a16:creationId xmlns:a16="http://schemas.microsoft.com/office/drawing/2014/main" id="{BE0E6353-5066-550E-7E29-3AB0DA371230}"/>
              </a:ext>
            </a:extLst>
          </p:cNvPr>
          <p:cNvSpPr txBox="1"/>
          <p:nvPr/>
        </p:nvSpPr>
        <p:spPr>
          <a:xfrm>
            <a:off x="659076" y="1168605"/>
            <a:ext cx="10873848" cy="4416594"/>
          </a:xfrm>
          <a:prstGeom prst="rect">
            <a:avLst/>
          </a:prstGeom>
          <a:noFill/>
        </p:spPr>
        <p:txBody>
          <a:bodyPr wrap="square" lIns="91440" tIns="45720" rIns="91440" bIns="45720" rtlCol="0" anchor="t">
            <a:spAutoFit/>
          </a:bodyPr>
          <a:lstStyle/>
          <a:p>
            <a:br>
              <a:rPr lang="en-AU" sz="1700" dirty="0">
                <a:latin typeface="Fira Sans Light"/>
              </a:rPr>
            </a:br>
            <a:r>
              <a:rPr lang="en-AU" sz="2400" dirty="0">
                <a:latin typeface="Fira Sans Light"/>
              </a:rPr>
              <a:t>You are responsible for using your knowledge about incidents that happen in your service to decide when they must be reported and how they should be managed.</a:t>
            </a:r>
            <a:endParaRPr lang="en-AU" sz="2800" dirty="0"/>
          </a:p>
          <a:p>
            <a:endParaRPr lang="en-AU" sz="2400" dirty="0">
              <a:latin typeface="Fira Sans Light"/>
            </a:endParaRPr>
          </a:p>
          <a:p>
            <a:r>
              <a:rPr lang="en-AU" sz="2400" dirty="0">
                <a:latin typeface="Fira Sans Light"/>
              </a:rPr>
              <a:t>If you have a question about a specific incident, you can:</a:t>
            </a:r>
            <a:endParaRPr lang="en-AU" sz="2800" dirty="0"/>
          </a:p>
          <a:p>
            <a:pPr marL="285750" indent="-285750">
              <a:buFont typeface="Arial"/>
              <a:buChar char="•"/>
            </a:pPr>
            <a:r>
              <a:rPr lang="en-AU" sz="2400" dirty="0">
                <a:latin typeface="Fira Sans Light"/>
              </a:rPr>
              <a:t>call us for free on 1800 081 549 between 9:00 am and 5:00 pm (AEST) seven days a week.</a:t>
            </a:r>
            <a:endParaRPr lang="en-AU" sz="2800" dirty="0"/>
          </a:p>
          <a:p>
            <a:pPr marL="285750" indent="-285750">
              <a:buFont typeface="Arial"/>
              <a:buChar char="•"/>
            </a:pPr>
            <a:r>
              <a:rPr lang="en-AU" sz="2400" dirty="0">
                <a:latin typeface="Fira Sans Light"/>
              </a:rPr>
              <a:t>email us at sirs@agedcarequality.gov.au.</a:t>
            </a:r>
            <a:endParaRPr lang="en-AU" sz="2800" dirty="0"/>
          </a:p>
          <a:p>
            <a:endParaRPr lang="en-AU" sz="2400" dirty="0">
              <a:latin typeface="Fira Sans Light"/>
            </a:endParaRPr>
          </a:p>
          <a:p>
            <a:r>
              <a:rPr lang="en-AU" sz="2400" dirty="0">
                <a:latin typeface="Fira Sans Light"/>
              </a:rPr>
              <a:t>You may wish to also seek independent commercial or legal advice about incident management in your service.</a:t>
            </a:r>
            <a:endParaRPr lang="en-US" sz="2800" dirty="0"/>
          </a:p>
        </p:txBody>
      </p:sp>
    </p:spTree>
    <p:extLst>
      <p:ext uri="{BB962C8B-B14F-4D97-AF65-F5344CB8AC3E}">
        <p14:creationId xmlns:p14="http://schemas.microsoft.com/office/powerpoint/2010/main" val="525359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DD7D0EE-699F-452E-B122-D3FBA6FFC500}"/>
              </a:ext>
            </a:extLst>
          </p:cNvPr>
          <p:cNvSpPr/>
          <p:nvPr/>
        </p:nvSpPr>
        <p:spPr>
          <a:xfrm>
            <a:off x="742949" y="1429843"/>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3" name="Title 2">
            <a:extLst>
              <a:ext uri="{FF2B5EF4-FFF2-40B4-BE49-F238E27FC236}">
                <a16:creationId xmlns:a16="http://schemas.microsoft.com/office/drawing/2014/main" id="{B31AB352-E460-4FA4-B637-614BCC866256}"/>
              </a:ext>
            </a:extLst>
          </p:cNvPr>
          <p:cNvSpPr>
            <a:spLocks noGrp="1"/>
          </p:cNvSpPr>
          <p:nvPr>
            <p:ph type="title"/>
          </p:nvPr>
        </p:nvSpPr>
        <p:spPr/>
        <p:txBody>
          <a:bodyPr/>
          <a:lstStyle/>
          <a:p>
            <a:r>
              <a:rPr lang="en-AU"/>
              <a:t>Today’s agenda</a:t>
            </a:r>
          </a:p>
        </p:txBody>
      </p:sp>
      <p:sp>
        <p:nvSpPr>
          <p:cNvPr id="5" name="Rectangle 4">
            <a:extLst>
              <a:ext uri="{FF2B5EF4-FFF2-40B4-BE49-F238E27FC236}">
                <a16:creationId xmlns:a16="http://schemas.microsoft.com/office/drawing/2014/main" id="{3B603CE7-CD54-4FE7-A308-401522CBA2BE}"/>
              </a:ext>
            </a:extLst>
          </p:cNvPr>
          <p:cNvSpPr/>
          <p:nvPr/>
        </p:nvSpPr>
        <p:spPr>
          <a:xfrm>
            <a:off x="742950" y="1433550"/>
            <a:ext cx="8785691" cy="742930"/>
          </a:xfrm>
          <a:prstGeom prst="rect">
            <a:avLst/>
          </a:prstGeom>
          <a:solidFill>
            <a:srgbClr val="00577D"/>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6" name="TextBox 5">
            <a:extLst>
              <a:ext uri="{FF2B5EF4-FFF2-40B4-BE49-F238E27FC236}">
                <a16:creationId xmlns:a16="http://schemas.microsoft.com/office/drawing/2014/main" id="{4ACFDCCE-51E3-42C4-9993-311A8F156967}"/>
              </a:ext>
            </a:extLst>
          </p:cNvPr>
          <p:cNvSpPr txBox="1"/>
          <p:nvPr/>
        </p:nvSpPr>
        <p:spPr>
          <a:xfrm>
            <a:off x="880366" y="1508966"/>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What is the SIRS?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7" name="Rectangle 6">
            <a:extLst>
              <a:ext uri="{FF2B5EF4-FFF2-40B4-BE49-F238E27FC236}">
                <a16:creationId xmlns:a16="http://schemas.microsoft.com/office/drawing/2014/main" id="{4B01CC83-275F-4EFE-9D02-4E2F7FA94A4F}"/>
              </a:ext>
            </a:extLst>
          </p:cNvPr>
          <p:cNvSpPr/>
          <p:nvPr/>
        </p:nvSpPr>
        <p:spPr>
          <a:xfrm>
            <a:off x="742950" y="2377048"/>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8" name="Rectangle 7">
            <a:extLst>
              <a:ext uri="{FF2B5EF4-FFF2-40B4-BE49-F238E27FC236}">
                <a16:creationId xmlns:a16="http://schemas.microsoft.com/office/drawing/2014/main" id="{4EA34E78-663F-4857-94F9-28FA8314C71E}"/>
              </a:ext>
            </a:extLst>
          </p:cNvPr>
          <p:cNvSpPr/>
          <p:nvPr/>
        </p:nvSpPr>
        <p:spPr>
          <a:xfrm>
            <a:off x="742950" y="3310024"/>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9" name="Rectangle 8">
            <a:extLst>
              <a:ext uri="{FF2B5EF4-FFF2-40B4-BE49-F238E27FC236}">
                <a16:creationId xmlns:a16="http://schemas.microsoft.com/office/drawing/2014/main" id="{BD569412-9B2D-45E3-9FF2-9E7D827F8D9B}"/>
              </a:ext>
            </a:extLst>
          </p:cNvPr>
          <p:cNvSpPr/>
          <p:nvPr/>
        </p:nvSpPr>
        <p:spPr>
          <a:xfrm>
            <a:off x="742949" y="4243000"/>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10" name="TextBox 9">
            <a:extLst>
              <a:ext uri="{FF2B5EF4-FFF2-40B4-BE49-F238E27FC236}">
                <a16:creationId xmlns:a16="http://schemas.microsoft.com/office/drawing/2014/main" id="{4C2198DE-1C25-42F0-8D96-DC749A378046}"/>
              </a:ext>
            </a:extLst>
          </p:cNvPr>
          <p:cNvSpPr txBox="1"/>
          <p:nvPr/>
        </p:nvSpPr>
        <p:spPr>
          <a:xfrm>
            <a:off x="882098" y="2463064"/>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3000" b="1">
                <a:solidFill>
                  <a:prstClr val="white"/>
                </a:solidFill>
                <a:latin typeface="Fira Sans Light" panose="020B0403050000020004" pitchFamily="34" charset="0"/>
              </a:rPr>
              <a:t>Incident Management responsibilities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11" name="TextBox 10">
            <a:extLst>
              <a:ext uri="{FF2B5EF4-FFF2-40B4-BE49-F238E27FC236}">
                <a16:creationId xmlns:a16="http://schemas.microsoft.com/office/drawing/2014/main" id="{FACBFFEC-EF73-42F4-8081-8C366F03846A}"/>
              </a:ext>
            </a:extLst>
          </p:cNvPr>
          <p:cNvSpPr txBox="1"/>
          <p:nvPr/>
        </p:nvSpPr>
        <p:spPr>
          <a:xfrm>
            <a:off x="880366" y="3425612"/>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Reporting obligations under the SIRS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12" name="TextBox 11">
            <a:extLst>
              <a:ext uri="{FF2B5EF4-FFF2-40B4-BE49-F238E27FC236}">
                <a16:creationId xmlns:a16="http://schemas.microsoft.com/office/drawing/2014/main" id="{ED947377-19A0-4629-A9AA-4051D00EE275}"/>
              </a:ext>
            </a:extLst>
          </p:cNvPr>
          <p:cNvSpPr txBox="1"/>
          <p:nvPr/>
        </p:nvSpPr>
        <p:spPr>
          <a:xfrm>
            <a:off x="861317" y="4337466"/>
            <a:ext cx="8568434" cy="553998"/>
          </a:xfrm>
          <a:prstGeom prst="rect">
            <a:avLst/>
          </a:prstGeom>
          <a:solidFill>
            <a:schemeClr val="tx1">
              <a:lumMod val="75000"/>
              <a:lumOff val="2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Conclusion </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Tree>
    <p:extLst>
      <p:ext uri="{BB962C8B-B14F-4D97-AF65-F5344CB8AC3E}">
        <p14:creationId xmlns:p14="http://schemas.microsoft.com/office/powerpoint/2010/main" val="148153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C9FF84-1554-415A-87B8-A2CC370F1CF6}"/>
              </a:ext>
            </a:extLst>
          </p:cNvPr>
          <p:cNvSpPr>
            <a:spLocks noGrp="1"/>
          </p:cNvSpPr>
          <p:nvPr>
            <p:ph idx="1"/>
          </p:nvPr>
        </p:nvSpPr>
        <p:spPr>
          <a:xfrm>
            <a:off x="7124700" y="1097281"/>
            <a:ext cx="4500563" cy="5012998"/>
          </a:xfrm>
        </p:spPr>
        <p:txBody>
          <a:bodyPr/>
          <a:lstStyle/>
          <a:p>
            <a:r>
              <a:rPr lang="en-AU" sz="3600">
                <a:solidFill>
                  <a:srgbClr val="048FC0"/>
                </a:solidFill>
                <a:latin typeface="Fira Sans ExtraBold"/>
                <a:cs typeface="Arial" panose="020B0604020202020204" pitchFamily="34" charset="0"/>
              </a:rPr>
              <a:t>About the SIRS</a:t>
            </a:r>
          </a:p>
          <a:p>
            <a:endParaRPr lang="en-AU"/>
          </a:p>
        </p:txBody>
      </p:sp>
      <p:pic>
        <p:nvPicPr>
          <p:cNvPr id="6" name="Picture Placeholder 5" descr="A picture containing person, person, people, couple&#10;&#10;Description generated with very high confidence">
            <a:extLst>
              <a:ext uri="{FF2B5EF4-FFF2-40B4-BE49-F238E27FC236}">
                <a16:creationId xmlns:a16="http://schemas.microsoft.com/office/drawing/2014/main" id="{3D1D99F5-DF81-4A10-936E-C6D18F03354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555" b="10555"/>
          <a:stretch>
            <a:fillRect/>
          </a:stretch>
        </p:blipFill>
        <p:spPr>
          <a:xfrm>
            <a:off x="0" y="-704850"/>
            <a:ext cx="6235908" cy="6757979"/>
          </a:xfrm>
        </p:spPr>
      </p:pic>
      <p:sp>
        <p:nvSpPr>
          <p:cNvPr id="4" name="TextBox 3">
            <a:extLst>
              <a:ext uri="{FF2B5EF4-FFF2-40B4-BE49-F238E27FC236}">
                <a16:creationId xmlns:a16="http://schemas.microsoft.com/office/drawing/2014/main" id="{2CC47100-E783-4646-9F0C-957FAF7B561B}"/>
              </a:ext>
            </a:extLst>
          </p:cNvPr>
          <p:cNvSpPr txBox="1"/>
          <p:nvPr/>
        </p:nvSpPr>
        <p:spPr>
          <a:xfrm>
            <a:off x="7124700" y="1853184"/>
            <a:ext cx="4324350" cy="4801314"/>
          </a:xfrm>
          <a:prstGeom prst="rect">
            <a:avLst/>
          </a:prstGeom>
          <a:noFill/>
        </p:spPr>
        <p:txBody>
          <a:bodyPr wrap="square" rtlCol="0">
            <a:spAutoFit/>
          </a:bodyPr>
          <a:lstStyle/>
          <a:p>
            <a:pPr fontAlgn="base"/>
            <a:r>
              <a:rPr lang="en-AU" sz="2400">
                <a:solidFill>
                  <a:schemeClr val="bg2">
                    <a:lumMod val="10000"/>
                  </a:schemeClr>
                </a:solidFill>
                <a:latin typeface="Fira Sans Light" panose="020B0403050000020004" pitchFamily="34" charset="0"/>
              </a:rPr>
              <a:t>An initiative to help prevent and reduce incidents of abuse and neglect in residential and home/community based aged care. ​</a:t>
            </a:r>
          </a:p>
          <a:p>
            <a:pPr fontAlgn="base"/>
            <a:endParaRPr lang="en-AU" sz="2400">
              <a:solidFill>
                <a:schemeClr val="bg2">
                  <a:lumMod val="10000"/>
                </a:schemeClr>
              </a:solidFill>
              <a:latin typeface="Fira Sans Light" panose="020B0403050000020004" pitchFamily="34" charset="0"/>
            </a:endParaRPr>
          </a:p>
          <a:p>
            <a:pPr fontAlgn="base"/>
            <a:r>
              <a:rPr lang="en-AU" sz="2400">
                <a:solidFill>
                  <a:schemeClr val="bg2">
                    <a:lumMod val="10000"/>
                  </a:schemeClr>
                </a:solidFill>
                <a:latin typeface="Fira Sans Light" panose="020B0403050000020004" pitchFamily="34" charset="0"/>
              </a:rPr>
              <a:t>Two key components:</a:t>
            </a:r>
            <a:r>
              <a:rPr lang="en-US" sz="2400">
                <a:solidFill>
                  <a:schemeClr val="bg2">
                    <a:lumMod val="10000"/>
                  </a:schemeClr>
                </a:solidFill>
                <a:latin typeface="Fira Sans Light" panose="020B0403050000020004" pitchFamily="34" charset="0"/>
              </a:rPr>
              <a:t>​</a:t>
            </a:r>
          </a:p>
          <a:p>
            <a:pPr marL="342900" indent="-342900" fontAlgn="base">
              <a:buFont typeface="Arial" panose="020B0604020202020204" pitchFamily="34" charset="0"/>
              <a:buChar char="•"/>
            </a:pPr>
            <a:r>
              <a:rPr lang="en-AU" sz="2400">
                <a:solidFill>
                  <a:schemeClr val="bg2">
                    <a:lumMod val="10000"/>
                  </a:schemeClr>
                </a:solidFill>
                <a:latin typeface="Fira Sans Light" panose="020B0403050000020004" pitchFamily="34" charset="0"/>
              </a:rPr>
              <a:t>incident management responsibilities</a:t>
            </a:r>
            <a:r>
              <a:rPr lang="en-US" sz="2400">
                <a:solidFill>
                  <a:schemeClr val="bg2">
                    <a:lumMod val="10000"/>
                  </a:schemeClr>
                </a:solidFill>
                <a:latin typeface="Fira Sans Light" panose="020B0403050000020004" pitchFamily="34" charset="0"/>
              </a:rPr>
              <a:t>​</a:t>
            </a:r>
          </a:p>
          <a:p>
            <a:pPr marL="342900" indent="-342900" fontAlgn="base">
              <a:buFont typeface="Arial" panose="020B0604020202020204" pitchFamily="34" charset="0"/>
              <a:buChar char="•"/>
            </a:pPr>
            <a:r>
              <a:rPr lang="en-AU" sz="2400">
                <a:solidFill>
                  <a:schemeClr val="bg2">
                    <a:lumMod val="10000"/>
                  </a:schemeClr>
                </a:solidFill>
                <a:latin typeface="Fira Sans Light" panose="020B0403050000020004" pitchFamily="34" charset="0"/>
              </a:rPr>
              <a:t>reportable incident obligations</a:t>
            </a:r>
            <a:r>
              <a:rPr lang="en-US" sz="2400">
                <a:solidFill>
                  <a:schemeClr val="bg2">
                    <a:lumMod val="10000"/>
                  </a:schemeClr>
                </a:solidFill>
                <a:latin typeface="Fira Sans Light" panose="020B0403050000020004" pitchFamily="34" charset="0"/>
              </a:rPr>
              <a:t>​</a:t>
            </a:r>
          </a:p>
          <a:p>
            <a:endParaRPr lang="en-AU"/>
          </a:p>
        </p:txBody>
      </p:sp>
    </p:spTree>
    <p:extLst>
      <p:ext uri="{BB962C8B-B14F-4D97-AF65-F5344CB8AC3E}">
        <p14:creationId xmlns:p14="http://schemas.microsoft.com/office/powerpoint/2010/main" val="2690514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C9FF84-1554-415A-87B8-A2CC370F1CF6}"/>
              </a:ext>
            </a:extLst>
          </p:cNvPr>
          <p:cNvSpPr>
            <a:spLocks noGrp="1"/>
          </p:cNvSpPr>
          <p:nvPr>
            <p:ph idx="1"/>
          </p:nvPr>
        </p:nvSpPr>
        <p:spPr>
          <a:xfrm>
            <a:off x="6972300" y="979433"/>
            <a:ext cx="4324350" cy="1344667"/>
          </a:xfrm>
          <a:ln>
            <a:noFill/>
          </a:ln>
        </p:spPr>
        <p:txBody>
          <a:bodyPr/>
          <a:lstStyle/>
          <a:p>
            <a:r>
              <a:rPr lang="en-AU" sz="3600">
                <a:solidFill>
                  <a:srgbClr val="048FC0"/>
                </a:solidFill>
                <a:latin typeface="Fira Sans ExtraBold"/>
                <a:cs typeface="Arial" panose="020B0604020202020204" pitchFamily="34" charset="0"/>
              </a:rPr>
              <a:t>About the SIRS (cont’d)</a:t>
            </a:r>
          </a:p>
          <a:p>
            <a:endParaRPr lang="en-AU"/>
          </a:p>
        </p:txBody>
      </p:sp>
      <p:pic>
        <p:nvPicPr>
          <p:cNvPr id="6" name="Picture Placeholder 5" descr="A picture containing person, person, people, couple&#10;&#10;Description generated with very high confidence">
            <a:extLst>
              <a:ext uri="{FF2B5EF4-FFF2-40B4-BE49-F238E27FC236}">
                <a16:creationId xmlns:a16="http://schemas.microsoft.com/office/drawing/2014/main" id="{3D1D99F5-DF81-4A10-936E-C6D18F03354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555" b="10555"/>
          <a:stretch>
            <a:fillRect/>
          </a:stretch>
        </p:blipFill>
        <p:spPr>
          <a:xfrm>
            <a:off x="0" y="-876300"/>
            <a:ext cx="6249980" cy="6634855"/>
          </a:xfrm>
          <a:ln>
            <a:noFill/>
          </a:ln>
        </p:spPr>
      </p:pic>
      <p:sp>
        <p:nvSpPr>
          <p:cNvPr id="4" name="TextBox 3">
            <a:extLst>
              <a:ext uri="{FF2B5EF4-FFF2-40B4-BE49-F238E27FC236}">
                <a16:creationId xmlns:a16="http://schemas.microsoft.com/office/drawing/2014/main" id="{2CC47100-E783-4646-9F0C-957FAF7B561B}"/>
              </a:ext>
            </a:extLst>
          </p:cNvPr>
          <p:cNvSpPr txBox="1"/>
          <p:nvPr/>
        </p:nvSpPr>
        <p:spPr>
          <a:xfrm>
            <a:off x="6972300" y="2405634"/>
            <a:ext cx="4324350" cy="4025717"/>
          </a:xfrm>
          <a:prstGeom prst="rect">
            <a:avLst/>
          </a:prstGeom>
          <a:noFill/>
          <a:ln>
            <a:noFill/>
          </a:ln>
        </p:spPr>
        <p:txBody>
          <a:bodyPr wrap="square" rtlCol="0">
            <a:spAutoFit/>
          </a:bodyPr>
          <a:lstStyle/>
          <a:p>
            <a:pPr>
              <a:lnSpc>
                <a:spcPct val="120000"/>
              </a:lnSpc>
            </a:pPr>
            <a:r>
              <a:rPr lang="en-AU">
                <a:solidFill>
                  <a:srgbClr val="00080C"/>
                </a:solidFill>
                <a:latin typeface="Fira Sans Light"/>
                <a:cs typeface="Arial"/>
              </a:rPr>
              <a:t>Under the SIRS, you must:</a:t>
            </a:r>
          </a:p>
          <a:p>
            <a:pPr marL="285750" indent="-285750">
              <a:lnSpc>
                <a:spcPct val="120000"/>
              </a:lnSpc>
              <a:buFont typeface="Arial" panose="020B0604020202020204" pitchFamily="34" charset="0"/>
              <a:buChar char="•"/>
            </a:pPr>
            <a:r>
              <a:rPr lang="en-AU">
                <a:solidFill>
                  <a:srgbClr val="00080C"/>
                </a:solidFill>
                <a:latin typeface="Fira Sans Light"/>
                <a:cs typeface="Arial"/>
              </a:rPr>
              <a:t>ensure you have an effective Incident Management System (IMS) in place</a:t>
            </a:r>
          </a:p>
          <a:p>
            <a:pPr marL="285750" indent="-285750">
              <a:lnSpc>
                <a:spcPct val="120000"/>
              </a:lnSpc>
              <a:buFont typeface="Arial" panose="020B0604020202020204" pitchFamily="34" charset="0"/>
              <a:buChar char="•"/>
            </a:pPr>
            <a:r>
              <a:rPr lang="en-AU">
                <a:solidFill>
                  <a:srgbClr val="00080C"/>
                </a:solidFill>
                <a:latin typeface="Fira Sans Light"/>
                <a:cs typeface="Arial"/>
              </a:rPr>
              <a:t>ensure workers are trained in using your IMS</a:t>
            </a:r>
          </a:p>
          <a:p>
            <a:pPr marL="285750" indent="-285750">
              <a:lnSpc>
                <a:spcPct val="120000"/>
              </a:lnSpc>
              <a:buFont typeface="Arial" panose="020B0604020202020204" pitchFamily="34" charset="0"/>
              <a:buChar char="•"/>
            </a:pPr>
            <a:r>
              <a:rPr lang="en-AU">
                <a:solidFill>
                  <a:srgbClr val="00080C"/>
                </a:solidFill>
                <a:latin typeface="Fira Sans Light"/>
                <a:cs typeface="Arial"/>
              </a:rPr>
              <a:t>record incidents using your service’s IMS and report incidents to external bodies as necessary</a:t>
            </a:r>
          </a:p>
          <a:p>
            <a:pPr marL="285750" indent="-285750">
              <a:lnSpc>
                <a:spcPct val="120000"/>
              </a:lnSpc>
              <a:buFont typeface="Arial" panose="020B0604020202020204" pitchFamily="34" charset="0"/>
              <a:buChar char="•"/>
            </a:pPr>
            <a:r>
              <a:rPr lang="en-AU">
                <a:solidFill>
                  <a:srgbClr val="00080C"/>
                </a:solidFill>
                <a:latin typeface="Fira Sans Light"/>
                <a:cs typeface="Arial"/>
              </a:rPr>
              <a:t>make changes based on incident reports to improve safety in your service.</a:t>
            </a:r>
          </a:p>
          <a:p>
            <a:endParaRPr lang="en-AU"/>
          </a:p>
        </p:txBody>
      </p:sp>
    </p:spTree>
    <p:extLst>
      <p:ext uri="{BB962C8B-B14F-4D97-AF65-F5344CB8AC3E}">
        <p14:creationId xmlns:p14="http://schemas.microsoft.com/office/powerpoint/2010/main" val="3463343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809BDE-E4DA-4A84-838B-E3A03F80970C}"/>
              </a:ext>
            </a:extLst>
          </p:cNvPr>
          <p:cNvSpPr>
            <a:spLocks noGrp="1"/>
          </p:cNvSpPr>
          <p:nvPr>
            <p:ph type="title"/>
          </p:nvPr>
        </p:nvSpPr>
        <p:spPr/>
        <p:txBody>
          <a:bodyPr/>
          <a:lstStyle/>
          <a:p>
            <a:r>
              <a:rPr lang="en-AU"/>
              <a:t>Today’s Agenda</a:t>
            </a:r>
          </a:p>
        </p:txBody>
      </p:sp>
      <p:sp>
        <p:nvSpPr>
          <p:cNvPr id="15" name="Rectangle 14">
            <a:extLst>
              <a:ext uri="{FF2B5EF4-FFF2-40B4-BE49-F238E27FC236}">
                <a16:creationId xmlns:a16="http://schemas.microsoft.com/office/drawing/2014/main" id="{31D926F4-D1CF-46F6-A10B-96C25CF27687}"/>
              </a:ext>
            </a:extLst>
          </p:cNvPr>
          <p:cNvSpPr/>
          <p:nvPr/>
        </p:nvSpPr>
        <p:spPr>
          <a:xfrm>
            <a:off x="742950" y="1414500"/>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16" name="TextBox 15">
            <a:extLst>
              <a:ext uri="{FF2B5EF4-FFF2-40B4-BE49-F238E27FC236}">
                <a16:creationId xmlns:a16="http://schemas.microsoft.com/office/drawing/2014/main" id="{4DF87371-1718-4D3B-BD0D-041094E9F30C}"/>
              </a:ext>
            </a:extLst>
          </p:cNvPr>
          <p:cNvSpPr txBox="1"/>
          <p:nvPr/>
        </p:nvSpPr>
        <p:spPr>
          <a:xfrm>
            <a:off x="882099" y="1508966"/>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What is the SIRS?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17" name="Rectangle 16">
            <a:extLst>
              <a:ext uri="{FF2B5EF4-FFF2-40B4-BE49-F238E27FC236}">
                <a16:creationId xmlns:a16="http://schemas.microsoft.com/office/drawing/2014/main" id="{A026A490-4543-43DC-91FE-0C5AFAA7AA84}"/>
              </a:ext>
            </a:extLst>
          </p:cNvPr>
          <p:cNvSpPr/>
          <p:nvPr/>
        </p:nvSpPr>
        <p:spPr>
          <a:xfrm>
            <a:off x="742950" y="2377048"/>
            <a:ext cx="8785691" cy="742930"/>
          </a:xfrm>
          <a:prstGeom prst="rect">
            <a:avLst/>
          </a:prstGeom>
          <a:solidFill>
            <a:srgbClr val="00577D"/>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18" name="Rectangle 17">
            <a:extLst>
              <a:ext uri="{FF2B5EF4-FFF2-40B4-BE49-F238E27FC236}">
                <a16:creationId xmlns:a16="http://schemas.microsoft.com/office/drawing/2014/main" id="{36E38AA7-240D-44A1-A263-8D1F7D77D48E}"/>
              </a:ext>
            </a:extLst>
          </p:cNvPr>
          <p:cNvSpPr/>
          <p:nvPr/>
        </p:nvSpPr>
        <p:spPr>
          <a:xfrm>
            <a:off x="742950" y="3310024"/>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19" name="Rectangle 18">
            <a:extLst>
              <a:ext uri="{FF2B5EF4-FFF2-40B4-BE49-F238E27FC236}">
                <a16:creationId xmlns:a16="http://schemas.microsoft.com/office/drawing/2014/main" id="{63371E26-84A7-4979-BC49-3CD8BD726309}"/>
              </a:ext>
            </a:extLst>
          </p:cNvPr>
          <p:cNvSpPr/>
          <p:nvPr/>
        </p:nvSpPr>
        <p:spPr>
          <a:xfrm>
            <a:off x="742948" y="4241423"/>
            <a:ext cx="8785691" cy="742930"/>
          </a:xfrm>
          <a:prstGeom prst="rect">
            <a:avLst/>
          </a:prstGeom>
          <a:solidFill>
            <a:schemeClr val="tx1">
              <a:lumMod val="75000"/>
              <a:lumOff val="25000"/>
            </a:schemeClr>
          </a:solidFill>
          <a:ln>
            <a:solidFill>
              <a:srgbClr val="005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80C"/>
              </a:solidFill>
              <a:effectLst/>
              <a:uLnTx/>
              <a:uFillTx/>
              <a:latin typeface="Fira Sans Light" panose="020B0403050000020004" pitchFamily="34" charset="0"/>
              <a:ea typeface="+mn-ea"/>
              <a:cs typeface="+mn-cs"/>
            </a:endParaRPr>
          </a:p>
        </p:txBody>
      </p:sp>
      <p:sp>
        <p:nvSpPr>
          <p:cNvPr id="20" name="TextBox 19">
            <a:extLst>
              <a:ext uri="{FF2B5EF4-FFF2-40B4-BE49-F238E27FC236}">
                <a16:creationId xmlns:a16="http://schemas.microsoft.com/office/drawing/2014/main" id="{A163A731-98AA-4CA4-BC22-3B45516DC342}"/>
              </a:ext>
            </a:extLst>
          </p:cNvPr>
          <p:cNvSpPr txBox="1"/>
          <p:nvPr/>
        </p:nvSpPr>
        <p:spPr>
          <a:xfrm>
            <a:off x="882098" y="2463064"/>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3000" b="1">
                <a:solidFill>
                  <a:prstClr val="white"/>
                </a:solidFill>
                <a:latin typeface="Fira Sans Light" panose="020B0403050000020004" pitchFamily="34" charset="0"/>
              </a:rPr>
              <a:t>Incident Management responsibilities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1" name="TextBox 20">
            <a:extLst>
              <a:ext uri="{FF2B5EF4-FFF2-40B4-BE49-F238E27FC236}">
                <a16:creationId xmlns:a16="http://schemas.microsoft.com/office/drawing/2014/main" id="{6050EC8C-23D2-421C-9C26-729EBDAA6AF6}"/>
              </a:ext>
            </a:extLst>
          </p:cNvPr>
          <p:cNvSpPr txBox="1"/>
          <p:nvPr/>
        </p:nvSpPr>
        <p:spPr>
          <a:xfrm>
            <a:off x="880366" y="3425612"/>
            <a:ext cx="878569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Reporting obligations under the SIRS</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
        <p:nvSpPr>
          <p:cNvPr id="22" name="TextBox 21">
            <a:extLst>
              <a:ext uri="{FF2B5EF4-FFF2-40B4-BE49-F238E27FC236}">
                <a16:creationId xmlns:a16="http://schemas.microsoft.com/office/drawing/2014/main" id="{8A4F2394-AF6E-499B-A012-65E8E46D633F}"/>
              </a:ext>
            </a:extLst>
          </p:cNvPr>
          <p:cNvSpPr txBox="1"/>
          <p:nvPr/>
        </p:nvSpPr>
        <p:spPr>
          <a:xfrm>
            <a:off x="880366" y="4348561"/>
            <a:ext cx="8435083"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a:ln>
                  <a:noFill/>
                </a:ln>
                <a:solidFill>
                  <a:prstClr val="white"/>
                </a:solidFill>
                <a:effectLst/>
                <a:uLnTx/>
                <a:uFillTx/>
                <a:latin typeface="Fira Sans Light" panose="020B0403050000020004" pitchFamily="34" charset="0"/>
                <a:ea typeface="+mn-ea"/>
                <a:cs typeface="+mn-cs"/>
              </a:rPr>
              <a:t>Conclusion </a:t>
            </a:r>
            <a:endParaRPr kumimoji="0" lang="en-US" sz="3000" b="0" i="0" u="none" strike="noStrike" kern="1200" cap="none" spc="0" normalizeH="0" baseline="0" noProof="0">
              <a:ln>
                <a:noFill/>
              </a:ln>
              <a:solidFill>
                <a:prstClr val="white"/>
              </a:solidFill>
              <a:effectLst/>
              <a:uLnTx/>
              <a:uFillTx/>
              <a:latin typeface="Fira Sans Light" panose="020B0403050000020004" pitchFamily="34" charset="0"/>
              <a:ea typeface="+mn-ea"/>
              <a:cs typeface="+mn-cs"/>
            </a:endParaRPr>
          </a:p>
        </p:txBody>
      </p:sp>
    </p:spTree>
    <p:extLst>
      <p:ext uri="{BB962C8B-B14F-4D97-AF65-F5344CB8AC3E}">
        <p14:creationId xmlns:p14="http://schemas.microsoft.com/office/powerpoint/2010/main" val="3822586370"/>
      </p:ext>
    </p:extLst>
  </p:cSld>
  <p:clrMapOvr>
    <a:masterClrMapping/>
  </p:clrMapOvr>
</p:sld>
</file>

<file path=ppt/theme/theme1.xml><?xml version="1.0" encoding="utf-8"?>
<a:theme xmlns:a="http://schemas.openxmlformats.org/drawingml/2006/main" name="All reform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2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4b19ea7-d61a-4583-bb00-55465adf5bcb" xsi:nil="true"/>
    <SharedWithUsers xmlns="84b19ea7-d61a-4583-bb00-55465adf5bcb">
      <UserInfo>
        <DisplayName>Zabrina Batterham</DisplayName>
        <AccountId>84</AccountId>
        <AccountType/>
      </UserInfo>
      <UserInfo>
        <DisplayName>John Ayton</DisplayName>
        <AccountId>44</AccountId>
        <AccountType/>
      </UserInfo>
      <UserInfo>
        <DisplayName>Alison Brown</DisplayName>
        <AccountId>20</AccountId>
        <AccountType/>
      </UserInfo>
      <UserInfo>
        <DisplayName>Suzi Clark</DisplayName>
        <AccountId>1051</AccountId>
        <AccountType/>
      </UserInfo>
      <UserInfo>
        <DisplayName>Chantelle Marriott</DisplayName>
        <AccountId>1593</AccountId>
        <AccountType/>
      </UserInfo>
      <UserInfo>
        <DisplayName>Tara Pamula</DisplayName>
        <AccountId>935</AccountId>
        <AccountType/>
      </UserInfo>
    </SharedWithUsers>
    <_dlc_DocId xmlns="84b19ea7-d61a-4583-bb00-55465adf5bcb">43AUEAQ5DAMQ-2105926767-18403</_dlc_DocId>
    <_dlc_DocIdUrl xmlns="84b19ea7-d61a-4583-bb00-55465adf5bcb">
      <Url>https://agedcarequality.sharepoint.com/sites/SectorEducation/_layouts/15/DocIdRedir.aspx?ID=43AUEAQ5DAMQ-2105926767-18403</Url>
      <Description>43AUEAQ5DAMQ-2105926767-18403</Description>
    </_dlc_DocIdUrl>
    <lcf76f155ced4ddcb4097134ff3c332f xmlns="784595e5-d7b5-4b01-b623-6b6807072fa3">
      <Terms xmlns="http://schemas.microsoft.com/office/infopath/2007/PartnerControls"/>
    </lcf76f155ced4ddcb4097134ff3c332f>
    <Status xmlns="784595e5-d7b5-4b01-b623-6b6807072fa3" xsi:nil="true"/>
    <Mode xmlns="784595e5-d7b5-4b01-b623-6b6807072fa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4768CA4CA3C0469C45098F2D1D7CDD" ma:contentTypeVersion="20" ma:contentTypeDescription="Create a new document." ma:contentTypeScope="" ma:versionID="cc90fb785250d2388d9434f122a694ff">
  <xsd:schema xmlns:xsd="http://www.w3.org/2001/XMLSchema" xmlns:xs="http://www.w3.org/2001/XMLSchema" xmlns:p="http://schemas.microsoft.com/office/2006/metadata/properties" xmlns:ns2="84b19ea7-d61a-4583-bb00-55465adf5bcb" xmlns:ns3="784595e5-d7b5-4b01-b623-6b6807072fa3" targetNamespace="http://schemas.microsoft.com/office/2006/metadata/properties" ma:root="true" ma:fieldsID="fcd3ddf3b0fc2cccf10f54a5383acad3" ns2:_="" ns3:_="">
    <xsd:import namespace="84b19ea7-d61a-4583-bb00-55465adf5bcb"/>
    <xsd:import namespace="784595e5-d7b5-4b01-b623-6b6807072f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Status" minOccurs="0"/>
                <xsd:element ref="ns3:MediaLengthInSeconds" minOccurs="0"/>
                <xsd:element ref="ns3:Mode" minOccurs="0"/>
                <xsd:element ref="ns3:lcf76f155ced4ddcb4097134ff3c332f" minOccurs="0"/>
                <xsd:element ref="ns2:TaxCatchAll" minOccurs="0"/>
                <xsd:element ref="ns3:MediaServiceObjectDetectorVersions" minOccurs="0"/>
                <xsd:element ref="ns2:_dlc_DocId" minOccurs="0"/>
                <xsd:element ref="ns2:_dlc_DocIdUrl" minOccurs="0"/>
                <xsd:element ref="ns2:_dlc_DocIdPersistId"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element name="_dlc_DocId" ma:index="26" nillable="true" ma:displayName="Document ID Value" ma:description="The value of the document ID assigned to this item." ma:indexed="true"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84595e5-d7b5-4b01-b623-6b6807072fa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Status" ma:index="19" nillable="true" ma:displayName="Category" ma:format="Dropdown" ma:internalName="Status">
      <xsd:simpleType>
        <xsd:restriction base="dms:Text">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ode" ma:index="21" nillable="true" ma:displayName="Mode" ma:format="Dropdown" ma:internalName="Mode">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9" nillable="true" ma:displayName="Location" ma:indexed="true" ma:internalName="MediaServiceLocatio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D5DCC83-8BA5-467A-A339-6B221A4A06A6}">
  <ds:schemaRefs>
    <ds:schemaRef ds:uri="http://schemas.microsoft.com/office/2006/documentManagement/types"/>
    <ds:schemaRef ds:uri="784595e5-d7b5-4b01-b623-6b6807072fa3"/>
    <ds:schemaRef ds:uri="84b19ea7-d61a-4583-bb00-55465adf5bcb"/>
    <ds:schemaRef ds:uri="http://schemas.microsoft.com/office/2006/metadata/properties"/>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9DBE524-B4E8-4D6E-B2EA-72C1EC00B3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b19ea7-d61a-4583-bb00-55465adf5bcb"/>
    <ds:schemaRef ds:uri="784595e5-d7b5-4b01-b623-6b6807072f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28D392-F9FB-4857-A4BF-996DD143CC19}">
  <ds:schemaRefs>
    <ds:schemaRef ds:uri="http://schemas.microsoft.com/sharepoint/v3/contenttype/forms"/>
  </ds:schemaRefs>
</ds:datastoreItem>
</file>

<file path=customXml/itemProps4.xml><?xml version="1.0" encoding="utf-8"?>
<ds:datastoreItem xmlns:ds="http://schemas.openxmlformats.org/officeDocument/2006/customXml" ds:itemID="{35DBECEC-9E40-4DB9-A364-551DDCEE50F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1855</TotalTime>
  <Words>8616</Words>
  <Application>Microsoft Office PowerPoint</Application>
  <PresentationFormat>Widescreen</PresentationFormat>
  <Paragraphs>564</Paragraphs>
  <Slides>40</Slides>
  <Notes>38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40</vt:i4>
      </vt:variant>
    </vt:vector>
  </HeadingPairs>
  <TitlesOfParts>
    <vt:vector size="55" baseType="lpstr">
      <vt:lpstr>Arial</vt:lpstr>
      <vt:lpstr>Arial,Sans-Serif</vt:lpstr>
      <vt:lpstr>Calibri</vt:lpstr>
      <vt:lpstr>Calibri Light</vt:lpstr>
      <vt:lpstr>Courier New</vt:lpstr>
      <vt:lpstr>Fira Sans</vt:lpstr>
      <vt:lpstr>Fira Sans ExtraBold</vt:lpstr>
      <vt:lpstr>Fira Sans Light</vt:lpstr>
      <vt:lpstr>Fira Sans Light </vt:lpstr>
      <vt:lpstr>Fira Sans Medium</vt:lpstr>
      <vt:lpstr>Fira Sans SemiBold</vt:lpstr>
      <vt:lpstr>Open Sans</vt:lpstr>
      <vt:lpstr>Times New Roman</vt:lpstr>
      <vt:lpstr>All reforms</vt:lpstr>
      <vt:lpstr>2_SIRS</vt:lpstr>
      <vt:lpstr>A PowerPoint for training within your aged care service</vt:lpstr>
      <vt:lpstr>The Serious Incident Response Scheme (SIRS) for residential services </vt:lpstr>
      <vt:lpstr>Release information</vt:lpstr>
      <vt:lpstr>Learning outcomes</vt:lpstr>
      <vt:lpstr>Important to note:</vt:lpstr>
      <vt:lpstr>Today’s agenda</vt:lpstr>
      <vt:lpstr>PowerPoint Presentation</vt:lpstr>
      <vt:lpstr>PowerPoint Presentation</vt:lpstr>
      <vt:lpstr>Today’s Agenda</vt:lpstr>
      <vt:lpstr>Legislative responsibilities for an IMS</vt:lpstr>
      <vt:lpstr>Incident Management System (IMS) </vt:lpstr>
      <vt:lpstr>Elements of an effective IMS</vt:lpstr>
      <vt:lpstr>PowerPoint Presentation</vt:lpstr>
      <vt:lpstr>Today’s Agenda</vt:lpstr>
      <vt:lpstr>What is a reportable incident? </vt:lpstr>
      <vt:lpstr>What is a near miss?</vt:lpstr>
      <vt:lpstr>Priority 1 and Priority 2 reportable incidents </vt:lpstr>
      <vt:lpstr>Concepts you need to know for P1 and P2 incidents </vt:lpstr>
      <vt:lpstr>Concepts you need to know for P1 and P2 incidents (cont’d) </vt:lpstr>
      <vt:lpstr>SIRS  Guidance resources</vt:lpstr>
      <vt:lpstr>The eight types of reportable incidents </vt:lpstr>
      <vt:lpstr> Unreasonable use of force</vt:lpstr>
      <vt:lpstr>Unlawful sexual contact or inappropriate sexual conduct</vt:lpstr>
      <vt:lpstr>Psychological or emotional abuse</vt:lpstr>
      <vt:lpstr>Unexpected death</vt:lpstr>
      <vt:lpstr>Stealing or financial coercion by a staff member</vt:lpstr>
      <vt:lpstr>Neglect</vt:lpstr>
      <vt:lpstr>Inappropriate use of restrictive practices</vt:lpstr>
      <vt:lpstr>Unexplained absence from care</vt:lpstr>
      <vt:lpstr>SIRS  decision support tool</vt:lpstr>
      <vt:lpstr>Reportable incidents workflow  </vt:lpstr>
      <vt:lpstr> </vt:lpstr>
      <vt:lpstr>PowerPoint Presentation</vt:lpstr>
      <vt:lpstr>Quality of Care Principles 2014  </vt:lpstr>
      <vt:lpstr>Some features of a high-quality SIRS notification</vt:lpstr>
      <vt:lpstr>The Commission’s response to SIRS notification </vt:lpstr>
      <vt:lpstr>Today’s Agenda</vt:lpstr>
      <vt:lpstr>Key messages</vt:lpstr>
      <vt:lpstr>Contact</vt:lpstr>
      <vt:lpstr>Useful resources on SIRS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turn on your camera and say hi!  You’ll need four buttons today.</dc:title>
  <dc:creator>Trent Opie</dc:creator>
  <cp:lastModifiedBy>Zabrina Batterham</cp:lastModifiedBy>
  <cp:revision>7</cp:revision>
  <dcterms:created xsi:type="dcterms:W3CDTF">2023-02-06T22:33:04Z</dcterms:created>
  <dcterms:modified xsi:type="dcterms:W3CDTF">2024-02-15T21:23:40Z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0x010100934768CA4CA3C0469C45098F2D1D7CDD</vt:lpwstr>
  </property>
  <property fmtid="{D5CDD505-2E9C-101B-9397-08002B2CF9AE}" pid="3" name="MediaServiceImageTags">
    <vt:lpwstr/>
  </property>
  <property fmtid="{D5CDD505-2E9C-101B-9397-08002B2CF9AE}" pid="4" name="_dlc_DocIdItemGuid">
    <vt:lpwstr>a95532e5-0326-4084-bcc4-97a4bbd0dc92</vt:lpwstr>
  </property>
</Properties>
</file>