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5"/>
  </p:sldMasterIdLst>
  <p:notesMasterIdLst>
    <p:notesMasterId r:id="rId40"/>
  </p:notesMasterIdLst>
  <p:sldIdLst>
    <p:sldId id="257" r:id="rId6"/>
    <p:sldId id="258" r:id="rId7"/>
    <p:sldId id="260" r:id="rId8"/>
    <p:sldId id="259" r:id="rId9"/>
    <p:sldId id="261" r:id="rId10"/>
    <p:sldId id="262" r:id="rId11"/>
    <p:sldId id="263" r:id="rId12"/>
    <p:sldId id="266" r:id="rId13"/>
    <p:sldId id="264" r:id="rId14"/>
    <p:sldId id="272" r:id="rId15"/>
    <p:sldId id="270" r:id="rId16"/>
    <p:sldId id="275" r:id="rId17"/>
    <p:sldId id="271" r:id="rId18"/>
    <p:sldId id="274" r:id="rId19"/>
    <p:sldId id="277" r:id="rId20"/>
    <p:sldId id="276" r:id="rId21"/>
    <p:sldId id="278" r:id="rId22"/>
    <p:sldId id="279" r:id="rId23"/>
    <p:sldId id="280" r:id="rId24"/>
    <p:sldId id="281" r:id="rId25"/>
    <p:sldId id="282" r:id="rId26"/>
    <p:sldId id="283" r:id="rId27"/>
    <p:sldId id="284" r:id="rId28"/>
    <p:sldId id="289" r:id="rId29"/>
    <p:sldId id="285" r:id="rId30"/>
    <p:sldId id="286" r:id="rId31"/>
    <p:sldId id="287" r:id="rId32"/>
    <p:sldId id="288" r:id="rId33"/>
    <p:sldId id="290" r:id="rId34"/>
    <p:sldId id="291" r:id="rId35"/>
    <p:sldId id="292" r:id="rId36"/>
    <p:sldId id="293" r:id="rId37"/>
    <p:sldId id="294" r:id="rId38"/>
    <p:sldId id="295"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C01B003-0959-E48E-EB00-1BAB7E4F3E07}" name="Elizabeth Hayes" initials="EH" userId="S::Elizabeth.Hayes@agedcarequality.gov.au::6fe8e213-5eff-401d-a5aa-639d03c52a68" providerId="AD"/>
  <p188:author id="{3DAE7717-E240-6F84-EDF6-8FA449CE9039}" name="Elizabeth Hayes" initials="EH" userId="S::elizabeth.hayes@agedcarequality.gov.au::6fe8e213-5eff-401d-a5aa-639d03c52a68" providerId="AD"/>
  <p188:author id="{1CF91E5C-55E3-DD34-B68B-8506FDD9A116}" name="Margot White" initials="MW" userId="S::margot.white@agedcarequality.gov.au::eb2841cd-9180-4e75-98d1-548c52d3fc0e" providerId="AD"/>
  <p188:author id="{80912E86-0393-EDB1-8315-A4A748C9E092}" name="Ayla Weeks" initials="AW" userId="S::ayla.weeks@agedcarequality.gov.au::294c2ec2-aefd-4238-a611-e83ae1217766"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9A53A3E-1F9A-468B-ABF4-5BCC1397D24C}" v="1" dt="2024-12-11T23:46:53.345"/>
    <p1510:client id="{8783A01D-0339-4028-8680-DCDFA52D063F}" v="3" dt="2024-12-11T01:58:08.80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6" d="100"/>
          <a:sy n="106" d="100"/>
        </p:scale>
        <p:origin x="756"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notesMaster" Target="notesMasters/notesMaster1.xml"/><Relationship Id="rId45" Type="http://schemas.microsoft.com/office/2015/10/relationships/revisionInfo" Target="revisionInfo.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tableStyles" Target="tableStyles.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theme" Target="theme/theme1.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microsoft.com/office/2018/10/relationships/authors" Target="authors.xml"/><Relationship Id="rId20" Type="http://schemas.openxmlformats.org/officeDocument/2006/relationships/slide" Target="slides/slide15.xml"/><Relationship Id="rId41"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C70F749-D3A4-4523-8319-74B8FC6D96AC}" type="doc">
      <dgm:prSet loTypeId="urn:microsoft.com/office/officeart/2005/8/layout/list1" loCatId="list" qsTypeId="urn:microsoft.com/office/officeart/2005/8/quickstyle/simple5" qsCatId="simple" csTypeId="urn:microsoft.com/office/officeart/2005/8/colors/accent0_1" csCatId="mainScheme" phldr="1"/>
      <dgm:spPr/>
      <dgm:t>
        <a:bodyPr/>
        <a:lstStyle/>
        <a:p>
          <a:endParaRPr lang="en-US"/>
        </a:p>
      </dgm:t>
    </dgm:pt>
    <dgm:pt modelId="{D93FB3F6-B446-4648-89F7-A4335DDA861F}">
      <dgm:prSet phldrT="[Text]" phldr="0" custT="1"/>
      <dgm:spPr/>
      <dgm:t>
        <a:bodyPr/>
        <a:lstStyle/>
        <a:p>
          <a:pPr algn="l"/>
          <a:r>
            <a:rPr lang="en-AU" sz="1800">
              <a:solidFill>
                <a:schemeClr val="tx1"/>
              </a:solidFill>
              <a:latin typeface="Calibri"/>
              <a:cs typeface="Calibri"/>
            </a:rPr>
            <a:t>24% align to current Quality Standards</a:t>
          </a:r>
          <a:endParaRPr lang="en-US" sz="1800">
            <a:solidFill>
              <a:schemeClr val="tx1"/>
            </a:solidFill>
          </a:endParaRPr>
        </a:p>
      </dgm:t>
    </dgm:pt>
    <dgm:pt modelId="{981F0B38-708E-479F-832F-23D44250D3F9}" type="parTrans" cxnId="{1E13BA2E-8C9F-4FEB-8E7E-ED569B9115F0}">
      <dgm:prSet/>
      <dgm:spPr/>
      <dgm:t>
        <a:bodyPr/>
        <a:lstStyle/>
        <a:p>
          <a:endParaRPr lang="en-US"/>
        </a:p>
      </dgm:t>
    </dgm:pt>
    <dgm:pt modelId="{D36DCD67-E896-446F-83B5-477CAA7B49BB}" type="sibTrans" cxnId="{1E13BA2E-8C9F-4FEB-8E7E-ED569B9115F0}">
      <dgm:prSet/>
      <dgm:spPr/>
      <dgm:t>
        <a:bodyPr/>
        <a:lstStyle/>
        <a:p>
          <a:endParaRPr lang="en-US"/>
        </a:p>
      </dgm:t>
    </dgm:pt>
    <dgm:pt modelId="{35BC0D52-A678-4F36-A936-93CC6E4BD3E6}">
      <dgm:prSet phldr="0" custT="1"/>
      <dgm:spPr/>
      <dgm:t>
        <a:bodyPr/>
        <a:lstStyle/>
        <a:p>
          <a:pPr algn="l" rtl="0"/>
          <a:r>
            <a:rPr lang="en-AU" sz="1800">
              <a:solidFill>
                <a:schemeClr val="tx1"/>
              </a:solidFill>
              <a:latin typeface="Calibri"/>
              <a:cs typeface="Calibri"/>
            </a:rPr>
            <a:t>13% of the expectations are new</a:t>
          </a:r>
        </a:p>
      </dgm:t>
    </dgm:pt>
    <dgm:pt modelId="{B5C76463-9E31-48E7-90D5-991A6F69BE59}" type="parTrans" cxnId="{B71C0B5C-FF52-4782-8175-13B17F657BF1}">
      <dgm:prSet/>
      <dgm:spPr/>
      <dgm:t>
        <a:bodyPr/>
        <a:lstStyle/>
        <a:p>
          <a:endParaRPr lang="en-AU"/>
        </a:p>
      </dgm:t>
    </dgm:pt>
    <dgm:pt modelId="{7E9B2417-24C1-4393-A32B-49692D4B9F27}" type="sibTrans" cxnId="{B71C0B5C-FF52-4782-8175-13B17F657BF1}">
      <dgm:prSet/>
      <dgm:spPr/>
      <dgm:t>
        <a:bodyPr/>
        <a:lstStyle/>
        <a:p>
          <a:endParaRPr lang="en-AU"/>
        </a:p>
      </dgm:t>
    </dgm:pt>
    <dgm:pt modelId="{347442AB-FA91-4EFC-AD50-EA3617AE9CE5}">
      <dgm:prSet phldr="0" custT="1"/>
      <dgm:spPr/>
      <dgm:t>
        <a:bodyPr/>
        <a:lstStyle/>
        <a:p>
          <a:pPr algn="l"/>
          <a:r>
            <a:rPr lang="en-AU" sz="1800">
              <a:solidFill>
                <a:schemeClr val="tx1"/>
              </a:solidFill>
              <a:latin typeface="Calibri"/>
              <a:cs typeface="Calibri"/>
            </a:rPr>
            <a:t>63% clarify current expectations</a:t>
          </a:r>
        </a:p>
      </dgm:t>
    </dgm:pt>
    <dgm:pt modelId="{1BAD8B08-26CB-45DF-947B-F848BF370672}" type="parTrans" cxnId="{06DA8E79-B84D-475F-B0E4-7ABF8EB76374}">
      <dgm:prSet/>
      <dgm:spPr/>
      <dgm:t>
        <a:bodyPr/>
        <a:lstStyle/>
        <a:p>
          <a:endParaRPr lang="en-AU"/>
        </a:p>
      </dgm:t>
    </dgm:pt>
    <dgm:pt modelId="{EA927242-DE1D-47E5-8C1E-F48FD29DB993}" type="sibTrans" cxnId="{06DA8E79-B84D-475F-B0E4-7ABF8EB76374}">
      <dgm:prSet/>
      <dgm:spPr/>
      <dgm:t>
        <a:bodyPr/>
        <a:lstStyle/>
        <a:p>
          <a:endParaRPr lang="en-AU"/>
        </a:p>
      </dgm:t>
    </dgm:pt>
    <dgm:pt modelId="{15FBDCD1-7F62-4165-93BB-1AE56D6756C5}" type="pres">
      <dgm:prSet presAssocID="{0C70F749-D3A4-4523-8319-74B8FC6D96AC}" presName="linear" presStyleCnt="0">
        <dgm:presLayoutVars>
          <dgm:dir/>
          <dgm:animLvl val="lvl"/>
          <dgm:resizeHandles val="exact"/>
        </dgm:presLayoutVars>
      </dgm:prSet>
      <dgm:spPr/>
    </dgm:pt>
    <dgm:pt modelId="{FBCFD005-0305-40BB-8532-7ACCC7C82B5D}" type="pres">
      <dgm:prSet presAssocID="{35BC0D52-A678-4F36-A936-93CC6E4BD3E6}" presName="parentLin" presStyleCnt="0"/>
      <dgm:spPr/>
    </dgm:pt>
    <dgm:pt modelId="{5D77B425-64F6-4B11-8387-C180B62CB98B}" type="pres">
      <dgm:prSet presAssocID="{35BC0D52-A678-4F36-A936-93CC6E4BD3E6}" presName="parentLeftMargin" presStyleLbl="node1" presStyleIdx="0" presStyleCnt="3"/>
      <dgm:spPr/>
    </dgm:pt>
    <dgm:pt modelId="{640328D7-C5C0-4938-B60A-3B7095511BC5}" type="pres">
      <dgm:prSet presAssocID="{35BC0D52-A678-4F36-A936-93CC6E4BD3E6}" presName="parentText" presStyleLbl="node1" presStyleIdx="0" presStyleCnt="3">
        <dgm:presLayoutVars>
          <dgm:chMax val="0"/>
          <dgm:bulletEnabled val="1"/>
        </dgm:presLayoutVars>
      </dgm:prSet>
      <dgm:spPr/>
    </dgm:pt>
    <dgm:pt modelId="{92DEF5B9-2328-482F-81E5-14A3A419CE12}" type="pres">
      <dgm:prSet presAssocID="{35BC0D52-A678-4F36-A936-93CC6E4BD3E6}" presName="negativeSpace" presStyleCnt="0"/>
      <dgm:spPr/>
    </dgm:pt>
    <dgm:pt modelId="{74D5E251-A7A9-4787-B63A-73A46A2332F9}" type="pres">
      <dgm:prSet presAssocID="{35BC0D52-A678-4F36-A936-93CC6E4BD3E6}" presName="childText" presStyleLbl="conFgAcc1" presStyleIdx="0" presStyleCnt="3">
        <dgm:presLayoutVars>
          <dgm:bulletEnabled val="1"/>
        </dgm:presLayoutVars>
      </dgm:prSet>
      <dgm:spPr>
        <a:solidFill>
          <a:srgbClr val="1E1544">
            <a:alpha val="90000"/>
          </a:srgbClr>
        </a:solidFill>
        <a:ln>
          <a:noFill/>
        </a:ln>
      </dgm:spPr>
    </dgm:pt>
    <dgm:pt modelId="{A840E1F5-8C73-4EBF-BA5D-DC77CA0687C7}" type="pres">
      <dgm:prSet presAssocID="{7E9B2417-24C1-4393-A32B-49692D4B9F27}" presName="spaceBetweenRectangles" presStyleCnt="0"/>
      <dgm:spPr/>
    </dgm:pt>
    <dgm:pt modelId="{2061086B-57A2-4B34-8AED-71678EDAEC95}" type="pres">
      <dgm:prSet presAssocID="{347442AB-FA91-4EFC-AD50-EA3617AE9CE5}" presName="parentLin" presStyleCnt="0"/>
      <dgm:spPr/>
    </dgm:pt>
    <dgm:pt modelId="{A29CA330-916D-42B1-9B1D-542219B511CE}" type="pres">
      <dgm:prSet presAssocID="{347442AB-FA91-4EFC-AD50-EA3617AE9CE5}" presName="parentLeftMargin" presStyleLbl="node1" presStyleIdx="0" presStyleCnt="3"/>
      <dgm:spPr/>
    </dgm:pt>
    <dgm:pt modelId="{51A2112B-5F06-4D42-907D-2B1C07EF666B}" type="pres">
      <dgm:prSet presAssocID="{347442AB-FA91-4EFC-AD50-EA3617AE9CE5}" presName="parentText" presStyleLbl="node1" presStyleIdx="1" presStyleCnt="3">
        <dgm:presLayoutVars>
          <dgm:chMax val="0"/>
          <dgm:bulletEnabled val="1"/>
        </dgm:presLayoutVars>
      </dgm:prSet>
      <dgm:spPr/>
    </dgm:pt>
    <dgm:pt modelId="{A1A33231-C5DB-4DE0-9B92-6763FFAF4BAF}" type="pres">
      <dgm:prSet presAssocID="{347442AB-FA91-4EFC-AD50-EA3617AE9CE5}" presName="negativeSpace" presStyleCnt="0"/>
      <dgm:spPr/>
    </dgm:pt>
    <dgm:pt modelId="{C3DB7FAC-E91B-4836-A58D-B0D7D0A3F162}" type="pres">
      <dgm:prSet presAssocID="{347442AB-FA91-4EFC-AD50-EA3617AE9CE5}" presName="childText" presStyleLbl="conFgAcc1" presStyleIdx="1" presStyleCnt="3">
        <dgm:presLayoutVars>
          <dgm:bulletEnabled val="1"/>
        </dgm:presLayoutVars>
      </dgm:prSet>
      <dgm:spPr>
        <a:solidFill>
          <a:srgbClr val="1E1544">
            <a:alpha val="90000"/>
          </a:srgbClr>
        </a:solidFill>
        <a:ln>
          <a:noFill/>
        </a:ln>
      </dgm:spPr>
    </dgm:pt>
    <dgm:pt modelId="{FD7146EE-7EA5-45F2-963D-EFE17DA2D0CB}" type="pres">
      <dgm:prSet presAssocID="{EA927242-DE1D-47E5-8C1E-F48FD29DB993}" presName="spaceBetweenRectangles" presStyleCnt="0"/>
      <dgm:spPr/>
    </dgm:pt>
    <dgm:pt modelId="{F4B2AC2E-F791-4490-9F84-D7627B8D1DE0}" type="pres">
      <dgm:prSet presAssocID="{D93FB3F6-B446-4648-89F7-A4335DDA861F}" presName="parentLin" presStyleCnt="0"/>
      <dgm:spPr/>
    </dgm:pt>
    <dgm:pt modelId="{9F8939D0-126B-45F8-9953-06304533B023}" type="pres">
      <dgm:prSet presAssocID="{D93FB3F6-B446-4648-89F7-A4335DDA861F}" presName="parentLeftMargin" presStyleLbl="node1" presStyleIdx="1" presStyleCnt="3"/>
      <dgm:spPr/>
    </dgm:pt>
    <dgm:pt modelId="{EC03E055-CBCF-4011-9806-D05B34B0BE0B}" type="pres">
      <dgm:prSet presAssocID="{D93FB3F6-B446-4648-89F7-A4335DDA861F}" presName="parentText" presStyleLbl="node1" presStyleIdx="2" presStyleCnt="3">
        <dgm:presLayoutVars>
          <dgm:chMax val="0"/>
          <dgm:bulletEnabled val="1"/>
        </dgm:presLayoutVars>
      </dgm:prSet>
      <dgm:spPr/>
    </dgm:pt>
    <dgm:pt modelId="{2592ADFF-6B5A-492D-9B80-0B0405A06477}" type="pres">
      <dgm:prSet presAssocID="{D93FB3F6-B446-4648-89F7-A4335DDA861F}" presName="negativeSpace" presStyleCnt="0"/>
      <dgm:spPr/>
    </dgm:pt>
    <dgm:pt modelId="{8D97FD0D-B6A3-4DC4-A07E-33B76B32716F}" type="pres">
      <dgm:prSet presAssocID="{D93FB3F6-B446-4648-89F7-A4335DDA861F}" presName="childText" presStyleLbl="conFgAcc1" presStyleIdx="2" presStyleCnt="3">
        <dgm:presLayoutVars>
          <dgm:bulletEnabled val="1"/>
        </dgm:presLayoutVars>
      </dgm:prSet>
      <dgm:spPr>
        <a:solidFill>
          <a:srgbClr val="1E1544">
            <a:alpha val="90000"/>
          </a:srgbClr>
        </a:solidFill>
        <a:ln>
          <a:noFill/>
        </a:ln>
      </dgm:spPr>
    </dgm:pt>
  </dgm:ptLst>
  <dgm:cxnLst>
    <dgm:cxn modelId="{0D371812-90FD-40F4-913A-01F469917F74}" type="presOf" srcId="{347442AB-FA91-4EFC-AD50-EA3617AE9CE5}" destId="{51A2112B-5F06-4D42-907D-2B1C07EF666B}" srcOrd="1" destOrd="0" presId="urn:microsoft.com/office/officeart/2005/8/layout/list1"/>
    <dgm:cxn modelId="{1E13BA2E-8C9F-4FEB-8E7E-ED569B9115F0}" srcId="{0C70F749-D3A4-4523-8319-74B8FC6D96AC}" destId="{D93FB3F6-B446-4648-89F7-A4335DDA861F}" srcOrd="2" destOrd="0" parTransId="{981F0B38-708E-479F-832F-23D44250D3F9}" sibTransId="{D36DCD67-E896-446F-83B5-477CAA7B49BB}"/>
    <dgm:cxn modelId="{B71C0B5C-FF52-4782-8175-13B17F657BF1}" srcId="{0C70F749-D3A4-4523-8319-74B8FC6D96AC}" destId="{35BC0D52-A678-4F36-A936-93CC6E4BD3E6}" srcOrd="0" destOrd="0" parTransId="{B5C76463-9E31-48E7-90D5-991A6F69BE59}" sibTransId="{7E9B2417-24C1-4393-A32B-49692D4B9F27}"/>
    <dgm:cxn modelId="{D1076263-0F5C-42B6-B22B-5A4D2D3F2469}" type="presOf" srcId="{35BC0D52-A678-4F36-A936-93CC6E4BD3E6}" destId="{640328D7-C5C0-4938-B60A-3B7095511BC5}" srcOrd="1" destOrd="0" presId="urn:microsoft.com/office/officeart/2005/8/layout/list1"/>
    <dgm:cxn modelId="{F4DB4E76-8563-45DB-A564-3221B5231E0E}" type="presOf" srcId="{347442AB-FA91-4EFC-AD50-EA3617AE9CE5}" destId="{A29CA330-916D-42B1-9B1D-542219B511CE}" srcOrd="0" destOrd="0" presId="urn:microsoft.com/office/officeart/2005/8/layout/list1"/>
    <dgm:cxn modelId="{06DA8E79-B84D-475F-B0E4-7ABF8EB76374}" srcId="{0C70F749-D3A4-4523-8319-74B8FC6D96AC}" destId="{347442AB-FA91-4EFC-AD50-EA3617AE9CE5}" srcOrd="1" destOrd="0" parTransId="{1BAD8B08-26CB-45DF-947B-F848BF370672}" sibTransId="{EA927242-DE1D-47E5-8C1E-F48FD29DB993}"/>
    <dgm:cxn modelId="{74B0E298-8745-4085-96A7-2A141BD2CC57}" type="presOf" srcId="{0C70F749-D3A4-4523-8319-74B8FC6D96AC}" destId="{15FBDCD1-7F62-4165-93BB-1AE56D6756C5}" srcOrd="0" destOrd="0" presId="urn:microsoft.com/office/officeart/2005/8/layout/list1"/>
    <dgm:cxn modelId="{E174BAAC-5E62-4D3A-ACA0-001F686BE66B}" type="presOf" srcId="{D93FB3F6-B446-4648-89F7-A4335DDA861F}" destId="{EC03E055-CBCF-4011-9806-D05B34B0BE0B}" srcOrd="1" destOrd="0" presId="urn:microsoft.com/office/officeart/2005/8/layout/list1"/>
    <dgm:cxn modelId="{621195C7-9C18-43AA-83B4-975AABC7E0B6}" type="presOf" srcId="{35BC0D52-A678-4F36-A936-93CC6E4BD3E6}" destId="{5D77B425-64F6-4B11-8387-C180B62CB98B}" srcOrd="0" destOrd="0" presId="urn:microsoft.com/office/officeart/2005/8/layout/list1"/>
    <dgm:cxn modelId="{C6C26FD8-85A9-45F4-93ED-0574C6B5766C}" type="presOf" srcId="{D93FB3F6-B446-4648-89F7-A4335DDA861F}" destId="{9F8939D0-126B-45F8-9953-06304533B023}" srcOrd="0" destOrd="0" presId="urn:microsoft.com/office/officeart/2005/8/layout/list1"/>
    <dgm:cxn modelId="{D00EAA97-08FE-4E7A-A09A-6EBF2D353F8A}" type="presParOf" srcId="{15FBDCD1-7F62-4165-93BB-1AE56D6756C5}" destId="{FBCFD005-0305-40BB-8532-7ACCC7C82B5D}" srcOrd="0" destOrd="0" presId="urn:microsoft.com/office/officeart/2005/8/layout/list1"/>
    <dgm:cxn modelId="{332F154E-4245-4018-8870-CE0D12BA6B14}" type="presParOf" srcId="{FBCFD005-0305-40BB-8532-7ACCC7C82B5D}" destId="{5D77B425-64F6-4B11-8387-C180B62CB98B}" srcOrd="0" destOrd="0" presId="urn:microsoft.com/office/officeart/2005/8/layout/list1"/>
    <dgm:cxn modelId="{B50A58A6-D132-4DA1-BDD8-02BCDE3FFEB0}" type="presParOf" srcId="{FBCFD005-0305-40BB-8532-7ACCC7C82B5D}" destId="{640328D7-C5C0-4938-B60A-3B7095511BC5}" srcOrd="1" destOrd="0" presId="urn:microsoft.com/office/officeart/2005/8/layout/list1"/>
    <dgm:cxn modelId="{F76449D6-A66D-4E21-AF80-22AB13541D4B}" type="presParOf" srcId="{15FBDCD1-7F62-4165-93BB-1AE56D6756C5}" destId="{92DEF5B9-2328-482F-81E5-14A3A419CE12}" srcOrd="1" destOrd="0" presId="urn:microsoft.com/office/officeart/2005/8/layout/list1"/>
    <dgm:cxn modelId="{219D0E06-CA2B-4256-AC2F-5E3F7913898C}" type="presParOf" srcId="{15FBDCD1-7F62-4165-93BB-1AE56D6756C5}" destId="{74D5E251-A7A9-4787-B63A-73A46A2332F9}" srcOrd="2" destOrd="0" presId="urn:microsoft.com/office/officeart/2005/8/layout/list1"/>
    <dgm:cxn modelId="{68CA42E1-A18E-494A-94CE-52738815A6B3}" type="presParOf" srcId="{15FBDCD1-7F62-4165-93BB-1AE56D6756C5}" destId="{A840E1F5-8C73-4EBF-BA5D-DC77CA0687C7}" srcOrd="3" destOrd="0" presId="urn:microsoft.com/office/officeart/2005/8/layout/list1"/>
    <dgm:cxn modelId="{A19ECE07-920A-489B-A1C4-1CAF76F9E6C4}" type="presParOf" srcId="{15FBDCD1-7F62-4165-93BB-1AE56D6756C5}" destId="{2061086B-57A2-4B34-8AED-71678EDAEC95}" srcOrd="4" destOrd="0" presId="urn:microsoft.com/office/officeart/2005/8/layout/list1"/>
    <dgm:cxn modelId="{16E7EB26-BB4D-4253-BDEC-BEB01F2C51DE}" type="presParOf" srcId="{2061086B-57A2-4B34-8AED-71678EDAEC95}" destId="{A29CA330-916D-42B1-9B1D-542219B511CE}" srcOrd="0" destOrd="0" presId="urn:microsoft.com/office/officeart/2005/8/layout/list1"/>
    <dgm:cxn modelId="{D15C8F71-A1D4-4E30-B032-DA95CDC8B13F}" type="presParOf" srcId="{2061086B-57A2-4B34-8AED-71678EDAEC95}" destId="{51A2112B-5F06-4D42-907D-2B1C07EF666B}" srcOrd="1" destOrd="0" presId="urn:microsoft.com/office/officeart/2005/8/layout/list1"/>
    <dgm:cxn modelId="{27D07231-1679-41B4-9397-3A4EA5E4D601}" type="presParOf" srcId="{15FBDCD1-7F62-4165-93BB-1AE56D6756C5}" destId="{A1A33231-C5DB-4DE0-9B92-6763FFAF4BAF}" srcOrd="5" destOrd="0" presId="urn:microsoft.com/office/officeart/2005/8/layout/list1"/>
    <dgm:cxn modelId="{CD8E8BE6-FABA-4484-BD7D-8F034636634A}" type="presParOf" srcId="{15FBDCD1-7F62-4165-93BB-1AE56D6756C5}" destId="{C3DB7FAC-E91B-4836-A58D-B0D7D0A3F162}" srcOrd="6" destOrd="0" presId="urn:microsoft.com/office/officeart/2005/8/layout/list1"/>
    <dgm:cxn modelId="{AAB7F889-4885-4147-BB4C-0E4EE4A0FCFE}" type="presParOf" srcId="{15FBDCD1-7F62-4165-93BB-1AE56D6756C5}" destId="{FD7146EE-7EA5-45F2-963D-EFE17DA2D0CB}" srcOrd="7" destOrd="0" presId="urn:microsoft.com/office/officeart/2005/8/layout/list1"/>
    <dgm:cxn modelId="{9A3F3C42-8D10-44D7-9C83-A270263C21D3}" type="presParOf" srcId="{15FBDCD1-7F62-4165-93BB-1AE56D6756C5}" destId="{F4B2AC2E-F791-4490-9F84-D7627B8D1DE0}" srcOrd="8" destOrd="0" presId="urn:microsoft.com/office/officeart/2005/8/layout/list1"/>
    <dgm:cxn modelId="{EB565B46-5C77-4C4C-830D-57CD1CF1660F}" type="presParOf" srcId="{F4B2AC2E-F791-4490-9F84-D7627B8D1DE0}" destId="{9F8939D0-126B-45F8-9953-06304533B023}" srcOrd="0" destOrd="0" presId="urn:microsoft.com/office/officeart/2005/8/layout/list1"/>
    <dgm:cxn modelId="{B0D61775-5E6C-408F-B13C-3C43F3C4B994}" type="presParOf" srcId="{F4B2AC2E-F791-4490-9F84-D7627B8D1DE0}" destId="{EC03E055-CBCF-4011-9806-D05B34B0BE0B}" srcOrd="1" destOrd="0" presId="urn:microsoft.com/office/officeart/2005/8/layout/list1"/>
    <dgm:cxn modelId="{F95D2FB6-8944-49C5-90B8-7E8037508B3C}" type="presParOf" srcId="{15FBDCD1-7F62-4165-93BB-1AE56D6756C5}" destId="{2592ADFF-6B5A-492D-9B80-0B0405A06477}" srcOrd="9" destOrd="0" presId="urn:microsoft.com/office/officeart/2005/8/layout/list1"/>
    <dgm:cxn modelId="{E8115CD2-FB23-4B68-B524-3853260B3310}" type="presParOf" srcId="{15FBDCD1-7F62-4165-93BB-1AE56D6756C5}" destId="{8D97FD0D-B6A3-4DC4-A07E-33B76B32716F}" srcOrd="10" destOrd="0" presId="urn:microsoft.com/office/officeart/2005/8/layout/list1"/>
  </dgm:cxnLst>
  <dgm:bg>
    <a:noFill/>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D5E251-A7A9-4787-B63A-73A46A2332F9}">
      <dsp:nvSpPr>
        <dsp:cNvPr id="0" name=""/>
        <dsp:cNvSpPr/>
      </dsp:nvSpPr>
      <dsp:spPr>
        <a:xfrm>
          <a:off x="0" y="328123"/>
          <a:ext cx="5603128" cy="478800"/>
        </a:xfrm>
        <a:prstGeom prst="rect">
          <a:avLst/>
        </a:prstGeom>
        <a:solidFill>
          <a:srgbClr val="1E1544">
            <a:alpha val="90000"/>
          </a:srgbClr>
        </a:solidFill>
        <a:ln w="12700" cap="flat" cmpd="sng" algn="ctr">
          <a:noFill/>
          <a:prstDash val="solid"/>
          <a:miter lim="800000"/>
        </a:ln>
        <a:effectLst/>
      </dsp:spPr>
      <dsp:style>
        <a:lnRef idx="1">
          <a:scrgbClr r="0" g="0" b="0"/>
        </a:lnRef>
        <a:fillRef idx="1">
          <a:scrgbClr r="0" g="0" b="0"/>
        </a:fillRef>
        <a:effectRef idx="2">
          <a:scrgbClr r="0" g="0" b="0"/>
        </a:effectRef>
        <a:fontRef idx="minor"/>
      </dsp:style>
    </dsp:sp>
    <dsp:sp modelId="{640328D7-C5C0-4938-B60A-3B7095511BC5}">
      <dsp:nvSpPr>
        <dsp:cNvPr id="0" name=""/>
        <dsp:cNvSpPr/>
      </dsp:nvSpPr>
      <dsp:spPr>
        <a:xfrm>
          <a:off x="280156" y="47683"/>
          <a:ext cx="3922189" cy="560880"/>
        </a:xfrm>
        <a:prstGeom prst="round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48249" tIns="0" rIns="148249" bIns="0" numCol="1" spcCol="1270" anchor="ctr" anchorCtr="0">
          <a:noAutofit/>
        </a:bodyPr>
        <a:lstStyle/>
        <a:p>
          <a:pPr marL="0" lvl="0" indent="0" algn="l" defTabSz="800100" rtl="0">
            <a:lnSpc>
              <a:spcPct val="90000"/>
            </a:lnSpc>
            <a:spcBef>
              <a:spcPct val="0"/>
            </a:spcBef>
            <a:spcAft>
              <a:spcPct val="35000"/>
            </a:spcAft>
            <a:buNone/>
          </a:pPr>
          <a:r>
            <a:rPr lang="en-AU" sz="1800" kern="1200">
              <a:solidFill>
                <a:schemeClr val="tx1"/>
              </a:solidFill>
              <a:latin typeface="Calibri"/>
              <a:cs typeface="Calibri"/>
            </a:rPr>
            <a:t>13% of the expectations are new</a:t>
          </a:r>
        </a:p>
      </dsp:txBody>
      <dsp:txXfrm>
        <a:off x="307536" y="75063"/>
        <a:ext cx="3867429" cy="506120"/>
      </dsp:txXfrm>
    </dsp:sp>
    <dsp:sp modelId="{C3DB7FAC-E91B-4836-A58D-B0D7D0A3F162}">
      <dsp:nvSpPr>
        <dsp:cNvPr id="0" name=""/>
        <dsp:cNvSpPr/>
      </dsp:nvSpPr>
      <dsp:spPr>
        <a:xfrm>
          <a:off x="0" y="1189963"/>
          <a:ext cx="5603128" cy="478800"/>
        </a:xfrm>
        <a:prstGeom prst="rect">
          <a:avLst/>
        </a:prstGeom>
        <a:solidFill>
          <a:srgbClr val="1E1544">
            <a:alpha val="90000"/>
          </a:srgbClr>
        </a:solidFill>
        <a:ln w="12700" cap="flat" cmpd="sng" algn="ctr">
          <a:noFill/>
          <a:prstDash val="solid"/>
          <a:miter lim="800000"/>
        </a:ln>
        <a:effectLst/>
      </dsp:spPr>
      <dsp:style>
        <a:lnRef idx="1">
          <a:scrgbClr r="0" g="0" b="0"/>
        </a:lnRef>
        <a:fillRef idx="1">
          <a:scrgbClr r="0" g="0" b="0"/>
        </a:fillRef>
        <a:effectRef idx="2">
          <a:scrgbClr r="0" g="0" b="0"/>
        </a:effectRef>
        <a:fontRef idx="minor"/>
      </dsp:style>
    </dsp:sp>
    <dsp:sp modelId="{51A2112B-5F06-4D42-907D-2B1C07EF666B}">
      <dsp:nvSpPr>
        <dsp:cNvPr id="0" name=""/>
        <dsp:cNvSpPr/>
      </dsp:nvSpPr>
      <dsp:spPr>
        <a:xfrm>
          <a:off x="280156" y="909523"/>
          <a:ext cx="3922189" cy="560880"/>
        </a:xfrm>
        <a:prstGeom prst="round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48249" tIns="0" rIns="148249" bIns="0" numCol="1" spcCol="1270" anchor="ctr" anchorCtr="0">
          <a:noAutofit/>
        </a:bodyPr>
        <a:lstStyle/>
        <a:p>
          <a:pPr marL="0" lvl="0" indent="0" algn="l" defTabSz="800100">
            <a:lnSpc>
              <a:spcPct val="90000"/>
            </a:lnSpc>
            <a:spcBef>
              <a:spcPct val="0"/>
            </a:spcBef>
            <a:spcAft>
              <a:spcPct val="35000"/>
            </a:spcAft>
            <a:buNone/>
          </a:pPr>
          <a:r>
            <a:rPr lang="en-AU" sz="1800" kern="1200">
              <a:solidFill>
                <a:schemeClr val="tx1"/>
              </a:solidFill>
              <a:latin typeface="Calibri"/>
              <a:cs typeface="Calibri"/>
            </a:rPr>
            <a:t>63% clarify current expectations</a:t>
          </a:r>
        </a:p>
      </dsp:txBody>
      <dsp:txXfrm>
        <a:off x="307536" y="936903"/>
        <a:ext cx="3867429" cy="506120"/>
      </dsp:txXfrm>
    </dsp:sp>
    <dsp:sp modelId="{8D97FD0D-B6A3-4DC4-A07E-33B76B32716F}">
      <dsp:nvSpPr>
        <dsp:cNvPr id="0" name=""/>
        <dsp:cNvSpPr/>
      </dsp:nvSpPr>
      <dsp:spPr>
        <a:xfrm>
          <a:off x="0" y="2051803"/>
          <a:ext cx="5603128" cy="478800"/>
        </a:xfrm>
        <a:prstGeom prst="rect">
          <a:avLst/>
        </a:prstGeom>
        <a:solidFill>
          <a:srgbClr val="1E1544">
            <a:alpha val="90000"/>
          </a:srgbClr>
        </a:solidFill>
        <a:ln w="12700" cap="flat" cmpd="sng" algn="ctr">
          <a:noFill/>
          <a:prstDash val="solid"/>
          <a:miter lim="800000"/>
        </a:ln>
        <a:effectLst/>
      </dsp:spPr>
      <dsp:style>
        <a:lnRef idx="1">
          <a:scrgbClr r="0" g="0" b="0"/>
        </a:lnRef>
        <a:fillRef idx="1">
          <a:scrgbClr r="0" g="0" b="0"/>
        </a:fillRef>
        <a:effectRef idx="2">
          <a:scrgbClr r="0" g="0" b="0"/>
        </a:effectRef>
        <a:fontRef idx="minor"/>
      </dsp:style>
    </dsp:sp>
    <dsp:sp modelId="{EC03E055-CBCF-4011-9806-D05B34B0BE0B}">
      <dsp:nvSpPr>
        <dsp:cNvPr id="0" name=""/>
        <dsp:cNvSpPr/>
      </dsp:nvSpPr>
      <dsp:spPr>
        <a:xfrm>
          <a:off x="280156" y="1771363"/>
          <a:ext cx="3922189" cy="560880"/>
        </a:xfrm>
        <a:prstGeom prst="round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48249" tIns="0" rIns="148249" bIns="0" numCol="1" spcCol="1270" anchor="ctr" anchorCtr="0">
          <a:noAutofit/>
        </a:bodyPr>
        <a:lstStyle/>
        <a:p>
          <a:pPr marL="0" lvl="0" indent="0" algn="l" defTabSz="800100">
            <a:lnSpc>
              <a:spcPct val="90000"/>
            </a:lnSpc>
            <a:spcBef>
              <a:spcPct val="0"/>
            </a:spcBef>
            <a:spcAft>
              <a:spcPct val="35000"/>
            </a:spcAft>
            <a:buNone/>
          </a:pPr>
          <a:r>
            <a:rPr lang="en-AU" sz="1800" kern="1200">
              <a:solidFill>
                <a:schemeClr val="tx1"/>
              </a:solidFill>
              <a:latin typeface="Calibri"/>
              <a:cs typeface="Calibri"/>
            </a:rPr>
            <a:t>24% align to current Quality Standards</a:t>
          </a:r>
          <a:endParaRPr lang="en-US" sz="1800" kern="1200">
            <a:solidFill>
              <a:schemeClr val="tx1"/>
            </a:solidFill>
          </a:endParaRPr>
        </a:p>
      </dsp:txBody>
      <dsp:txXfrm>
        <a:off x="307536" y="1798743"/>
        <a:ext cx="3867429" cy="506120"/>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358E61-99FE-43FA-96A0-DE03DA24D5CD}" type="datetimeFigureOut">
              <a:t>12/12/2024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80C5ACC-04F4-44CC-A469-9B1E45D0931D}" type="slidenum">
              <a:t>‹#›</a:t>
            </a:fld>
            <a:endParaRPr lang="en-US"/>
          </a:p>
        </p:txBody>
      </p:sp>
    </p:spTree>
    <p:extLst>
      <p:ext uri="{BB962C8B-B14F-4D97-AF65-F5344CB8AC3E}">
        <p14:creationId xmlns:p14="http://schemas.microsoft.com/office/powerpoint/2010/main" val="32662575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agedcarequality.gov.au/resource-library/standard-2-organisation"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hyperlink" Target="https://www.agedcarequality.gov.au/strengthened-quality-standards/"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agedcarequality.gov.au/resource-library/standard-3-care-and-services" TargetMode="External"/><Relationship Id="rId2" Type="http://schemas.openxmlformats.org/officeDocument/2006/relationships/slide" Target="../slides/slide14.xml"/><Relationship Id="rId1" Type="http://schemas.openxmlformats.org/officeDocument/2006/relationships/notesMaster" Target="../notesMasters/notesMaster1.xml"/><Relationship Id="rId4" Type="http://schemas.openxmlformats.org/officeDocument/2006/relationships/hyperlink" Target="https://www.agedcarequality.gov.au/strengthened-quality-standards/"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agedcarequality.gov.au/resource-library/standard-4-environment" TargetMode="External"/><Relationship Id="rId2" Type="http://schemas.openxmlformats.org/officeDocument/2006/relationships/slide" Target="../slides/slide18.xml"/><Relationship Id="rId1" Type="http://schemas.openxmlformats.org/officeDocument/2006/relationships/notesMaster" Target="../notesMasters/notesMaster1.xml"/><Relationship Id="rId4" Type="http://schemas.openxmlformats.org/officeDocument/2006/relationships/hyperlink" Target="https://www.agedcarequality.gov.au/strengthened-quality-standards/" TargetMode="Externa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agedcarequality.gov.au/resource-library/standard-5-clinical-care" TargetMode="External"/><Relationship Id="rId2" Type="http://schemas.openxmlformats.org/officeDocument/2006/relationships/slide" Target="../slides/slide21.xml"/><Relationship Id="rId1" Type="http://schemas.openxmlformats.org/officeDocument/2006/relationships/notesMaster" Target="../notesMasters/notesMaster1.xml"/><Relationship Id="rId4" Type="http://schemas.openxmlformats.org/officeDocument/2006/relationships/hyperlink" Target="https://www.agedcarequality.gov.au/strengthened-quality-standards/" TargetMode="Externa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agedcarequality.gov.au/resource-library/standard-6-food-and-nutrition" TargetMode="External"/><Relationship Id="rId2" Type="http://schemas.openxmlformats.org/officeDocument/2006/relationships/slide" Target="../slides/slide25.xml"/><Relationship Id="rId1" Type="http://schemas.openxmlformats.org/officeDocument/2006/relationships/notesMaster" Target="../notesMasters/notesMaster1.xml"/><Relationship Id="rId4" Type="http://schemas.openxmlformats.org/officeDocument/2006/relationships/hyperlink" Target="https://www.agedcarequality.gov.au/strengthened-quality-standards/" TargetMode="Externa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agedcarequality.gov.au/resource-library/standard-7-residential-community" TargetMode="External"/><Relationship Id="rId2" Type="http://schemas.openxmlformats.org/officeDocument/2006/relationships/slide" Target="../slides/slide29.xml"/><Relationship Id="rId1" Type="http://schemas.openxmlformats.org/officeDocument/2006/relationships/notesMaster" Target="../notesMasters/notesMaster1.xml"/><Relationship Id="rId4" Type="http://schemas.openxmlformats.org/officeDocument/2006/relationships/hyperlink" Target="https://www.agedcarequality.gov.au/strengthened-quality-standards/" TargetMode="Externa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agedcarequality.gov.au/standards-guidance/intro"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www.agedcarequality.gov.au/" TargetMode="External"/><Relationship Id="rId2" Type="http://schemas.openxmlformats.org/officeDocument/2006/relationships/slide" Target="../slides/slide34.xml"/><Relationship Id="rId1" Type="http://schemas.openxmlformats.org/officeDocument/2006/relationships/notesMaster" Target="../notesMasters/notesMaster1.xml"/><Relationship Id="rId4" Type="http://schemas.openxmlformats.org/officeDocument/2006/relationships/hyperlink" Target="https://www.agedcarequality.gov.au/providers/education-training/online-learning-alis" TargetMode="Externa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health.gov.au/our-work/strengthening-aged-care-quality-standards/whats-different"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agedcarequality.gov.au/standards-guidance/intro" TargetMode="External"/><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hyperlink" Target="https://www.agedcarequality.gov.au/resource-library/strengthened-quality-standards-quick-reference-guide" TargetMode="Externa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agedcarequality.gov.au/standards-guidance/intro" TargetMode="External"/><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https://www.agedcarequality.gov.au/resource-library/strengthened-quality-standards-quick-reference-guide" TargetMode="Externa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agedcarequality.gov.au/resource-library/standard-1-person" TargetMode="External"/><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hyperlink" Target="https://www.agedcarequality.gov.au/strengthened-quality-standards/"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800" i="1">
                <a:latin typeface="Open Sans"/>
                <a:ea typeface="Open Sans"/>
                <a:cs typeface="Open Sans"/>
              </a:rPr>
              <a:t>Facilitator notes: Suitable audience: The information provided by the Commission is suitable for all internal workers, contractors and volunteers. Adding your own additional information is welcome, however the suitable audience may need to be updated.</a:t>
            </a:r>
            <a:endParaRPr lang="en-US" sz="1800" i="1">
              <a:latin typeface="Open Sans"/>
              <a:ea typeface="Open Sans"/>
              <a:cs typeface="Open Sans"/>
            </a:endParaRPr>
          </a:p>
        </p:txBody>
      </p:sp>
      <p:sp>
        <p:nvSpPr>
          <p:cNvPr id="4" name="Slide Number Placeholder 3"/>
          <p:cNvSpPr>
            <a:spLocks noGrp="1"/>
          </p:cNvSpPr>
          <p:nvPr>
            <p:ph type="sldNum" sz="quarter" idx="5"/>
          </p:nvPr>
        </p:nvSpPr>
        <p:spPr/>
        <p:txBody>
          <a:bodyPr/>
          <a:lstStyle/>
          <a:p>
            <a:fld id="{D80C5ACC-04F4-44CC-A469-9B1E45D0931D}" type="slidenum">
              <a:t>1</a:t>
            </a:fld>
            <a:endParaRPr lang="en-US"/>
          </a:p>
        </p:txBody>
      </p:sp>
    </p:spTree>
    <p:extLst>
      <p:ext uri="{BB962C8B-B14F-4D97-AF65-F5344CB8AC3E}">
        <p14:creationId xmlns:p14="http://schemas.microsoft.com/office/powerpoint/2010/main" val="13299866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i="1">
                <a:latin typeface="Open Sans" pitchFamily="2" charset="0"/>
                <a:ea typeface="Open Sans" pitchFamily="2" charset="0"/>
                <a:cs typeface="Open Sans" pitchFamily="2" charset="0"/>
              </a:rPr>
              <a:t>Facilitator notes: In this slide we have covered a general introduction on Standard 2, and what the focus of this standard is. Further reading is expected for details on each of the Outcomes for Standard 2 and how they may be applied in practice. Please check the resources section in this slide's notes.</a:t>
            </a:r>
            <a:endParaRPr lang="en-US">
              <a:latin typeface="Open Sans" pitchFamily="2" charset="0"/>
              <a:ea typeface="Open Sans" pitchFamily="2" charset="0"/>
              <a:cs typeface="Open Sans" pitchFamily="2" charset="0"/>
            </a:endParaRPr>
          </a:p>
          <a:p>
            <a:endParaRPr lang="en-AU">
              <a:latin typeface="Open Sans" pitchFamily="2" charset="0"/>
              <a:ea typeface="Open Sans" pitchFamily="2" charset="0"/>
              <a:cs typeface="Open Sans" pitchFamily="2" charset="0"/>
            </a:endParaRPr>
          </a:p>
          <a:p>
            <a:r>
              <a:rPr lang="en-AU" u="sng">
                <a:latin typeface="Open Sans" pitchFamily="2" charset="0"/>
                <a:ea typeface="Open Sans" pitchFamily="2" charset="0"/>
                <a:cs typeface="Open Sans" pitchFamily="2" charset="0"/>
              </a:rPr>
              <a:t>Suggested script:</a:t>
            </a:r>
            <a:endParaRPr lang="en-US" u="sng">
              <a:latin typeface="Open Sans" pitchFamily="2" charset="0"/>
              <a:ea typeface="Open Sans" pitchFamily="2" charset="0"/>
              <a:cs typeface="Open Sans" pitchFamily="2" charset="0"/>
            </a:endParaRPr>
          </a:p>
          <a:p>
            <a:r>
              <a:rPr lang="en-AU">
                <a:latin typeface="Open Sans" pitchFamily="2" charset="0"/>
                <a:ea typeface="Open Sans" pitchFamily="2" charset="0"/>
                <a:cs typeface="Open Sans" pitchFamily="2" charset="0"/>
              </a:rPr>
              <a:t>Strengthened Quality Standard 2 is “The organisation.” </a:t>
            </a:r>
            <a:endParaRPr lang="en-US">
              <a:latin typeface="Open Sans" pitchFamily="2" charset="0"/>
              <a:ea typeface="Open Sans" pitchFamily="2" charset="0"/>
              <a:cs typeface="Open Sans" pitchFamily="2" charset="0"/>
            </a:endParaRPr>
          </a:p>
          <a:p>
            <a:r>
              <a:rPr lang="en-AU">
                <a:latin typeface="Open Sans" pitchFamily="2" charset="0"/>
                <a:ea typeface="Open Sans" pitchFamily="2" charset="0"/>
                <a:cs typeface="Open Sans" pitchFamily="2" charset="0"/>
              </a:rPr>
              <a:t>This Standard holds the governing body responsible for meeting the requirements to deliver quality care and services. This Standard recognises it is the responsibility of the governing body to set strategic priorities and encourage a culture of safety and quality. Our governance systems and you as our staff are key to the delivery of safe, quality, effective and person-centred care for every person we care for.</a:t>
            </a:r>
            <a:endParaRPr lang="en-US">
              <a:latin typeface="Open Sans" pitchFamily="2" charset="0"/>
              <a:ea typeface="Open Sans" pitchFamily="2" charset="0"/>
              <a:cs typeface="Open Sans" pitchFamily="2" charset="0"/>
            </a:endParaRPr>
          </a:p>
          <a:p>
            <a:r>
              <a:rPr lang="en-AU">
                <a:latin typeface="Open Sans" pitchFamily="2" charset="0"/>
                <a:ea typeface="Open Sans" pitchFamily="2" charset="0"/>
                <a:cs typeface="Open Sans" pitchFamily="2" charset="0"/>
              </a:rPr>
              <a:t>This Standard focuses on how we: </a:t>
            </a:r>
            <a:endParaRPr lang="en-US">
              <a:latin typeface="Open Sans" pitchFamily="2" charset="0"/>
              <a:ea typeface="Open Sans" pitchFamily="2" charset="0"/>
              <a:cs typeface="Open Sans" pitchFamily="2" charset="0"/>
            </a:endParaRPr>
          </a:p>
          <a:p>
            <a:pPr marL="171450" indent="-171450">
              <a:buFont typeface="Arial"/>
              <a:buChar char="•"/>
            </a:pPr>
            <a:r>
              <a:rPr lang="en-AU">
                <a:latin typeface="Open Sans" pitchFamily="2" charset="0"/>
                <a:ea typeface="Open Sans" pitchFamily="2" charset="0"/>
                <a:cs typeface="Open Sans" pitchFamily="2" charset="0"/>
              </a:rPr>
              <a:t>partner with older people with different backgrounds</a:t>
            </a:r>
          </a:p>
          <a:p>
            <a:pPr marL="171450" indent="-171450">
              <a:buFont typeface="Arial"/>
              <a:buChar char="•"/>
            </a:pPr>
            <a:r>
              <a:rPr lang="en-AU">
                <a:latin typeface="Open Sans" pitchFamily="2" charset="0"/>
                <a:ea typeface="Open Sans" pitchFamily="2" charset="0"/>
                <a:cs typeface="Open Sans" pitchFamily="2" charset="0"/>
              </a:rPr>
              <a:t>promote a culture of quality and safety</a:t>
            </a:r>
          </a:p>
          <a:p>
            <a:pPr marL="171450" indent="-171450">
              <a:buFont typeface="Arial"/>
              <a:buChar char="•"/>
            </a:pPr>
            <a:r>
              <a:rPr lang="en-AU">
                <a:latin typeface="Open Sans" pitchFamily="2" charset="0"/>
                <a:ea typeface="Open Sans" pitchFamily="2" charset="0"/>
                <a:cs typeface="Open Sans" pitchFamily="2" charset="0"/>
              </a:rPr>
              <a:t>are accountable and have quality systems in place</a:t>
            </a:r>
          </a:p>
          <a:p>
            <a:pPr marL="171450" indent="-171450">
              <a:buFont typeface="Arial"/>
              <a:buChar char="•"/>
            </a:pPr>
            <a:r>
              <a:rPr lang="en-AU">
                <a:latin typeface="Open Sans" pitchFamily="2" charset="0"/>
                <a:ea typeface="Open Sans" pitchFamily="2" charset="0"/>
                <a:cs typeface="Open Sans" pitchFamily="2" charset="0"/>
              </a:rPr>
              <a:t>plan and support your workforce to deliver great care; and</a:t>
            </a:r>
          </a:p>
          <a:p>
            <a:pPr marL="171450" indent="-171450">
              <a:buFont typeface="Arial"/>
              <a:buChar char="•"/>
            </a:pPr>
            <a:r>
              <a:rPr lang="en-AU">
                <a:latin typeface="Open Sans" pitchFamily="2" charset="0"/>
                <a:ea typeface="Open Sans" pitchFamily="2" charset="0"/>
                <a:cs typeface="Open Sans" pitchFamily="2" charset="0"/>
              </a:rPr>
              <a:t>plan and manage emergencies and disasters.</a:t>
            </a:r>
          </a:p>
          <a:p>
            <a:pPr marL="171450" indent="-171450">
              <a:buFont typeface="Arial"/>
              <a:buChar char="•"/>
            </a:pPr>
            <a:endParaRPr lang="en-AU">
              <a:latin typeface="Open Sans" pitchFamily="2" charset="0"/>
              <a:ea typeface="Open Sans" pitchFamily="2" charset="0"/>
              <a:cs typeface="Open Sans" pitchFamily="2" charset="0"/>
            </a:endParaRPr>
          </a:p>
          <a:p>
            <a:r>
              <a:rPr lang="en-AU">
                <a:latin typeface="Open Sans" pitchFamily="2" charset="0"/>
                <a:ea typeface="Open Sans" pitchFamily="2" charset="0"/>
                <a:cs typeface="Open Sans" pitchFamily="2" charset="0"/>
              </a:rPr>
              <a:t>These key topics are covered within the Outcomes for Standard 2, as you can see listed on the slide here.</a:t>
            </a:r>
            <a:endParaRPr lang="en-US">
              <a:latin typeface="Open Sans" pitchFamily="2" charset="0"/>
              <a:ea typeface="Open Sans" pitchFamily="2" charset="0"/>
              <a:cs typeface="Open Sans" pitchFamily="2" charset="0"/>
            </a:endParaRPr>
          </a:p>
          <a:p>
            <a:endParaRPr lang="en-AU">
              <a:latin typeface="Open Sans" pitchFamily="2" charset="0"/>
              <a:ea typeface="Open Sans" pitchFamily="2" charset="0"/>
              <a:cs typeface="Open Sans" pitchFamily="2" charset="0"/>
            </a:endParaRPr>
          </a:p>
          <a:p>
            <a:r>
              <a:rPr lang="en-AU" u="sng">
                <a:latin typeface="Open Sans" pitchFamily="2" charset="0"/>
                <a:ea typeface="Open Sans" pitchFamily="2" charset="0"/>
                <a:cs typeface="Open Sans" pitchFamily="2" charset="0"/>
              </a:rPr>
              <a:t>Resources:</a:t>
            </a:r>
            <a:endParaRPr lang="en-US">
              <a:latin typeface="Open Sans" pitchFamily="2" charset="0"/>
              <a:ea typeface="Open Sans" pitchFamily="2" charset="0"/>
              <a:cs typeface="Open Sans" pitchFamily="2" charset="0"/>
            </a:endParaRPr>
          </a:p>
          <a:p>
            <a:r>
              <a:rPr lang="en-AU">
                <a:latin typeface="Open Sans" pitchFamily="2" charset="0"/>
                <a:ea typeface="Open Sans" pitchFamily="2" charset="0"/>
                <a:cs typeface="Open Sans" pitchFamily="2" charset="0"/>
              </a:rPr>
              <a:t>Strengthened Quality Standard 2: The organisation fact sheet [</a:t>
            </a:r>
            <a:r>
              <a:rPr lang="en-AU">
                <a:latin typeface="Open Sans" pitchFamily="2" charset="0"/>
                <a:ea typeface="Open Sans" pitchFamily="2" charset="0"/>
                <a:cs typeface="Open Sans" pitchFamily="2" charset="0"/>
                <a:hlinkClick r:id="rId3"/>
              </a:rPr>
              <a:t>https://www.agedcarequality.gov.au/resource-library/standard-2-organisation</a:t>
            </a:r>
            <a:r>
              <a:rPr lang="en-AU">
                <a:latin typeface="Open Sans" pitchFamily="2" charset="0"/>
                <a:ea typeface="Open Sans" pitchFamily="2" charset="0"/>
                <a:cs typeface="Open Sans" pitchFamily="2" charset="0"/>
              </a:rPr>
              <a:t>]</a:t>
            </a:r>
            <a:endParaRPr lang="en-US">
              <a:latin typeface="Open Sans" pitchFamily="2" charset="0"/>
              <a:ea typeface="Open Sans" pitchFamily="2" charset="0"/>
              <a:cs typeface="Open Sans" pitchFamily="2" charset="0"/>
            </a:endParaRPr>
          </a:p>
          <a:p>
            <a:r>
              <a:rPr lang="en-US">
                <a:latin typeface="Open Sans" pitchFamily="2" charset="0"/>
                <a:ea typeface="Open Sans" pitchFamily="2" charset="0"/>
                <a:cs typeface="Open Sans" pitchFamily="2" charset="0"/>
              </a:rPr>
              <a:t>You can refer to the guidance materials to access further details for each standard with examples of actions each type of person (provider, worker, </a:t>
            </a:r>
            <a:r>
              <a:rPr lang="en-US" err="1">
                <a:latin typeface="Open Sans" pitchFamily="2" charset="0"/>
                <a:ea typeface="Open Sans" pitchFamily="2" charset="0"/>
                <a:cs typeface="Open Sans" pitchFamily="2" charset="0"/>
              </a:rPr>
              <a:t>organisation</a:t>
            </a:r>
            <a:r>
              <a:rPr lang="en-US">
                <a:latin typeface="Open Sans" pitchFamily="2" charset="0"/>
                <a:ea typeface="Open Sans" pitchFamily="2" charset="0"/>
                <a:cs typeface="Open Sans" pitchFamily="2" charset="0"/>
              </a:rPr>
              <a:t>) can take to apply the Standards in practice.</a:t>
            </a:r>
          </a:p>
          <a:p>
            <a:r>
              <a:rPr lang="en-US">
                <a:latin typeface="Open Sans"/>
                <a:ea typeface="Open Sans"/>
                <a:cs typeface="Open Sans"/>
              </a:rPr>
              <a:t>[</a:t>
            </a:r>
            <a:r>
              <a:rPr lang="en-US">
                <a:latin typeface="Open Sans"/>
                <a:ea typeface="Open Sans"/>
                <a:cs typeface="Open Sans"/>
                <a:hlinkClick r:id="rId4"/>
              </a:rPr>
              <a:t>https://www.agedcarequality.gov.au/strengthened-quality-standards/</a:t>
            </a:r>
            <a:r>
              <a:rPr lang="en-US">
                <a:latin typeface="Open Sans"/>
                <a:ea typeface="Open Sans"/>
                <a:cs typeface="Open Sans"/>
              </a:rPr>
              <a:t>]</a:t>
            </a:r>
            <a:endParaRPr lang="en-US">
              <a:latin typeface="Open Sans" pitchFamily="2" charset="0"/>
              <a:ea typeface="Open Sans" pitchFamily="2" charset="0"/>
              <a:cs typeface="Open Sans" pitchFamily="2" charset="0"/>
            </a:endParaRPr>
          </a:p>
          <a:p>
            <a:endParaRPr lang="en-US">
              <a:latin typeface="Open Sans" pitchFamily="2" charset="0"/>
              <a:ea typeface="Open Sans" pitchFamily="2" charset="0"/>
              <a:cs typeface="Open Sans" pitchFamily="2" charset="0"/>
            </a:endParaRPr>
          </a:p>
        </p:txBody>
      </p:sp>
      <p:sp>
        <p:nvSpPr>
          <p:cNvPr id="4" name="Slide Number Placeholder 3"/>
          <p:cNvSpPr>
            <a:spLocks noGrp="1"/>
          </p:cNvSpPr>
          <p:nvPr>
            <p:ph type="sldNum" sz="quarter" idx="5"/>
          </p:nvPr>
        </p:nvSpPr>
        <p:spPr/>
        <p:txBody>
          <a:bodyPr/>
          <a:lstStyle/>
          <a:p>
            <a:fld id="{D80C5ACC-04F4-44CC-A469-9B1E45D0931D}" type="slidenum">
              <a:rPr lang="en-US"/>
              <a:t>10</a:t>
            </a:fld>
            <a:endParaRPr lang="en-US"/>
          </a:p>
        </p:txBody>
      </p:sp>
    </p:spTree>
    <p:extLst>
      <p:ext uri="{BB962C8B-B14F-4D97-AF65-F5344CB8AC3E}">
        <p14:creationId xmlns:p14="http://schemas.microsoft.com/office/powerpoint/2010/main" val="17580361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i="1">
                <a:latin typeface="Open Sans"/>
                <a:ea typeface="Open Sans"/>
                <a:cs typeface="Open Sans"/>
              </a:rPr>
              <a:t>Facilitator notes: This slide gives key information to the key topics of Standard 2. You can find out more in the strengthened Aged Care Quality Standards fact sheets, and then further insight in the guidance materials listed below. </a:t>
            </a:r>
            <a:r>
              <a:rPr lang="en-AU" b="1">
                <a:latin typeface="Open Sans"/>
                <a:ea typeface="Open Sans"/>
                <a:cs typeface="Open Sans"/>
              </a:rPr>
              <a:t>There is also a second slide following this one to outline the key topics within Standard 2 that clarify existing expectations.</a:t>
            </a:r>
            <a:endParaRPr lang="en-US">
              <a:latin typeface="Open Sans"/>
              <a:ea typeface="Open Sans"/>
              <a:cs typeface="Open Sans"/>
            </a:endParaRPr>
          </a:p>
          <a:p>
            <a:endParaRPr lang="en-AU" u="sng">
              <a:latin typeface="Open Sans" pitchFamily="2" charset="0"/>
              <a:ea typeface="Open Sans" pitchFamily="2" charset="0"/>
              <a:cs typeface="Open Sans" pitchFamily="2" charset="0"/>
            </a:endParaRPr>
          </a:p>
          <a:p>
            <a:r>
              <a:rPr lang="en-AU" u="sng">
                <a:latin typeface="Open Sans" pitchFamily="2" charset="0"/>
                <a:ea typeface="Open Sans" pitchFamily="2" charset="0"/>
                <a:cs typeface="Open Sans" pitchFamily="2" charset="0"/>
              </a:rPr>
              <a:t>Suggested script:</a:t>
            </a:r>
          </a:p>
          <a:p>
            <a:r>
              <a:rPr lang="en-AU">
                <a:latin typeface="Open Sans" pitchFamily="2" charset="0"/>
                <a:ea typeface="Open Sans" pitchFamily="2" charset="0"/>
                <a:cs typeface="Open Sans" pitchFamily="2" charset="0"/>
              </a:rPr>
              <a:t>The</a:t>
            </a:r>
            <a:r>
              <a:rPr lang="en-AU" u="none">
                <a:latin typeface="Open Sans" pitchFamily="2" charset="0"/>
                <a:ea typeface="Open Sans" pitchFamily="2" charset="0"/>
                <a:cs typeface="Open Sans" pitchFamily="2" charset="0"/>
              </a:rPr>
              <a:t> </a:t>
            </a:r>
            <a:r>
              <a:rPr lang="en-AU">
                <a:latin typeface="Open Sans" pitchFamily="2" charset="0"/>
                <a:ea typeface="Open Sans" pitchFamily="2" charset="0"/>
                <a:cs typeface="Open Sans" pitchFamily="2" charset="0"/>
              </a:rPr>
              <a:t>key</a:t>
            </a:r>
            <a:r>
              <a:rPr lang="en-AU" u="none">
                <a:latin typeface="Open Sans" pitchFamily="2" charset="0"/>
                <a:ea typeface="Open Sans" pitchFamily="2" charset="0"/>
                <a:cs typeface="Open Sans" pitchFamily="2" charset="0"/>
              </a:rPr>
              <a:t> </a:t>
            </a:r>
            <a:r>
              <a:rPr lang="en-AU">
                <a:latin typeface="Open Sans" pitchFamily="2" charset="0"/>
                <a:ea typeface="Open Sans" pitchFamily="2" charset="0"/>
                <a:cs typeface="Open Sans" pitchFamily="2" charset="0"/>
              </a:rPr>
              <a:t>topics</a:t>
            </a:r>
            <a:r>
              <a:rPr lang="en-AU" u="none">
                <a:latin typeface="Open Sans" pitchFamily="2" charset="0"/>
                <a:ea typeface="Open Sans" pitchFamily="2" charset="0"/>
                <a:cs typeface="Open Sans" pitchFamily="2" charset="0"/>
              </a:rPr>
              <a:t> of strengthened Quality Standard </a:t>
            </a:r>
            <a:r>
              <a:rPr lang="en-AU">
                <a:latin typeface="Open Sans" pitchFamily="2" charset="0"/>
                <a:ea typeface="Open Sans" pitchFamily="2" charset="0"/>
                <a:cs typeface="Open Sans" pitchFamily="2" charset="0"/>
              </a:rPr>
              <a:t>2 </a:t>
            </a:r>
            <a:r>
              <a:rPr lang="en-AU" u="none">
                <a:latin typeface="Open Sans" pitchFamily="2" charset="0"/>
                <a:ea typeface="Open Sans" pitchFamily="2" charset="0"/>
                <a:cs typeface="Open Sans" pitchFamily="2" charset="0"/>
              </a:rPr>
              <a:t>outline that we need to:</a:t>
            </a:r>
          </a:p>
          <a:p>
            <a:pPr marL="171450" indent="-171450">
              <a:buFont typeface="Arial"/>
              <a:buChar char="•"/>
            </a:pPr>
            <a:r>
              <a:rPr lang="en-AU">
                <a:latin typeface="Open Sans" pitchFamily="2" charset="0"/>
                <a:ea typeface="Open Sans" pitchFamily="2" charset="0"/>
                <a:cs typeface="Open Sans" pitchFamily="2" charset="0"/>
              </a:rPr>
              <a:t>understand that people receiving our care have different backgrounds and different needs. This focuses particularly on the needs of Aboriginal and Torres Strait Islander peoples and people living with dementia as well as other diverse groups</a:t>
            </a:r>
          </a:p>
          <a:p>
            <a:pPr marL="171450" indent="-171450">
              <a:buFont typeface="Arial"/>
              <a:buChar char="•"/>
            </a:pPr>
            <a:r>
              <a:rPr lang="en-AU">
                <a:latin typeface="Open Sans" pitchFamily="2" charset="0"/>
                <a:ea typeface="Open Sans" pitchFamily="2" charset="0"/>
                <a:cs typeface="Open Sans" pitchFamily="2" charset="0"/>
              </a:rPr>
              <a:t>carry out strategic business planning</a:t>
            </a:r>
          </a:p>
          <a:p>
            <a:pPr marL="171450" indent="-171450">
              <a:buFont typeface="Arial"/>
              <a:buChar char="•"/>
            </a:pPr>
            <a:r>
              <a:rPr lang="en-AU">
                <a:latin typeface="Open Sans" pitchFamily="2" charset="0"/>
                <a:ea typeface="Open Sans" pitchFamily="2" charset="0"/>
                <a:cs typeface="Open Sans" pitchFamily="2" charset="0"/>
              </a:rPr>
              <a:t>have a governing body who invests in key areas to make sure our organisation delivers quality care and services</a:t>
            </a:r>
          </a:p>
          <a:p>
            <a:pPr marL="171450" indent="-171450">
              <a:buFont typeface="Arial"/>
              <a:buChar char="•"/>
            </a:pPr>
            <a:r>
              <a:rPr lang="en-AU">
                <a:latin typeface="Open Sans" pitchFamily="2" charset="0"/>
                <a:ea typeface="Open Sans" pitchFamily="2" charset="0"/>
                <a:cs typeface="Open Sans" pitchFamily="2" charset="0"/>
              </a:rPr>
              <a:t>use continuous improvement and risk management processes</a:t>
            </a:r>
          </a:p>
          <a:p>
            <a:pPr marL="171450" indent="-171450">
              <a:buFont typeface="Arial"/>
              <a:buChar char="•"/>
            </a:pPr>
            <a:r>
              <a:rPr lang="en-AU">
                <a:latin typeface="Open Sans" pitchFamily="2" charset="0"/>
                <a:ea typeface="Open Sans" pitchFamily="2" charset="0"/>
                <a:cs typeface="Open Sans" pitchFamily="2" charset="0"/>
              </a:rPr>
              <a:t>regularly report to people receiving care, their family, carers and our staff about our systems and how we’re performing</a:t>
            </a:r>
          </a:p>
          <a:p>
            <a:pPr marL="171450" indent="-171450">
              <a:buFont typeface="Arial"/>
              <a:buChar char="•"/>
            </a:pPr>
            <a:r>
              <a:rPr lang="en-AU">
                <a:latin typeface="Open Sans" pitchFamily="2" charset="0"/>
                <a:ea typeface="Open Sans" pitchFamily="2" charset="0"/>
                <a:cs typeface="Open Sans" pitchFamily="2" charset="0"/>
              </a:rPr>
              <a:t>make sure all our workers regularly get competency-based training</a:t>
            </a:r>
          </a:p>
          <a:p>
            <a:pPr marL="171450" indent="-171450">
              <a:buFont typeface="Arial"/>
              <a:buChar char="•"/>
            </a:pPr>
            <a:r>
              <a:rPr lang="en-AU">
                <a:latin typeface="Open Sans" pitchFamily="2" charset="0"/>
                <a:ea typeface="Open Sans" pitchFamily="2" charset="0"/>
                <a:cs typeface="Open Sans" pitchFamily="2" charset="0"/>
              </a:rPr>
              <a:t>use strategies to support and maintain a satisfied and psychologically safe workforce. Psychologically safe means that you [our staff] feel safe to speak up, ask questions and raise concerns; and finally,</a:t>
            </a:r>
          </a:p>
          <a:p>
            <a:pPr marL="171450" indent="-171450">
              <a:buFont typeface="Arial"/>
              <a:buChar char="•"/>
            </a:pPr>
            <a:r>
              <a:rPr lang="en-AU">
                <a:latin typeface="Open Sans"/>
                <a:ea typeface="Open Sans"/>
                <a:cs typeface="Open Sans"/>
              </a:rPr>
              <a:t>create, regularly test and review emergency and disaster management plans. This must include working with people in our care, their families, carers and our staff.</a:t>
            </a:r>
          </a:p>
        </p:txBody>
      </p:sp>
      <p:sp>
        <p:nvSpPr>
          <p:cNvPr id="4" name="Slide Number Placeholder 3"/>
          <p:cNvSpPr>
            <a:spLocks noGrp="1"/>
          </p:cNvSpPr>
          <p:nvPr>
            <p:ph type="sldNum" sz="quarter" idx="5"/>
          </p:nvPr>
        </p:nvSpPr>
        <p:spPr/>
        <p:txBody>
          <a:bodyPr/>
          <a:lstStyle/>
          <a:p>
            <a:fld id="{D80C5ACC-04F4-44CC-A469-9B1E45D0931D}" type="slidenum">
              <a:rPr lang="en-AU" smtClean="0"/>
              <a:t>11</a:t>
            </a:fld>
            <a:endParaRPr lang="en-AU"/>
          </a:p>
        </p:txBody>
      </p:sp>
    </p:spTree>
    <p:extLst>
      <p:ext uri="{BB962C8B-B14F-4D97-AF65-F5344CB8AC3E}">
        <p14:creationId xmlns:p14="http://schemas.microsoft.com/office/powerpoint/2010/main" val="33274628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i="1">
                <a:latin typeface="Open Sans"/>
                <a:ea typeface="Open Sans"/>
                <a:cs typeface="Open Sans"/>
              </a:rPr>
              <a:t>Facilitator notes: this slide covers the clarified expectations of the standard. This means these policies and procedures should already be in practice and will need to be updated to maintain conformance.</a:t>
            </a:r>
            <a:endParaRPr lang="en-US">
              <a:latin typeface="Open Sans"/>
              <a:ea typeface="Open Sans"/>
              <a:cs typeface="Open Sans"/>
            </a:endParaRPr>
          </a:p>
          <a:p>
            <a:endParaRPr lang="en-AU" u="sng">
              <a:latin typeface="Open Sans" pitchFamily="2" charset="0"/>
              <a:ea typeface="Open Sans" pitchFamily="2" charset="0"/>
              <a:cs typeface="Open Sans" pitchFamily="2" charset="0"/>
            </a:endParaRPr>
          </a:p>
          <a:p>
            <a:r>
              <a:rPr lang="en-AU" u="sng">
                <a:latin typeface="Open Sans"/>
                <a:ea typeface="Open Sans"/>
                <a:cs typeface="Open Sans"/>
              </a:rPr>
              <a:t>Suggested script:</a:t>
            </a:r>
          </a:p>
          <a:p>
            <a:r>
              <a:rPr lang="en-AU">
                <a:latin typeface="Open Sans"/>
                <a:ea typeface="Open Sans"/>
                <a:cs typeface="Open Sans"/>
              </a:rPr>
              <a:t>The</a:t>
            </a:r>
            <a:r>
              <a:rPr lang="en-AU" u="none">
                <a:latin typeface="Open Sans"/>
                <a:ea typeface="Open Sans"/>
                <a:cs typeface="Open Sans"/>
              </a:rPr>
              <a:t> </a:t>
            </a:r>
            <a:r>
              <a:rPr lang="en-AU" i="0">
                <a:latin typeface="Open Sans"/>
                <a:ea typeface="Open Sans"/>
                <a:cs typeface="Open Sans"/>
              </a:rPr>
              <a:t>clarified expectations </a:t>
            </a:r>
            <a:r>
              <a:rPr lang="en-AU" u="none">
                <a:latin typeface="Open Sans"/>
                <a:ea typeface="Open Sans"/>
                <a:cs typeface="Open Sans"/>
              </a:rPr>
              <a:t>of strengthened Quality Standard </a:t>
            </a:r>
            <a:r>
              <a:rPr lang="en-AU">
                <a:latin typeface="Open Sans"/>
                <a:ea typeface="Open Sans"/>
                <a:cs typeface="Open Sans"/>
              </a:rPr>
              <a:t>2 </a:t>
            </a:r>
            <a:r>
              <a:rPr lang="en-AU" u="none">
                <a:latin typeface="Open Sans"/>
                <a:ea typeface="Open Sans"/>
                <a:cs typeface="Open Sans"/>
              </a:rPr>
              <a:t>outline that we need to:</a:t>
            </a:r>
          </a:p>
          <a:p>
            <a:pPr marL="171450" indent="-171450">
              <a:buFont typeface="Arial"/>
              <a:buChar char="•"/>
            </a:pPr>
            <a:r>
              <a:rPr lang="en-AU">
                <a:latin typeface="Open Sans"/>
                <a:ea typeface="Open Sans"/>
                <a:cs typeface="Open Sans"/>
              </a:rPr>
              <a:t>support older people to be involved in partnerships</a:t>
            </a:r>
          </a:p>
          <a:p>
            <a:pPr marL="171450" indent="-171450">
              <a:buFont typeface="Arial"/>
              <a:buChar char="•"/>
            </a:pPr>
            <a:r>
              <a:rPr lang="en-AU">
                <a:latin typeface="Open Sans"/>
                <a:ea typeface="Open Sans"/>
                <a:cs typeface="Open Sans"/>
              </a:rPr>
              <a:t>understand that those partnerships need to meet the different needs and support accessibility for Aboriginal and Torres Strait Islander peoples</a:t>
            </a:r>
          </a:p>
          <a:p>
            <a:pPr marL="171450" indent="-171450">
              <a:buFont typeface="Arial"/>
              <a:buChar char="•"/>
            </a:pPr>
            <a:r>
              <a:rPr lang="en-AU">
                <a:latin typeface="Open Sans"/>
                <a:ea typeface="Open Sans"/>
                <a:cs typeface="Open Sans"/>
              </a:rPr>
              <a:t>understand that there are specific requirements for a quality aged care system. A system that considers a range of information such as quality indicator data and feedback from family, carers and workers; and</a:t>
            </a:r>
          </a:p>
          <a:p>
            <a:pPr marL="171450" indent="-171450">
              <a:buFont typeface="Arial"/>
              <a:buChar char="•"/>
            </a:pPr>
            <a:r>
              <a:rPr lang="en-AU">
                <a:latin typeface="Open Sans"/>
                <a:ea typeface="Open Sans"/>
                <a:cs typeface="Open Sans"/>
              </a:rPr>
              <a:t>use and maintain policies and procedures that are clear, accessible and used by our staff and relevant people.</a:t>
            </a:r>
          </a:p>
          <a:p>
            <a:endParaRPr lang="en-US">
              <a:latin typeface="Open Sans" pitchFamily="2" charset="0"/>
              <a:ea typeface="Open Sans" pitchFamily="2" charset="0"/>
              <a:cs typeface="Open Sans" pitchFamily="2" charset="0"/>
            </a:endParaRPr>
          </a:p>
        </p:txBody>
      </p:sp>
      <p:sp>
        <p:nvSpPr>
          <p:cNvPr id="4" name="Slide Number Placeholder 3"/>
          <p:cNvSpPr>
            <a:spLocks noGrp="1"/>
          </p:cNvSpPr>
          <p:nvPr>
            <p:ph type="sldNum" sz="quarter" idx="5"/>
          </p:nvPr>
        </p:nvSpPr>
        <p:spPr/>
        <p:txBody>
          <a:bodyPr/>
          <a:lstStyle/>
          <a:p>
            <a:fld id="{D80C5ACC-04F4-44CC-A469-9B1E45D0931D}" type="slidenum">
              <a:rPr lang="en-AU" smtClean="0"/>
              <a:t>12</a:t>
            </a:fld>
            <a:endParaRPr lang="en-AU"/>
          </a:p>
        </p:txBody>
      </p:sp>
    </p:spTree>
    <p:extLst>
      <p:ext uri="{BB962C8B-B14F-4D97-AF65-F5344CB8AC3E}">
        <p14:creationId xmlns:p14="http://schemas.microsoft.com/office/powerpoint/2010/main" val="12754654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i="1">
                <a:latin typeface="Open Sans" pitchFamily="2" charset="0"/>
                <a:ea typeface="Open Sans" pitchFamily="2" charset="0"/>
                <a:cs typeface="Open Sans" pitchFamily="2" charset="0"/>
              </a:rPr>
              <a:t>Facilitator notes: This slide is an opportunity to hold a group discussion with your staff to explore ways you can implement Standard 2 in your care and services. Take this time to identify processes that you may already have in the workplace, or things that you can do to improve or implement processes in relation to Standard 2. Alternatively, you can print this as a take-away resource for your staff to reflect on their own.</a:t>
            </a:r>
          </a:p>
          <a:p>
            <a:endParaRPr lang="en-AU" i="1">
              <a:latin typeface="Open Sans" pitchFamily="2" charset="0"/>
              <a:ea typeface="Open Sans" pitchFamily="2" charset="0"/>
              <a:cs typeface="Open Sans" pitchFamily="2" charset="0"/>
            </a:endParaRPr>
          </a:p>
          <a:p>
            <a:r>
              <a:rPr lang="en-AU" i="0" u="sng">
                <a:latin typeface="Open Sans" pitchFamily="2" charset="0"/>
                <a:ea typeface="Open Sans" pitchFamily="2" charset="0"/>
                <a:cs typeface="Open Sans" pitchFamily="2" charset="0"/>
              </a:rPr>
              <a:t>Suggested script:</a:t>
            </a:r>
          </a:p>
          <a:p>
            <a:r>
              <a:rPr lang="en-AU">
                <a:latin typeface="Open Sans" pitchFamily="2" charset="0"/>
                <a:ea typeface="Open Sans" pitchFamily="2" charset="0"/>
                <a:cs typeface="Open Sans" pitchFamily="2" charset="0"/>
              </a:rPr>
              <a:t>Now that we've had a look at the key topics and clarified expectations for Standard 2, let's look at some questions together to see what we already have in place, and ways we might need to improve to meet this standard.</a:t>
            </a:r>
          </a:p>
          <a:p>
            <a:endParaRPr lang="en-AU">
              <a:latin typeface="Open Sans" pitchFamily="2" charset="0"/>
              <a:ea typeface="Open Sans" pitchFamily="2" charset="0"/>
              <a:cs typeface="Open Sans" pitchFamily="2" charset="0"/>
            </a:endParaRPr>
          </a:p>
          <a:p>
            <a:r>
              <a:rPr lang="en-AU">
                <a:latin typeface="Open Sans" pitchFamily="2" charset="0"/>
                <a:ea typeface="Open Sans" pitchFamily="2" charset="0"/>
                <a:cs typeface="Open Sans" pitchFamily="2" charset="0"/>
              </a:rPr>
              <a:t>Questions on the slide:</a:t>
            </a:r>
          </a:p>
          <a:p>
            <a:pPr marL="171450" indent="-171450">
              <a:lnSpc>
                <a:spcPct val="90000"/>
              </a:lnSpc>
              <a:spcBef>
                <a:spcPts val="1000"/>
              </a:spcBef>
              <a:buFont typeface="Arial" panose="020B0604020202020204" pitchFamily="34" charset="0"/>
              <a:buChar char="•"/>
            </a:pPr>
            <a:r>
              <a:rPr lang="en-AU">
                <a:latin typeface="Open Sans" pitchFamily="2" charset="0"/>
                <a:ea typeface="Open Sans" pitchFamily="2" charset="0"/>
                <a:cs typeface="Open Sans" pitchFamily="2" charset="0"/>
              </a:rPr>
              <a:t>What makes you feel confident to contribute and improve how our service delivers safe, quality care to older people?</a:t>
            </a:r>
            <a:endParaRPr lang="en-US">
              <a:latin typeface="Open Sans" pitchFamily="2" charset="0"/>
              <a:ea typeface="Open Sans" pitchFamily="2" charset="0"/>
              <a:cs typeface="Open Sans" pitchFamily="2" charset="0"/>
            </a:endParaRPr>
          </a:p>
          <a:p>
            <a:pPr marL="171450" indent="-171450">
              <a:lnSpc>
                <a:spcPct val="90000"/>
              </a:lnSpc>
              <a:spcBef>
                <a:spcPts val="1000"/>
              </a:spcBef>
              <a:buFont typeface="Arial" panose="020B0604020202020204" pitchFamily="34" charset="0"/>
              <a:buChar char="•"/>
            </a:pPr>
            <a:r>
              <a:rPr lang="en-AU">
                <a:latin typeface="Open Sans" pitchFamily="2" charset="0"/>
                <a:ea typeface="Open Sans" pitchFamily="2" charset="0"/>
                <a:cs typeface="Open Sans" pitchFamily="2" charset="0"/>
              </a:rPr>
              <a:t>What do you know about your governance systems that support delivering safe, quality and person-centred care for everyone receiving care?</a:t>
            </a:r>
            <a:endParaRPr lang="en-US">
              <a:latin typeface="Open Sans" pitchFamily="2" charset="0"/>
              <a:ea typeface="Open Sans" pitchFamily="2" charset="0"/>
              <a:cs typeface="Open Sans" pitchFamily="2" charset="0"/>
            </a:endParaRPr>
          </a:p>
          <a:p>
            <a:pPr marL="171450" indent="-171450">
              <a:lnSpc>
                <a:spcPct val="90000"/>
              </a:lnSpc>
              <a:spcBef>
                <a:spcPts val="1000"/>
              </a:spcBef>
              <a:buFont typeface="Arial" panose="020B0604020202020204" pitchFamily="34" charset="0"/>
              <a:buChar char="•"/>
            </a:pPr>
            <a:r>
              <a:rPr lang="en-US">
                <a:latin typeface="Open Sans" pitchFamily="2" charset="0"/>
                <a:ea typeface="Open Sans" pitchFamily="2" charset="0"/>
                <a:cs typeface="Open Sans" pitchFamily="2" charset="0"/>
              </a:rPr>
              <a:t>How can we partner with people receiving our care to improve the quality of care and workforce systems?</a:t>
            </a:r>
            <a:endParaRPr lang="en-AU">
              <a:latin typeface="Open Sans" pitchFamily="2" charset="0"/>
              <a:ea typeface="Open Sans" pitchFamily="2" charset="0"/>
              <a:cs typeface="Open Sans" pitchFamily="2" charset="0"/>
            </a:endParaRPr>
          </a:p>
          <a:p>
            <a:endParaRPr lang="en-AU">
              <a:latin typeface="Open Sans" pitchFamily="2" charset="0"/>
              <a:ea typeface="Open Sans" pitchFamily="2" charset="0"/>
              <a:cs typeface="Open Sans" pitchFamily="2" charset="0"/>
            </a:endParaRPr>
          </a:p>
          <a:p>
            <a:r>
              <a:rPr lang="en-AU">
                <a:latin typeface="Open Sans" pitchFamily="2" charset="0"/>
                <a:ea typeface="Open Sans" pitchFamily="2" charset="0"/>
                <a:cs typeface="Open Sans" pitchFamily="2" charset="0"/>
              </a:rPr>
              <a:t>Further questions you could add to the group discussion:</a:t>
            </a:r>
          </a:p>
          <a:p>
            <a:pPr marL="171450" indent="-171450">
              <a:buFont typeface="Arial" panose="020B0604020202020204" pitchFamily="34" charset="0"/>
              <a:buChar char="•"/>
            </a:pPr>
            <a:r>
              <a:rPr lang="en-US" sz="1200">
                <a:latin typeface="Open Sans" pitchFamily="2" charset="0"/>
                <a:ea typeface="Open Sans" pitchFamily="2" charset="0"/>
                <a:cs typeface="Open Sans" pitchFamily="2" charset="0"/>
              </a:rPr>
              <a:t>How can we make sure our governing body encourages a culture of safety and quality and drives and monitors quality improvements?</a:t>
            </a:r>
          </a:p>
          <a:p>
            <a:pPr marL="171450" indent="-171450">
              <a:buFont typeface="Arial" panose="020B0604020202020204" pitchFamily="34" charset="0"/>
              <a:buChar char="•"/>
            </a:pPr>
            <a:r>
              <a:rPr lang="en-US" sz="1200">
                <a:latin typeface="Open Sans" pitchFamily="2" charset="0"/>
                <a:ea typeface="Open Sans" pitchFamily="2" charset="0"/>
                <a:cs typeface="Open Sans" pitchFamily="2" charset="0"/>
              </a:rPr>
              <a:t>How can we partner with people receiving care, their families, carers and staff to support our strategic planning and improvements to the quality of our care and services? </a:t>
            </a:r>
          </a:p>
          <a:p>
            <a:pPr marL="171450" indent="-171450">
              <a:buFont typeface="Arial" panose="020B0604020202020204" pitchFamily="34" charset="0"/>
              <a:buChar char="•"/>
            </a:pPr>
            <a:r>
              <a:rPr lang="en-US">
                <a:latin typeface="Open Sans" pitchFamily="2" charset="0"/>
                <a:ea typeface="Open Sans" pitchFamily="2" charset="0"/>
                <a:cs typeface="Open Sans" pitchFamily="2" charset="0"/>
              </a:rPr>
              <a:t>Are you following our service’s policies and procedures? </a:t>
            </a:r>
          </a:p>
          <a:p>
            <a:endParaRPr lang="en-AU">
              <a:latin typeface="Open Sans" pitchFamily="2" charset="0"/>
              <a:ea typeface="Open Sans" pitchFamily="2" charset="0"/>
              <a:cs typeface="Open Sans" pitchFamily="2" charset="0"/>
            </a:endParaRPr>
          </a:p>
        </p:txBody>
      </p:sp>
      <p:sp>
        <p:nvSpPr>
          <p:cNvPr id="4" name="Slide Number Placeholder 3"/>
          <p:cNvSpPr>
            <a:spLocks noGrp="1"/>
          </p:cNvSpPr>
          <p:nvPr>
            <p:ph type="sldNum" sz="quarter" idx="5"/>
          </p:nvPr>
        </p:nvSpPr>
        <p:spPr/>
        <p:txBody>
          <a:bodyPr/>
          <a:lstStyle/>
          <a:p>
            <a:fld id="{D80C5ACC-04F4-44CC-A469-9B1E45D0931D}" type="slidenum">
              <a:rPr lang="en-AU" smtClean="0"/>
              <a:t>13</a:t>
            </a:fld>
            <a:endParaRPr lang="en-AU"/>
          </a:p>
        </p:txBody>
      </p:sp>
    </p:spTree>
    <p:extLst>
      <p:ext uri="{BB962C8B-B14F-4D97-AF65-F5344CB8AC3E}">
        <p14:creationId xmlns:p14="http://schemas.microsoft.com/office/powerpoint/2010/main" val="26643450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i="1">
                <a:latin typeface="Open Sans"/>
                <a:ea typeface="Open Sans"/>
                <a:cs typeface="Open Sans"/>
              </a:rPr>
              <a:t>Facilitator notes: In this slide we have covered a general introduction on Standard 3, and what the focus of this standard is. Further reading is expected for details on each of the Outcomes for Standard 3 and how they may be applied in practice. Please check the resources section in this slide's notes.</a:t>
            </a:r>
            <a:endParaRPr lang="en-US" i="1">
              <a:latin typeface="Open Sans"/>
              <a:ea typeface="Open Sans"/>
              <a:cs typeface="Open Sans"/>
            </a:endParaRPr>
          </a:p>
          <a:p>
            <a:endParaRPr lang="en-AU">
              <a:latin typeface="Open Sans" pitchFamily="2" charset="0"/>
              <a:ea typeface="Open Sans" pitchFamily="2" charset="0"/>
              <a:cs typeface="Open Sans" pitchFamily="2" charset="0"/>
            </a:endParaRPr>
          </a:p>
          <a:p>
            <a:r>
              <a:rPr lang="en-AU" u="sng">
                <a:latin typeface="Open Sans"/>
                <a:ea typeface="Open Sans"/>
                <a:cs typeface="Open Sans"/>
              </a:rPr>
              <a:t>Suggested script:</a:t>
            </a:r>
          </a:p>
          <a:p>
            <a:r>
              <a:rPr lang="en-AU">
                <a:latin typeface="Open Sans" pitchFamily="2" charset="0"/>
                <a:ea typeface="Open Sans" pitchFamily="2" charset="0"/>
                <a:cs typeface="Open Sans" pitchFamily="2" charset="0"/>
              </a:rPr>
              <a:t>Strengthened Quality Standard 3 is “Care and services.” </a:t>
            </a:r>
          </a:p>
          <a:p>
            <a:r>
              <a:rPr lang="en-AU">
                <a:latin typeface="Open Sans" pitchFamily="2" charset="0"/>
                <a:ea typeface="Open Sans" pitchFamily="2" charset="0"/>
                <a:cs typeface="Open Sans" pitchFamily="2" charset="0"/>
              </a:rPr>
              <a:t>This Standard explains the way we as providers need to deliver all types of care and services. It is about the way we tailor our care and services to each person. We need to understand that the older person has the right to take risks, and we need to plan our care to support this.</a:t>
            </a:r>
          </a:p>
          <a:p>
            <a:r>
              <a:rPr lang="en-AU">
                <a:latin typeface="Open Sans" pitchFamily="2" charset="0"/>
                <a:ea typeface="Open Sans" pitchFamily="2" charset="0"/>
                <a:cs typeface="Open Sans" pitchFamily="2" charset="0"/>
              </a:rPr>
              <a:t>This Standard helps us focus on: </a:t>
            </a:r>
          </a:p>
          <a:p>
            <a:pPr marL="171450" indent="-171450">
              <a:buFont typeface="Arial"/>
              <a:buChar char="•"/>
            </a:pPr>
            <a:r>
              <a:rPr lang="en-AU">
                <a:latin typeface="Open Sans" pitchFamily="2" charset="0"/>
                <a:ea typeface="Open Sans" pitchFamily="2" charset="0"/>
                <a:cs typeface="Open Sans" pitchFamily="2" charset="0"/>
              </a:rPr>
              <a:t>helping people receiving our care get back their independence after illness or injury</a:t>
            </a:r>
          </a:p>
          <a:p>
            <a:pPr marL="171450" indent="-171450">
              <a:buFont typeface="Arial"/>
              <a:buChar char="•"/>
            </a:pPr>
            <a:r>
              <a:rPr lang="en-AU">
                <a:latin typeface="Open Sans" pitchFamily="2" charset="0"/>
                <a:ea typeface="Open Sans" pitchFamily="2" charset="0"/>
                <a:cs typeface="Open Sans" pitchFamily="2" charset="0"/>
              </a:rPr>
              <a:t>encourage people to be involved as partners in their care</a:t>
            </a:r>
          </a:p>
          <a:p>
            <a:pPr marL="171450" indent="-171450">
              <a:buFont typeface="Arial"/>
              <a:buChar char="•"/>
            </a:pPr>
            <a:r>
              <a:rPr lang="en-AU">
                <a:latin typeface="Open Sans" pitchFamily="2" charset="0"/>
                <a:ea typeface="Open Sans" pitchFamily="2" charset="0"/>
                <a:cs typeface="Open Sans" pitchFamily="2" charset="0"/>
              </a:rPr>
              <a:t>support people’s right to take risks</a:t>
            </a:r>
          </a:p>
          <a:p>
            <a:pPr marL="171450" indent="-171450">
              <a:buFont typeface="Arial"/>
              <a:buChar char="•"/>
            </a:pPr>
            <a:r>
              <a:rPr lang="en-AU">
                <a:latin typeface="Open Sans" pitchFamily="2" charset="0"/>
                <a:ea typeface="Open Sans" pitchFamily="2" charset="0"/>
                <a:cs typeface="Open Sans" pitchFamily="2" charset="0"/>
              </a:rPr>
              <a:t>strengthen multidisciplinary approaches to how we organise a person’s care; and</a:t>
            </a:r>
          </a:p>
          <a:p>
            <a:pPr marL="171450" indent="-171450">
              <a:buFont typeface="Arial"/>
              <a:buChar char="•"/>
            </a:pPr>
            <a:r>
              <a:rPr lang="en-AU">
                <a:latin typeface="Open Sans" pitchFamily="2" charset="0"/>
                <a:ea typeface="Open Sans" pitchFamily="2" charset="0"/>
                <a:cs typeface="Open Sans" pitchFamily="2" charset="0"/>
              </a:rPr>
              <a:t>support people living with dementia.</a:t>
            </a:r>
          </a:p>
          <a:p>
            <a:pPr marL="171450" indent="-171450">
              <a:buFont typeface="Arial"/>
              <a:buChar char="•"/>
            </a:pPr>
            <a:endParaRPr lang="en-AU">
              <a:latin typeface="Open Sans" pitchFamily="2" charset="0"/>
              <a:ea typeface="Open Sans" pitchFamily="2" charset="0"/>
              <a:cs typeface="Open Sans" pitchFamily="2" charset="0"/>
            </a:endParaRPr>
          </a:p>
          <a:p>
            <a:r>
              <a:rPr lang="en-AU">
                <a:latin typeface="Open Sans" pitchFamily="2" charset="0"/>
                <a:ea typeface="Open Sans" pitchFamily="2" charset="0"/>
                <a:cs typeface="Open Sans" pitchFamily="2" charset="0"/>
              </a:rPr>
              <a:t>These key topics are covered in the Outcomes for Standard 3, as you can see listed on the slide here.</a:t>
            </a:r>
          </a:p>
          <a:p>
            <a:pPr marL="0" indent="0">
              <a:buFontTx/>
              <a:buNone/>
            </a:pPr>
            <a:endParaRPr lang="en-AU" u="sng">
              <a:latin typeface="Open Sans" pitchFamily="2" charset="0"/>
              <a:ea typeface="Open Sans" pitchFamily="2" charset="0"/>
              <a:cs typeface="Open Sans" pitchFamily="2" charset="0"/>
            </a:endParaRPr>
          </a:p>
          <a:p>
            <a:r>
              <a:rPr lang="en-AU" u="sng">
                <a:latin typeface="Open Sans"/>
                <a:ea typeface="Open Sans"/>
                <a:cs typeface="Open Sans"/>
              </a:rPr>
              <a:t>Resources:</a:t>
            </a:r>
          </a:p>
          <a:p>
            <a:r>
              <a:rPr lang="en-AU">
                <a:latin typeface="Open Sans"/>
                <a:ea typeface="Open Sans"/>
                <a:cs typeface="Open Sans"/>
              </a:rPr>
              <a:t>Strengthened Quality Standard 3: Care and services fact sheet [</a:t>
            </a:r>
            <a:r>
              <a:rPr lang="en-AU">
                <a:latin typeface="Open Sans"/>
                <a:ea typeface="Open Sans"/>
                <a:cs typeface="Open Sans"/>
                <a:hlinkClick r:id="rId3"/>
              </a:rPr>
              <a:t>https://www.agedcarequality.gov.au/resource-library/standard-3-care-and-services</a:t>
            </a:r>
            <a:r>
              <a:rPr lang="en-AU">
                <a:latin typeface="Open Sans"/>
                <a:ea typeface="Open Sans"/>
                <a:cs typeface="Open Sans"/>
              </a:rPr>
              <a:t>]</a:t>
            </a:r>
          </a:p>
          <a:p>
            <a:r>
              <a:rPr lang="en-US">
                <a:latin typeface="Open Sans"/>
                <a:ea typeface="Open Sans"/>
                <a:cs typeface="Open Sans"/>
              </a:rPr>
              <a:t>You can refer to the guidance materials to access further details for each standard with examples of actions each type of person (provider, worker, </a:t>
            </a:r>
            <a:r>
              <a:rPr lang="en-US" err="1">
                <a:latin typeface="Open Sans"/>
                <a:ea typeface="Open Sans"/>
                <a:cs typeface="Open Sans"/>
              </a:rPr>
              <a:t>organisation</a:t>
            </a:r>
            <a:r>
              <a:rPr lang="en-US">
                <a:latin typeface="Open Sans"/>
                <a:ea typeface="Open Sans"/>
                <a:cs typeface="Open Sans"/>
              </a:rPr>
              <a:t>) can take to apply the Standards in practice.</a:t>
            </a:r>
          </a:p>
          <a:p>
            <a:r>
              <a:rPr lang="en-US">
                <a:latin typeface="Open Sans"/>
                <a:ea typeface="Open Sans"/>
                <a:cs typeface="Open Sans"/>
              </a:rPr>
              <a:t>[</a:t>
            </a:r>
            <a:r>
              <a:rPr lang="en-US">
                <a:latin typeface="Open Sans"/>
                <a:ea typeface="Open Sans"/>
                <a:cs typeface="Open Sans"/>
                <a:hlinkClick r:id="rId4"/>
              </a:rPr>
              <a:t>https://www.agedcarequality.gov.au/strengthened-quality-standards/</a:t>
            </a:r>
            <a:r>
              <a:rPr lang="en-US">
                <a:latin typeface="Open Sans"/>
                <a:ea typeface="Open Sans"/>
                <a:cs typeface="Open Sans"/>
              </a:rPr>
              <a:t>]</a:t>
            </a:r>
          </a:p>
          <a:p>
            <a:endParaRPr lang="en-AU">
              <a:latin typeface="Open Sans" pitchFamily="2" charset="0"/>
              <a:ea typeface="Open Sans" pitchFamily="2" charset="0"/>
              <a:cs typeface="Open Sans" pitchFamily="2" charset="0"/>
            </a:endParaRPr>
          </a:p>
        </p:txBody>
      </p:sp>
      <p:sp>
        <p:nvSpPr>
          <p:cNvPr id="4" name="Slide Number Placeholder 3"/>
          <p:cNvSpPr>
            <a:spLocks noGrp="1"/>
          </p:cNvSpPr>
          <p:nvPr>
            <p:ph type="sldNum" sz="quarter" idx="5"/>
          </p:nvPr>
        </p:nvSpPr>
        <p:spPr/>
        <p:txBody>
          <a:bodyPr/>
          <a:lstStyle/>
          <a:p>
            <a:fld id="{D80C5ACC-04F4-44CC-A469-9B1E45D0931D}" type="slidenum">
              <a:rPr lang="en-AU" smtClean="0"/>
              <a:t>14</a:t>
            </a:fld>
            <a:endParaRPr lang="en-AU"/>
          </a:p>
        </p:txBody>
      </p:sp>
    </p:spTree>
    <p:extLst>
      <p:ext uri="{BB962C8B-B14F-4D97-AF65-F5344CB8AC3E}">
        <p14:creationId xmlns:p14="http://schemas.microsoft.com/office/powerpoint/2010/main" val="2158976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i="1">
                <a:latin typeface="Open Sans"/>
                <a:ea typeface="Open Sans"/>
                <a:cs typeface="Open Sans"/>
              </a:rPr>
              <a:t>Facilitator notes: This slide gives key information to the key topics of Standard 3. You can find out more in the strengthened Aged Care Quality Standards fact sheets, and then further insight in the guidance materials listed below.</a:t>
            </a:r>
            <a:r>
              <a:rPr lang="en-AU" b="1">
                <a:latin typeface="Open Sans"/>
                <a:ea typeface="Open Sans"/>
                <a:cs typeface="Open Sans"/>
              </a:rPr>
              <a:t> There is also a second slide following this one to outline the key topics within Standard 3 that clarify existing expectations.</a:t>
            </a:r>
          </a:p>
          <a:p>
            <a:endParaRPr lang="en-AU" u="sng">
              <a:latin typeface="Open Sans" pitchFamily="2" charset="0"/>
              <a:ea typeface="Open Sans" pitchFamily="2" charset="0"/>
              <a:cs typeface="Open Sans" pitchFamily="2" charset="0"/>
            </a:endParaRPr>
          </a:p>
          <a:p>
            <a:r>
              <a:rPr lang="en-AU" u="sng">
                <a:latin typeface="Open Sans"/>
                <a:ea typeface="Open Sans"/>
                <a:cs typeface="Open Sans"/>
              </a:rPr>
              <a:t>Suggested script:</a:t>
            </a:r>
          </a:p>
          <a:p>
            <a:r>
              <a:rPr lang="en-AU">
                <a:latin typeface="Open Sans"/>
                <a:ea typeface="Open Sans"/>
                <a:cs typeface="Open Sans"/>
              </a:rPr>
              <a:t>The</a:t>
            </a:r>
            <a:r>
              <a:rPr lang="en-AU" u="none">
                <a:latin typeface="Open Sans"/>
                <a:ea typeface="Open Sans"/>
                <a:cs typeface="Open Sans"/>
              </a:rPr>
              <a:t> </a:t>
            </a:r>
            <a:r>
              <a:rPr lang="en-AU">
                <a:latin typeface="Open Sans"/>
                <a:ea typeface="Open Sans"/>
                <a:cs typeface="Open Sans"/>
              </a:rPr>
              <a:t>key</a:t>
            </a:r>
            <a:r>
              <a:rPr lang="en-AU" u="none">
                <a:latin typeface="Open Sans"/>
                <a:ea typeface="Open Sans"/>
                <a:cs typeface="Open Sans"/>
              </a:rPr>
              <a:t> </a:t>
            </a:r>
            <a:r>
              <a:rPr lang="en-AU">
                <a:latin typeface="Open Sans"/>
                <a:ea typeface="Open Sans"/>
                <a:cs typeface="Open Sans"/>
              </a:rPr>
              <a:t>topics</a:t>
            </a:r>
            <a:r>
              <a:rPr lang="en-AU" u="none">
                <a:latin typeface="Open Sans"/>
                <a:ea typeface="Open Sans"/>
                <a:cs typeface="Open Sans"/>
              </a:rPr>
              <a:t> of strengthened Quality Standard 3</a:t>
            </a:r>
            <a:r>
              <a:rPr lang="en-AU">
                <a:latin typeface="Open Sans"/>
                <a:ea typeface="Open Sans"/>
                <a:cs typeface="Open Sans"/>
              </a:rPr>
              <a:t> </a:t>
            </a:r>
            <a:r>
              <a:rPr lang="en-AU" u="none">
                <a:latin typeface="Open Sans"/>
                <a:ea typeface="Open Sans"/>
                <a:cs typeface="Open Sans"/>
              </a:rPr>
              <a:t>outline that we need to:</a:t>
            </a:r>
          </a:p>
          <a:p>
            <a:pPr marL="171450" indent="-171450">
              <a:buFont typeface="Arial" panose="020B0604020202020204" pitchFamily="34" charset="0"/>
              <a:buChar char="•"/>
            </a:pPr>
            <a:r>
              <a:rPr lang="en-AU">
                <a:latin typeface="Open Sans"/>
                <a:ea typeface="Open Sans"/>
                <a:cs typeface="Open Sans"/>
              </a:rPr>
              <a:t>have a system to identify and review the skills and strengths of people living with dementia; and</a:t>
            </a:r>
          </a:p>
          <a:p>
            <a:pPr marL="171450" indent="-171450">
              <a:buFont typeface="Arial" panose="020B0604020202020204" pitchFamily="34" charset="0"/>
              <a:buChar char="•"/>
            </a:pPr>
            <a:r>
              <a:rPr lang="en-AU">
                <a:latin typeface="Open Sans"/>
                <a:ea typeface="Open Sans"/>
                <a:cs typeface="Open Sans"/>
              </a:rPr>
              <a:t>provide older people with monthly care statements.</a:t>
            </a:r>
            <a:endParaRPr lang="en-AU" u="sng">
              <a:latin typeface="Open Sans"/>
              <a:ea typeface="Open Sans"/>
              <a:cs typeface="Open Sans"/>
            </a:endParaRPr>
          </a:p>
          <a:p>
            <a:pPr marL="0" indent="0">
              <a:buFontTx/>
              <a:buNone/>
            </a:pPr>
            <a:endParaRPr lang="en-AU">
              <a:latin typeface="Open Sans" pitchFamily="2" charset="0"/>
              <a:ea typeface="Open Sans" pitchFamily="2" charset="0"/>
              <a:cs typeface="Open Sans" pitchFamily="2" charset="0"/>
            </a:endParaRPr>
          </a:p>
          <a:p>
            <a:pPr marL="0" indent="0">
              <a:buFontTx/>
              <a:buNone/>
            </a:pPr>
            <a:endParaRPr lang="en-US">
              <a:latin typeface="Open Sans" pitchFamily="2" charset="0"/>
              <a:ea typeface="Open Sans" pitchFamily="2" charset="0"/>
              <a:cs typeface="Open Sans" pitchFamily="2" charset="0"/>
            </a:endParaRPr>
          </a:p>
        </p:txBody>
      </p:sp>
      <p:sp>
        <p:nvSpPr>
          <p:cNvPr id="4" name="Slide Number Placeholder 3"/>
          <p:cNvSpPr>
            <a:spLocks noGrp="1"/>
          </p:cNvSpPr>
          <p:nvPr>
            <p:ph type="sldNum" sz="quarter" idx="5"/>
          </p:nvPr>
        </p:nvSpPr>
        <p:spPr/>
        <p:txBody>
          <a:bodyPr/>
          <a:lstStyle/>
          <a:p>
            <a:fld id="{D80C5ACC-04F4-44CC-A469-9B1E45D0931D}" type="slidenum">
              <a:rPr lang="en-AU" smtClean="0"/>
              <a:t>15</a:t>
            </a:fld>
            <a:endParaRPr lang="en-AU"/>
          </a:p>
        </p:txBody>
      </p:sp>
    </p:spTree>
    <p:extLst>
      <p:ext uri="{BB962C8B-B14F-4D97-AF65-F5344CB8AC3E}">
        <p14:creationId xmlns:p14="http://schemas.microsoft.com/office/powerpoint/2010/main" val="36584911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i="1">
                <a:latin typeface="Open Sans"/>
                <a:ea typeface="Open Sans"/>
                <a:cs typeface="Open Sans"/>
              </a:rPr>
              <a:t>Facilitator notes: this slide covers the clarified expectations of the standard. This means these policies and procedures should already be in practice and will need to be updated to maintain conformance.</a:t>
            </a:r>
            <a:endParaRPr lang="en-US">
              <a:latin typeface="Open Sans"/>
              <a:ea typeface="Open Sans"/>
              <a:cs typeface="Open Sans"/>
            </a:endParaRPr>
          </a:p>
          <a:p>
            <a:endParaRPr lang="en-AU" u="sng">
              <a:latin typeface="Open Sans" pitchFamily="2" charset="0"/>
              <a:ea typeface="Open Sans" pitchFamily="2" charset="0"/>
              <a:cs typeface="Open Sans" pitchFamily="2" charset="0"/>
            </a:endParaRPr>
          </a:p>
          <a:p>
            <a:r>
              <a:rPr lang="en-AU" u="sng">
                <a:latin typeface="Open Sans"/>
                <a:ea typeface="Open Sans"/>
                <a:cs typeface="Open Sans"/>
              </a:rPr>
              <a:t>Suggested script:</a:t>
            </a:r>
          </a:p>
          <a:p>
            <a:r>
              <a:rPr lang="en-AU">
                <a:latin typeface="Open Sans"/>
                <a:ea typeface="Open Sans"/>
                <a:cs typeface="Open Sans"/>
              </a:rPr>
              <a:t>The</a:t>
            </a:r>
            <a:r>
              <a:rPr lang="en-AU" u="none">
                <a:latin typeface="Open Sans"/>
                <a:ea typeface="Open Sans"/>
                <a:cs typeface="Open Sans"/>
              </a:rPr>
              <a:t> </a:t>
            </a:r>
            <a:r>
              <a:rPr lang="en-AU" i="0">
                <a:latin typeface="Open Sans"/>
                <a:ea typeface="Open Sans"/>
                <a:cs typeface="Open Sans"/>
              </a:rPr>
              <a:t>clarified</a:t>
            </a:r>
            <a:r>
              <a:rPr lang="en-AU" i="1">
                <a:latin typeface="Open Sans"/>
                <a:ea typeface="Open Sans"/>
                <a:cs typeface="Open Sans"/>
              </a:rPr>
              <a:t> </a:t>
            </a:r>
            <a:r>
              <a:rPr lang="en-AU">
                <a:latin typeface="Open Sans"/>
                <a:ea typeface="Open Sans"/>
                <a:cs typeface="Open Sans"/>
              </a:rPr>
              <a:t>expectations </a:t>
            </a:r>
            <a:r>
              <a:rPr lang="en-AU" u="none">
                <a:latin typeface="Open Sans"/>
                <a:ea typeface="Open Sans"/>
                <a:cs typeface="Open Sans"/>
              </a:rPr>
              <a:t>of strengthened Quality Standard 3</a:t>
            </a:r>
            <a:r>
              <a:rPr lang="en-AU">
                <a:latin typeface="Open Sans"/>
                <a:ea typeface="Open Sans"/>
                <a:cs typeface="Open Sans"/>
              </a:rPr>
              <a:t> </a:t>
            </a:r>
            <a:r>
              <a:rPr lang="en-AU" u="none">
                <a:latin typeface="Open Sans"/>
                <a:ea typeface="Open Sans"/>
                <a:cs typeface="Open Sans"/>
              </a:rPr>
              <a:t>outline that we need to:</a:t>
            </a:r>
          </a:p>
          <a:p>
            <a:pPr marL="285750" indent="-285750">
              <a:lnSpc>
                <a:spcPct val="150000"/>
              </a:lnSpc>
              <a:buFont typeface="Arial"/>
              <a:buChar char="•"/>
            </a:pPr>
            <a:r>
              <a:rPr lang="en-AU">
                <a:latin typeface="Open Sans"/>
                <a:ea typeface="Open Sans"/>
                <a:cs typeface="Open Sans"/>
              </a:rPr>
              <a:t>use a holistic approach to understand the people you provide care to. This means that you need to look at the whole person and all their needs</a:t>
            </a:r>
            <a:endParaRPr lang="en-AU" sz="800">
              <a:latin typeface="Open Sans"/>
              <a:ea typeface="Open Sans"/>
              <a:cs typeface="Open Sans"/>
            </a:endParaRPr>
          </a:p>
          <a:p>
            <a:pPr marL="285750" indent="-285750">
              <a:lnSpc>
                <a:spcPct val="150000"/>
              </a:lnSpc>
              <a:buFont typeface="Arial"/>
              <a:buChar char="•"/>
            </a:pPr>
            <a:r>
              <a:rPr lang="en-AU">
                <a:latin typeface="Open Sans"/>
                <a:ea typeface="Open Sans"/>
                <a:cs typeface="Open Sans"/>
              </a:rPr>
              <a:t>support detailed assessment and planning</a:t>
            </a:r>
            <a:endParaRPr lang="en-AU" sz="800">
              <a:latin typeface="Open Sans"/>
              <a:ea typeface="Open Sans"/>
              <a:cs typeface="Open Sans"/>
            </a:endParaRPr>
          </a:p>
          <a:p>
            <a:pPr marL="285750" indent="-285750">
              <a:lnSpc>
                <a:spcPct val="150000"/>
              </a:lnSpc>
              <a:buFont typeface="Arial"/>
              <a:buChar char="•"/>
            </a:pPr>
            <a:r>
              <a:rPr lang="en-AU">
                <a:latin typeface="Open Sans"/>
                <a:ea typeface="Open Sans"/>
                <a:cs typeface="Open Sans"/>
              </a:rPr>
              <a:t>improve older people’s independence and help people get back their independence after an illness or injury</a:t>
            </a:r>
            <a:endParaRPr lang="en-AU" sz="800">
              <a:latin typeface="Open Sans"/>
              <a:ea typeface="Open Sans"/>
              <a:cs typeface="Open Sans"/>
            </a:endParaRPr>
          </a:p>
          <a:p>
            <a:pPr marL="285750" indent="-285750">
              <a:lnSpc>
                <a:spcPct val="150000"/>
              </a:lnSpc>
              <a:buFont typeface="Arial"/>
              <a:buChar char="•"/>
            </a:pPr>
            <a:r>
              <a:rPr lang="en-AU">
                <a:latin typeface="Open Sans"/>
                <a:ea typeface="Open Sans"/>
                <a:cs typeface="Open Sans"/>
              </a:rPr>
              <a:t>focus on preventative health; and</a:t>
            </a:r>
            <a:endParaRPr lang="en-AU" sz="800">
              <a:latin typeface="Open Sans"/>
              <a:ea typeface="Open Sans"/>
              <a:cs typeface="Open Sans"/>
            </a:endParaRPr>
          </a:p>
          <a:p>
            <a:pPr marL="285750" indent="-285750">
              <a:lnSpc>
                <a:spcPct val="150000"/>
              </a:lnSpc>
              <a:buFont typeface="Arial"/>
              <a:buChar char="•"/>
            </a:pPr>
            <a:r>
              <a:rPr lang="en-AU">
                <a:latin typeface="Open Sans"/>
                <a:ea typeface="Open Sans"/>
                <a:cs typeface="Open Sans"/>
              </a:rPr>
              <a:t>respect and support the rights of people receiving care.</a:t>
            </a:r>
            <a:endParaRPr lang="en-US">
              <a:latin typeface="Open Sans"/>
              <a:ea typeface="Open Sans"/>
              <a:cs typeface="Open Sans"/>
            </a:endParaRPr>
          </a:p>
          <a:p>
            <a:endParaRPr lang="en-AU">
              <a:latin typeface="Open Sans" pitchFamily="2" charset="0"/>
              <a:ea typeface="Open Sans" pitchFamily="2" charset="0"/>
              <a:cs typeface="Open Sans" pitchFamily="2" charset="0"/>
            </a:endParaRPr>
          </a:p>
          <a:p>
            <a:pPr marL="0" indent="0">
              <a:buFontTx/>
              <a:buNone/>
            </a:pPr>
            <a:endParaRPr lang="en-US">
              <a:latin typeface="Open Sans" pitchFamily="2" charset="0"/>
              <a:ea typeface="Open Sans" pitchFamily="2" charset="0"/>
              <a:cs typeface="Open Sans" pitchFamily="2" charset="0"/>
            </a:endParaRPr>
          </a:p>
          <a:p>
            <a:endParaRPr lang="en-AU">
              <a:latin typeface="Open Sans" pitchFamily="2" charset="0"/>
              <a:ea typeface="Open Sans" pitchFamily="2" charset="0"/>
              <a:cs typeface="Open Sans" pitchFamily="2" charset="0"/>
            </a:endParaRPr>
          </a:p>
        </p:txBody>
      </p:sp>
      <p:sp>
        <p:nvSpPr>
          <p:cNvPr id="4" name="Slide Number Placeholder 3"/>
          <p:cNvSpPr>
            <a:spLocks noGrp="1"/>
          </p:cNvSpPr>
          <p:nvPr>
            <p:ph type="sldNum" sz="quarter" idx="5"/>
          </p:nvPr>
        </p:nvSpPr>
        <p:spPr/>
        <p:txBody>
          <a:bodyPr/>
          <a:lstStyle/>
          <a:p>
            <a:fld id="{D80C5ACC-04F4-44CC-A469-9B1E45D0931D}" type="slidenum">
              <a:rPr lang="en-AU" smtClean="0"/>
              <a:t>16</a:t>
            </a:fld>
            <a:endParaRPr lang="en-AU"/>
          </a:p>
        </p:txBody>
      </p:sp>
    </p:spTree>
    <p:extLst>
      <p:ext uri="{BB962C8B-B14F-4D97-AF65-F5344CB8AC3E}">
        <p14:creationId xmlns:p14="http://schemas.microsoft.com/office/powerpoint/2010/main" val="18262267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i="1">
                <a:latin typeface="Open Sans"/>
                <a:ea typeface="Open Sans"/>
                <a:cs typeface="Open Sans"/>
              </a:rPr>
              <a:t>Facilitator notes: This slide is an opportunity to hold a group discussion with your staff to explore ways you can implement Standard 3 in your care and services. Take this time to identify processes that you may already have in the workplace, or things that you can do to improve or implement processes in relation to Standard 3. Alternatively, you can print this as a take-away resource for your staff to reflect on their own.</a:t>
            </a:r>
          </a:p>
          <a:p>
            <a:endParaRPr lang="en-AU">
              <a:latin typeface="Open Sans" pitchFamily="2" charset="0"/>
              <a:ea typeface="Open Sans" pitchFamily="2" charset="0"/>
              <a:cs typeface="Open Sans" pitchFamily="2" charset="0"/>
            </a:endParaRPr>
          </a:p>
          <a:p>
            <a:r>
              <a:rPr lang="en-AU" u="sng">
                <a:latin typeface="Open Sans"/>
                <a:ea typeface="Open Sans"/>
                <a:cs typeface="Open Sans"/>
              </a:rPr>
              <a:t>Suggested script:</a:t>
            </a:r>
          </a:p>
          <a:p>
            <a:r>
              <a:rPr lang="en-AU">
                <a:latin typeface="Open Sans" pitchFamily="2" charset="0"/>
                <a:ea typeface="Open Sans" pitchFamily="2" charset="0"/>
                <a:cs typeface="Open Sans" pitchFamily="2" charset="0"/>
              </a:rPr>
              <a:t>Now that we've had a look at the key topics and clarified expectations for Standard 3, let's look at some questions together to see what we already have in place, and ways we might need to improve to meet this standard.</a:t>
            </a:r>
          </a:p>
          <a:p>
            <a:endParaRPr lang="en-AU">
              <a:latin typeface="Open Sans" pitchFamily="2" charset="0"/>
              <a:ea typeface="Open Sans" pitchFamily="2" charset="0"/>
              <a:cs typeface="Open Sans" pitchFamily="2" charset="0"/>
            </a:endParaRPr>
          </a:p>
          <a:p>
            <a:pPr marL="0" indent="0">
              <a:buFont typeface="Arial" panose="020B0604020202020204" pitchFamily="34" charset="0"/>
              <a:buNone/>
            </a:pPr>
            <a:r>
              <a:rPr lang="en-AU" i="1">
                <a:latin typeface="Open Sans"/>
                <a:ea typeface="Open Sans"/>
                <a:cs typeface="Open Sans"/>
              </a:rPr>
              <a:t>Questions on the slide:</a:t>
            </a:r>
          </a:p>
          <a:p>
            <a:pPr marL="171450" indent="-171450">
              <a:buFont typeface="Arial" panose="020B0604020202020204" pitchFamily="34" charset="0"/>
              <a:buChar char="•"/>
            </a:pPr>
            <a:r>
              <a:rPr lang="en-US">
                <a:latin typeface="Open Sans" pitchFamily="2" charset="0"/>
                <a:ea typeface="Open Sans" pitchFamily="2" charset="0"/>
                <a:cs typeface="Open Sans" pitchFamily="2" charset="0"/>
              </a:rPr>
              <a:t>How do you identify changes in what an older person is able to do?</a:t>
            </a:r>
          </a:p>
          <a:p>
            <a:pPr marL="171450" indent="-171450">
              <a:buFont typeface="Arial" panose="020B0604020202020204" pitchFamily="34" charset="0"/>
              <a:buChar char="•"/>
            </a:pPr>
            <a:r>
              <a:rPr lang="en-US">
                <a:latin typeface="Open Sans" pitchFamily="2" charset="0"/>
                <a:ea typeface="Open Sans" pitchFamily="2" charset="0"/>
                <a:cs typeface="Open Sans" pitchFamily="2" charset="0"/>
              </a:rPr>
              <a:t>How do you understand what is important to the people you are providing care for and how you can support them to live their best lives?</a:t>
            </a:r>
          </a:p>
          <a:p>
            <a:pPr marL="171450" indent="-171450">
              <a:buFont typeface="Arial" panose="020B0604020202020204" pitchFamily="34" charset="0"/>
              <a:buChar char="•"/>
            </a:pPr>
            <a:r>
              <a:rPr lang="en-US">
                <a:latin typeface="Open Sans"/>
                <a:ea typeface="Open Sans"/>
                <a:cs typeface="Open Sans"/>
              </a:rPr>
              <a:t>How does our assessment, planning, communication and </a:t>
            </a:r>
            <a:r>
              <a:rPr lang="en-US" err="1">
                <a:latin typeface="Open Sans"/>
                <a:ea typeface="Open Sans"/>
                <a:cs typeface="Open Sans"/>
              </a:rPr>
              <a:t>organisation</a:t>
            </a:r>
            <a:r>
              <a:rPr lang="en-US">
                <a:latin typeface="Open Sans"/>
                <a:ea typeface="Open Sans"/>
                <a:cs typeface="Open Sans"/>
              </a:rPr>
              <a:t> processes support you to deliver safe and quality care?</a:t>
            </a:r>
          </a:p>
          <a:p>
            <a:endParaRPr lang="en-AU" i="1">
              <a:latin typeface="Open Sans" pitchFamily="2" charset="0"/>
              <a:ea typeface="Open Sans" pitchFamily="2" charset="0"/>
              <a:cs typeface="Open Sans" pitchFamily="2" charset="0"/>
            </a:endParaRPr>
          </a:p>
          <a:p>
            <a:r>
              <a:rPr lang="en-AU" i="1">
                <a:latin typeface="Open Sans"/>
                <a:ea typeface="Open Sans"/>
                <a:cs typeface="Open Sans"/>
              </a:rPr>
              <a:t>Further questions you could add to the group discussion:</a:t>
            </a:r>
          </a:p>
          <a:p>
            <a:pPr marL="171450" indent="-171450">
              <a:buFont typeface="Arial" panose="020B0604020202020204" pitchFamily="34" charset="0"/>
              <a:buChar char="•"/>
            </a:pPr>
            <a:r>
              <a:rPr lang="en-AU">
                <a:latin typeface="Open Sans" pitchFamily="2" charset="0"/>
                <a:ea typeface="Open Sans" pitchFamily="2" charset="0"/>
                <a:cs typeface="Open Sans" pitchFamily="2" charset="0"/>
              </a:rPr>
              <a:t>How can we make sure this Standard’s key concepts are shown in the care and services we provide to people receiving care?</a:t>
            </a:r>
          </a:p>
          <a:p>
            <a:pPr marL="171450" indent="-171450">
              <a:buFont typeface="Arial" panose="020B0604020202020204" pitchFamily="34" charset="0"/>
              <a:buChar char="•"/>
            </a:pPr>
            <a:r>
              <a:rPr lang="en-AU">
                <a:latin typeface="Open Sans" pitchFamily="2" charset="0"/>
                <a:ea typeface="Open Sans" pitchFamily="2" charset="0"/>
                <a:cs typeface="Open Sans" pitchFamily="2" charset="0"/>
              </a:rPr>
              <a:t>How can we work with people receiving care to make sure their care and service plans are tailored to their needs, goals and preferences?</a:t>
            </a:r>
          </a:p>
          <a:p>
            <a:pPr marL="171450" indent="-171450">
              <a:buFont typeface="Arial" panose="020B0604020202020204" pitchFamily="34" charset="0"/>
              <a:buChar char="•"/>
            </a:pPr>
            <a:r>
              <a:rPr lang="en-AU">
                <a:latin typeface="Open Sans" pitchFamily="2" charset="0"/>
                <a:ea typeface="Open Sans" pitchFamily="2" charset="0"/>
                <a:cs typeface="Open Sans" pitchFamily="2" charset="0"/>
              </a:rPr>
              <a:t>How can we ask for feedback from people receiving care about their experience of their care and support older people to raise concerns?</a:t>
            </a:r>
          </a:p>
        </p:txBody>
      </p:sp>
      <p:sp>
        <p:nvSpPr>
          <p:cNvPr id="4" name="Slide Number Placeholder 3"/>
          <p:cNvSpPr>
            <a:spLocks noGrp="1"/>
          </p:cNvSpPr>
          <p:nvPr>
            <p:ph type="sldNum" sz="quarter" idx="5"/>
          </p:nvPr>
        </p:nvSpPr>
        <p:spPr/>
        <p:txBody>
          <a:bodyPr/>
          <a:lstStyle/>
          <a:p>
            <a:fld id="{D80C5ACC-04F4-44CC-A469-9B1E45D0931D}" type="slidenum">
              <a:rPr lang="en-AU" smtClean="0"/>
              <a:t>17</a:t>
            </a:fld>
            <a:endParaRPr lang="en-AU"/>
          </a:p>
        </p:txBody>
      </p:sp>
    </p:spTree>
    <p:extLst>
      <p:ext uri="{BB962C8B-B14F-4D97-AF65-F5344CB8AC3E}">
        <p14:creationId xmlns:p14="http://schemas.microsoft.com/office/powerpoint/2010/main" val="31355089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i="1">
                <a:latin typeface="Open Sans"/>
                <a:ea typeface="Open Sans"/>
                <a:cs typeface="Open Sans"/>
              </a:rPr>
              <a:t>Facilitator notes: In this slide we have covered a general introduction on Standard 4, and what the focus of this standard is. Further reading is expected for details on each of the Outcomes for Standard 4 and how they may be applied in practice. Please check the resources section in this slide's notes.</a:t>
            </a:r>
            <a:endParaRPr lang="en-US" i="1">
              <a:latin typeface="Open Sans"/>
              <a:ea typeface="Open Sans"/>
              <a:cs typeface="Open Sans"/>
            </a:endParaRPr>
          </a:p>
          <a:p>
            <a:endParaRPr lang="en-AU" u="sng">
              <a:latin typeface="Open Sans"/>
              <a:ea typeface="Open Sans"/>
              <a:cs typeface="Open Sans"/>
            </a:endParaRPr>
          </a:p>
          <a:p>
            <a:r>
              <a:rPr lang="en-AU" u="sng">
                <a:latin typeface="Open Sans"/>
                <a:ea typeface="Open Sans"/>
                <a:cs typeface="Open Sans"/>
              </a:rPr>
              <a:t>Suggested script:</a:t>
            </a:r>
            <a:endParaRPr lang="en-US" u="sng">
              <a:latin typeface="Open Sans"/>
              <a:ea typeface="Open Sans"/>
              <a:cs typeface="Open Sans"/>
            </a:endParaRPr>
          </a:p>
          <a:p>
            <a:r>
              <a:rPr lang="en-AU">
                <a:latin typeface="Open Sans"/>
                <a:ea typeface="Open Sans"/>
                <a:cs typeface="Open Sans"/>
              </a:rPr>
              <a:t>Strengthened Quality Standard 4 is “The environment.” </a:t>
            </a:r>
            <a:endParaRPr lang="en-US">
              <a:latin typeface="Open Sans"/>
              <a:ea typeface="Open Sans"/>
              <a:cs typeface="Open Sans"/>
            </a:endParaRPr>
          </a:p>
          <a:p>
            <a:r>
              <a:rPr lang="en-AU">
                <a:latin typeface="Open Sans"/>
                <a:ea typeface="Open Sans"/>
                <a:cs typeface="Open Sans"/>
              </a:rPr>
              <a:t>This Standard is about people receiving care and services in an environment that is safe, supportive and meets their needs.</a:t>
            </a:r>
          </a:p>
          <a:p>
            <a:r>
              <a:rPr lang="en-AU">
                <a:latin typeface="Open Sans"/>
                <a:ea typeface="Open Sans"/>
                <a:cs typeface="Open Sans"/>
              </a:rPr>
              <a:t>This Standard has a strong focus on: </a:t>
            </a:r>
            <a:endParaRPr lang="en-US">
              <a:latin typeface="Open Sans"/>
              <a:ea typeface="Open Sans"/>
              <a:cs typeface="Open Sans"/>
            </a:endParaRPr>
          </a:p>
          <a:p>
            <a:pPr indent="-171450">
              <a:buFont typeface="Arial"/>
              <a:buChar char="•"/>
            </a:pPr>
            <a:r>
              <a:rPr lang="en-AU">
                <a:latin typeface="Open Sans"/>
                <a:ea typeface="Open Sans"/>
                <a:cs typeface="Open Sans"/>
              </a:rPr>
              <a:t>environmental risk assessment; and</a:t>
            </a:r>
          </a:p>
          <a:p>
            <a:pPr indent="-171450">
              <a:buFont typeface="Arial"/>
              <a:buChar char="•"/>
            </a:pPr>
            <a:r>
              <a:rPr lang="en-AU">
                <a:latin typeface="Open Sans"/>
                <a:ea typeface="Open Sans"/>
                <a:cs typeface="Open Sans"/>
              </a:rPr>
              <a:t>Infection Prevention and Control (IPC).</a:t>
            </a:r>
          </a:p>
          <a:p>
            <a:endParaRPr lang="en-AU">
              <a:latin typeface="Open Sans"/>
              <a:ea typeface="Open Sans"/>
              <a:cs typeface="Open Sans"/>
            </a:endParaRPr>
          </a:p>
          <a:p>
            <a:r>
              <a:rPr lang="en-AU">
                <a:latin typeface="Open Sans"/>
                <a:ea typeface="Open Sans"/>
                <a:cs typeface="Open Sans"/>
              </a:rPr>
              <a:t>These key topics are covered within the Outcomes for Standard 4, as you can see listed on the slide here.</a:t>
            </a:r>
            <a:endParaRPr lang="en-US">
              <a:latin typeface="Open Sans"/>
              <a:ea typeface="Open Sans"/>
              <a:cs typeface="Open Sans"/>
            </a:endParaRPr>
          </a:p>
          <a:p>
            <a:endParaRPr lang="en-AU" u="sng">
              <a:latin typeface="Open Sans"/>
              <a:ea typeface="Open Sans"/>
              <a:cs typeface="Open Sans"/>
            </a:endParaRPr>
          </a:p>
          <a:p>
            <a:r>
              <a:rPr lang="en-AU" u="sng">
                <a:latin typeface="Open Sans"/>
                <a:ea typeface="Open Sans"/>
                <a:cs typeface="Open Sans"/>
              </a:rPr>
              <a:t>Resources:</a:t>
            </a:r>
            <a:endParaRPr lang="en-US" u="sng">
              <a:latin typeface="Open Sans"/>
              <a:ea typeface="Open Sans"/>
              <a:cs typeface="Open Sans"/>
            </a:endParaRPr>
          </a:p>
          <a:p>
            <a:r>
              <a:rPr lang="en-AU">
                <a:latin typeface="Open Sans"/>
                <a:ea typeface="Open Sans"/>
                <a:cs typeface="Open Sans"/>
              </a:rPr>
              <a:t>Strengthened Quality Standard 4: The environment fact sheet [</a:t>
            </a:r>
            <a:r>
              <a:rPr lang="en-AU">
                <a:latin typeface="Open Sans"/>
                <a:ea typeface="Open Sans"/>
                <a:cs typeface="Open Sans"/>
                <a:hlinkClick r:id="rId3"/>
              </a:rPr>
              <a:t>https://www.agedcarequality.gov.au/resource-library/standard-4-environment</a:t>
            </a:r>
            <a:r>
              <a:rPr lang="en-AU">
                <a:latin typeface="Open Sans"/>
                <a:ea typeface="Open Sans"/>
                <a:cs typeface="Open Sans"/>
              </a:rPr>
              <a:t>]</a:t>
            </a:r>
          </a:p>
          <a:p>
            <a:r>
              <a:rPr lang="en-US">
                <a:latin typeface="Open Sans"/>
                <a:ea typeface="Open Sans"/>
                <a:cs typeface="Open Sans"/>
              </a:rPr>
              <a:t>You can refer to the guidance materials to access further details for each standard with examples of actions each type of person (provider, worker, </a:t>
            </a:r>
            <a:r>
              <a:rPr lang="en-US" err="1">
                <a:latin typeface="Open Sans"/>
                <a:ea typeface="Open Sans"/>
                <a:cs typeface="Open Sans"/>
              </a:rPr>
              <a:t>organisation</a:t>
            </a:r>
            <a:r>
              <a:rPr lang="en-US">
                <a:latin typeface="Open Sans"/>
                <a:ea typeface="Open Sans"/>
                <a:cs typeface="Open Sans"/>
              </a:rPr>
              <a:t>) can take to apply the Standards in practice.</a:t>
            </a:r>
          </a:p>
          <a:p>
            <a:r>
              <a:rPr lang="en-US">
                <a:latin typeface="Open Sans"/>
                <a:ea typeface="Open Sans"/>
                <a:cs typeface="Open Sans"/>
              </a:rPr>
              <a:t>[</a:t>
            </a:r>
            <a:r>
              <a:rPr lang="en-US">
                <a:latin typeface="Open Sans"/>
                <a:ea typeface="Open Sans"/>
                <a:cs typeface="Open Sans"/>
                <a:hlinkClick r:id="rId4"/>
              </a:rPr>
              <a:t>https://www.agedcarequality.gov.au/strengthened-quality-standards/</a:t>
            </a:r>
            <a:r>
              <a:rPr lang="en-US">
                <a:latin typeface="Open Sans"/>
                <a:ea typeface="Open Sans"/>
                <a:cs typeface="Open Sans"/>
              </a:rPr>
              <a:t>]</a:t>
            </a:r>
          </a:p>
          <a:p>
            <a:endParaRPr lang="en-US">
              <a:ea typeface="Calibri"/>
              <a:cs typeface="Calibri"/>
            </a:endParaRPr>
          </a:p>
        </p:txBody>
      </p:sp>
      <p:sp>
        <p:nvSpPr>
          <p:cNvPr id="4" name="Slide Number Placeholder 3"/>
          <p:cNvSpPr>
            <a:spLocks noGrp="1"/>
          </p:cNvSpPr>
          <p:nvPr>
            <p:ph type="sldNum" sz="quarter" idx="5"/>
          </p:nvPr>
        </p:nvSpPr>
        <p:spPr/>
        <p:txBody>
          <a:bodyPr/>
          <a:lstStyle/>
          <a:p>
            <a:fld id="{D80C5ACC-04F4-44CC-A469-9B1E45D0931D}" type="slidenum">
              <a:rPr lang="en-US"/>
              <a:t>18</a:t>
            </a:fld>
            <a:endParaRPr lang="en-US"/>
          </a:p>
        </p:txBody>
      </p:sp>
    </p:spTree>
    <p:extLst>
      <p:ext uri="{BB962C8B-B14F-4D97-AF65-F5344CB8AC3E}">
        <p14:creationId xmlns:p14="http://schemas.microsoft.com/office/powerpoint/2010/main" val="1711059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i="1">
                <a:latin typeface="Open Sans"/>
                <a:ea typeface="+mn-lt"/>
                <a:cs typeface="Open Sans"/>
              </a:rPr>
              <a:t>Facilitator notes: This slide gives key information to the key topics of Standard 4. You can find out more in the strengthened Aged Care Quality Standards fact sheets, and then further insight in the guidance materials listed below. </a:t>
            </a:r>
          </a:p>
          <a:p>
            <a:endParaRPr lang="en-AU" i="1">
              <a:latin typeface="Open Sans"/>
              <a:ea typeface="+mn-lt"/>
              <a:cs typeface="Open Sans"/>
            </a:endParaRPr>
          </a:p>
          <a:p>
            <a:r>
              <a:rPr lang="en-AU" u="sng">
                <a:latin typeface="Open Sans"/>
                <a:ea typeface="+mn-lt"/>
                <a:cs typeface="Open Sans"/>
              </a:rPr>
              <a:t>Suggested script:</a:t>
            </a:r>
          </a:p>
          <a:p>
            <a:r>
              <a:rPr lang="en-AU">
                <a:latin typeface="Open Sans"/>
                <a:ea typeface="+mn-lt"/>
                <a:cs typeface="Open Sans"/>
              </a:rPr>
              <a:t>The key topics of strengthened Quality Standard 4 outline that we need to:</a:t>
            </a:r>
          </a:p>
          <a:p>
            <a:pPr marL="285750" indent="-285750">
              <a:lnSpc>
                <a:spcPct val="150000"/>
              </a:lnSpc>
              <a:buFont typeface="Arial"/>
              <a:buChar char="•"/>
            </a:pPr>
            <a:r>
              <a:rPr lang="en-AU">
                <a:latin typeface="Open Sans"/>
                <a:ea typeface="+mn-lt"/>
                <a:cs typeface="Open Sans"/>
              </a:rPr>
              <a:t>support people receiving our care to feel safe in their home environment by identifying and reducing environmental risks</a:t>
            </a:r>
          </a:p>
          <a:p>
            <a:pPr marL="285750" indent="-285750">
              <a:lnSpc>
                <a:spcPct val="150000"/>
              </a:lnSpc>
              <a:buFont typeface="Arial"/>
              <a:buChar char="•"/>
            </a:pPr>
            <a:r>
              <a:rPr lang="en-AU">
                <a:latin typeface="Open Sans"/>
                <a:ea typeface="+mn-lt"/>
                <a:cs typeface="Open Sans"/>
              </a:rPr>
              <a:t>provide a well-maintained service environment</a:t>
            </a:r>
          </a:p>
          <a:p>
            <a:pPr marL="285750" indent="-285750">
              <a:lnSpc>
                <a:spcPct val="150000"/>
              </a:lnSpc>
              <a:buFont typeface="Arial"/>
              <a:buChar char="•"/>
            </a:pPr>
            <a:r>
              <a:rPr lang="en-AU">
                <a:latin typeface="Open Sans"/>
                <a:ea typeface="+mn-lt"/>
                <a:cs typeface="Open Sans"/>
              </a:rPr>
              <a:t>design a service environment that allows people to move freely; and</a:t>
            </a:r>
          </a:p>
          <a:p>
            <a:pPr marL="285750" indent="-285750">
              <a:lnSpc>
                <a:spcPct val="150000"/>
              </a:lnSpc>
              <a:buFont typeface="Arial"/>
              <a:buChar char="•"/>
            </a:pPr>
            <a:r>
              <a:rPr lang="en-AU">
                <a:latin typeface="Open Sans"/>
                <a:ea typeface="+mn-lt"/>
                <a:cs typeface="Open Sans"/>
              </a:rPr>
              <a:t>use high-quality IPC processes.</a:t>
            </a:r>
            <a:endParaRPr lang="en-AU">
              <a:cs typeface="Open Sans"/>
            </a:endParaRPr>
          </a:p>
          <a:p>
            <a:pPr marL="0" indent="0">
              <a:buFontTx/>
              <a:buNone/>
            </a:pPr>
            <a:endParaRPr lang="en-US">
              <a:latin typeface="Open Sans"/>
              <a:ea typeface="Calibri" panose="020F0502020204030204"/>
              <a:cs typeface="Open Sans"/>
            </a:endParaRPr>
          </a:p>
          <a:p>
            <a:pPr marL="0" indent="0">
              <a:buFontTx/>
              <a:buNone/>
            </a:pPr>
            <a:endParaRPr lang="en-AU">
              <a:latin typeface="Open Sans"/>
              <a:ea typeface="+mn-lt"/>
              <a:cs typeface="Open Sans"/>
            </a:endParaRPr>
          </a:p>
        </p:txBody>
      </p:sp>
      <p:sp>
        <p:nvSpPr>
          <p:cNvPr id="4" name="Slide Number Placeholder 3"/>
          <p:cNvSpPr>
            <a:spLocks noGrp="1"/>
          </p:cNvSpPr>
          <p:nvPr>
            <p:ph type="sldNum" sz="quarter" idx="5"/>
          </p:nvPr>
        </p:nvSpPr>
        <p:spPr/>
        <p:txBody>
          <a:bodyPr/>
          <a:lstStyle/>
          <a:p>
            <a:fld id="{D80C5ACC-04F4-44CC-A469-9B1E45D0931D}" type="slidenum">
              <a:rPr lang="en-AU" smtClean="0"/>
              <a:t>19</a:t>
            </a:fld>
            <a:endParaRPr lang="en-AU"/>
          </a:p>
        </p:txBody>
      </p:sp>
    </p:spTree>
    <p:extLst>
      <p:ext uri="{BB962C8B-B14F-4D97-AF65-F5344CB8AC3E}">
        <p14:creationId xmlns:p14="http://schemas.microsoft.com/office/powerpoint/2010/main" val="34095572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i="1">
                <a:latin typeface="Open Sans"/>
                <a:ea typeface="Open Sans"/>
                <a:cs typeface="Open Sans"/>
              </a:rPr>
              <a:t>Facilitator notes:</a:t>
            </a:r>
            <a:endParaRPr lang="en-AU">
              <a:latin typeface="Open Sans"/>
              <a:ea typeface="Open Sans"/>
              <a:cs typeface="Open Sans"/>
            </a:endParaRPr>
          </a:p>
          <a:p>
            <a:r>
              <a:rPr lang="en-AU" i="1">
                <a:latin typeface="Open Sans"/>
                <a:ea typeface="Open Sans"/>
                <a:cs typeface="Open Sans"/>
              </a:rPr>
              <a:t>The duration of this presentation [without adding any further content] should be 1 hour. It will vary depending on the length of time spent on reflection activities. A suggestion of 1 hour has been listed below. Please alter the intended timeframe if adding your own content. You will also need to alter the script to address your added learning outcomes.</a:t>
            </a:r>
            <a:endParaRPr lang="en-AU">
              <a:latin typeface="Open Sans"/>
              <a:ea typeface="Open Sans"/>
              <a:cs typeface="Open Sans"/>
            </a:endParaRPr>
          </a:p>
          <a:p>
            <a:endParaRPr lang="en-AU">
              <a:latin typeface="Open Sans" pitchFamily="2" charset="0"/>
              <a:ea typeface="Open Sans" pitchFamily="2" charset="0"/>
              <a:cs typeface="Open Sans" pitchFamily="2" charset="0"/>
            </a:endParaRPr>
          </a:p>
          <a:p>
            <a:r>
              <a:rPr lang="en-AU" u="sng">
                <a:latin typeface="Open Sans"/>
                <a:ea typeface="Open Sans"/>
                <a:cs typeface="Open Sans"/>
              </a:rPr>
              <a:t>Suggested script:</a:t>
            </a:r>
            <a:endParaRPr lang="en-AU">
              <a:latin typeface="Open Sans" pitchFamily="2" charset="0"/>
              <a:ea typeface="Open Sans" pitchFamily="2" charset="0"/>
              <a:cs typeface="Open Sans" pitchFamily="2" charset="0"/>
            </a:endParaRPr>
          </a:p>
          <a:p>
            <a:r>
              <a:rPr lang="en-AU">
                <a:latin typeface="Open Sans"/>
                <a:ea typeface="Open Sans"/>
                <a:cs typeface="Open Sans"/>
              </a:rPr>
              <a:t>Welcome to the strengthened Aged Care Quality Standards presentation. </a:t>
            </a:r>
          </a:p>
          <a:p>
            <a:r>
              <a:rPr lang="en-AU">
                <a:latin typeface="Open Sans"/>
                <a:ea typeface="Open Sans"/>
                <a:cs typeface="Open Sans"/>
              </a:rPr>
              <a:t>This presentation will run for approximately 1 hour and provide some materials you can take to help you explore the standards further.</a:t>
            </a:r>
            <a:endParaRPr lang="en-US">
              <a:latin typeface="Open Sans"/>
              <a:ea typeface="Open Sans"/>
              <a:cs typeface="Open Sans"/>
            </a:endParaRPr>
          </a:p>
          <a:p>
            <a:endParaRPr lang="en-AU">
              <a:latin typeface="Open Sans" pitchFamily="2" charset="0"/>
              <a:ea typeface="Open Sans" pitchFamily="2" charset="0"/>
              <a:cs typeface="Open Sans" pitchFamily="2" charset="0"/>
            </a:endParaRPr>
          </a:p>
          <a:p>
            <a:r>
              <a:rPr lang="en-AU">
                <a:latin typeface="Open Sans"/>
                <a:ea typeface="Open Sans"/>
                <a:cs typeface="Open Sans"/>
              </a:rPr>
              <a:t>The purpose of this presentation is to help our staff and volunteers gain an introduction and some insight into the strengthened Aged Care Quality Standards, what they focus on, and how they have been updated from the current Quality Standards.</a:t>
            </a:r>
          </a:p>
          <a:p>
            <a:endParaRPr lang="en-AU">
              <a:latin typeface="Open Sans" pitchFamily="2" charset="0"/>
              <a:ea typeface="Open Sans" pitchFamily="2" charset="0"/>
              <a:cs typeface="Open Sans" pitchFamily="2" charset="0"/>
            </a:endParaRPr>
          </a:p>
          <a:p>
            <a:r>
              <a:rPr lang="en-AU">
                <a:latin typeface="Open Sans"/>
                <a:ea typeface="Open Sans"/>
                <a:cs typeface="Open Sans"/>
              </a:rPr>
              <a:t>By the end of this workshop, you should be familiar with what each strengthened Quality Standard focuses on, and their outcomes and expectations. You should also have some insight into how you can apply this to your role at [insert organisation name here].</a:t>
            </a:r>
          </a:p>
          <a:p>
            <a:endParaRPr lang="en-AU">
              <a:latin typeface="Open Sans"/>
              <a:ea typeface="Open Sans"/>
              <a:cs typeface="Open Sans"/>
            </a:endParaRPr>
          </a:p>
          <a:p>
            <a:r>
              <a:rPr lang="en-AU" b="1">
                <a:latin typeface="Open Sans"/>
                <a:ea typeface="Open Sans"/>
                <a:cs typeface="Open Sans"/>
              </a:rPr>
              <a:t>It is important to note that the strengthened Quality Standards will be introduced with the commencement of the new Aged Care Act on 1 July 2025. The existing Quality Standards will remain in effect until then.</a:t>
            </a:r>
          </a:p>
        </p:txBody>
      </p:sp>
      <p:sp>
        <p:nvSpPr>
          <p:cNvPr id="4" name="Slide Number Placeholder 3"/>
          <p:cNvSpPr>
            <a:spLocks noGrp="1"/>
          </p:cNvSpPr>
          <p:nvPr>
            <p:ph type="sldNum" sz="quarter" idx="5"/>
          </p:nvPr>
        </p:nvSpPr>
        <p:spPr/>
        <p:txBody>
          <a:bodyPr/>
          <a:lstStyle/>
          <a:p>
            <a:fld id="{D80C5ACC-04F4-44CC-A469-9B1E45D0931D}" type="slidenum">
              <a:t>2</a:t>
            </a:fld>
            <a:endParaRPr lang="en-US"/>
          </a:p>
        </p:txBody>
      </p:sp>
    </p:spTree>
    <p:extLst>
      <p:ext uri="{BB962C8B-B14F-4D97-AF65-F5344CB8AC3E}">
        <p14:creationId xmlns:p14="http://schemas.microsoft.com/office/powerpoint/2010/main" val="15858112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i="1">
                <a:latin typeface="Open Sans"/>
                <a:ea typeface="Open Sans"/>
                <a:cs typeface="Open Sans"/>
              </a:rPr>
              <a:t>Facilitator notes: This slide is an opportunity to hold a group discussion with your staff to explore ways you can implement Standard 4 in your care and services. Take this time to identify processes that you may already have in the workplace, or things that you can do to improve or implement processes in relation to Standard 4. Alternatively, you can print this as a take-away resource for your staff to reflect on their own.</a:t>
            </a:r>
          </a:p>
          <a:p>
            <a:endParaRPr lang="en-AU">
              <a:latin typeface="Open Sans" pitchFamily="2" charset="0"/>
              <a:ea typeface="Open Sans" pitchFamily="2" charset="0"/>
              <a:cs typeface="Open Sans" pitchFamily="2" charset="0"/>
            </a:endParaRPr>
          </a:p>
          <a:p>
            <a:r>
              <a:rPr lang="en-AU" u="sng">
                <a:latin typeface="Open Sans"/>
                <a:ea typeface="Open Sans"/>
                <a:cs typeface="Open Sans"/>
              </a:rPr>
              <a:t>Suggested script:</a:t>
            </a:r>
          </a:p>
          <a:p>
            <a:r>
              <a:rPr lang="en-AU">
                <a:latin typeface="Open Sans" pitchFamily="2" charset="0"/>
                <a:ea typeface="Open Sans" pitchFamily="2" charset="0"/>
                <a:cs typeface="Open Sans" pitchFamily="2" charset="0"/>
              </a:rPr>
              <a:t>Now that we've had a look at the key topics and clarified expectations for Standard 4, let's look at some questions together to see what we already have in place, and ways we might need to improve to meet this standard.</a:t>
            </a:r>
          </a:p>
          <a:p>
            <a:endParaRPr lang="en-AU">
              <a:latin typeface="Open Sans" pitchFamily="2" charset="0"/>
              <a:ea typeface="Open Sans" pitchFamily="2" charset="0"/>
              <a:cs typeface="Open Sans" pitchFamily="2" charset="0"/>
            </a:endParaRPr>
          </a:p>
          <a:p>
            <a:r>
              <a:rPr lang="en-AU" i="1">
                <a:latin typeface="Open Sans"/>
                <a:ea typeface="Open Sans"/>
                <a:cs typeface="Open Sans"/>
              </a:rPr>
              <a:t>Questions on slide:</a:t>
            </a:r>
          </a:p>
          <a:p>
            <a:pPr marL="171450" indent="-171450">
              <a:buFont typeface="Arial" panose="020B0604020202020204" pitchFamily="34" charset="0"/>
              <a:buChar char="•"/>
            </a:pPr>
            <a:r>
              <a:rPr lang="en-AU">
                <a:latin typeface="Open Sans" pitchFamily="2" charset="0"/>
                <a:ea typeface="Open Sans" pitchFamily="2" charset="0"/>
                <a:cs typeface="Open Sans" pitchFamily="2" charset="0"/>
              </a:rPr>
              <a:t>How can you show that you provide care in a safe, clean and comfortable environment that meets people’s needs and improves their sense of belonging?</a:t>
            </a:r>
          </a:p>
          <a:p>
            <a:pPr marL="171450" indent="-171450">
              <a:buFont typeface="Arial" panose="020B0604020202020204" pitchFamily="34" charset="0"/>
              <a:buChar char="•"/>
            </a:pPr>
            <a:r>
              <a:rPr lang="en-AU">
                <a:latin typeface="Open Sans" pitchFamily="2" charset="0"/>
                <a:ea typeface="Open Sans" pitchFamily="2" charset="0"/>
                <a:cs typeface="Open Sans" pitchFamily="2" charset="0"/>
              </a:rPr>
              <a:t>How can you ensure you use appropriate equipment that meets the needs of each person, that it is well maintained, clean and you know how to use it?</a:t>
            </a:r>
          </a:p>
          <a:p>
            <a:pPr marL="171450" indent="-171450">
              <a:buFont typeface="Arial" panose="020B0604020202020204" pitchFamily="34" charset="0"/>
              <a:buChar char="•"/>
            </a:pPr>
            <a:r>
              <a:rPr lang="en-AU">
                <a:latin typeface="Open Sans" pitchFamily="2" charset="0"/>
                <a:ea typeface="Open Sans" pitchFamily="2" charset="0"/>
                <a:cs typeface="Open Sans" pitchFamily="2" charset="0"/>
              </a:rPr>
              <a:t>How can you identify and reduce any safety risks?</a:t>
            </a:r>
          </a:p>
          <a:p>
            <a:pPr marL="171450" indent="-171450">
              <a:buFont typeface="Arial" panose="020B0604020202020204" pitchFamily="34" charset="0"/>
              <a:buChar char="•"/>
            </a:pPr>
            <a:r>
              <a:rPr lang="en-AU">
                <a:latin typeface="Open Sans" pitchFamily="2" charset="0"/>
                <a:ea typeface="Open Sans" pitchFamily="2" charset="0"/>
                <a:cs typeface="Open Sans" pitchFamily="2" charset="0"/>
              </a:rPr>
              <a:t>How can we work with people receiving our care to design the environment where they receive their care and services?</a:t>
            </a:r>
          </a:p>
          <a:p>
            <a:pPr marL="171450" indent="-171450">
              <a:buFont typeface="Arial" panose="020B0604020202020204" pitchFamily="34" charset="0"/>
              <a:buChar char="•"/>
            </a:pPr>
            <a:r>
              <a:rPr lang="en-AU">
                <a:latin typeface="Open Sans" pitchFamily="2" charset="0"/>
                <a:ea typeface="Open Sans" pitchFamily="2" charset="0"/>
                <a:cs typeface="Open Sans" pitchFamily="2" charset="0"/>
              </a:rPr>
              <a:t>How can you ask for feedback from people receiving our care to make sure they feel safe and the environment meets their needs? </a:t>
            </a:r>
          </a:p>
          <a:p>
            <a:endParaRPr lang="en-AU">
              <a:latin typeface="Open Sans" pitchFamily="2" charset="0"/>
              <a:ea typeface="Open Sans" pitchFamily="2" charset="0"/>
              <a:cs typeface="Open Sans"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i="1">
                <a:latin typeface="Open Sans"/>
                <a:ea typeface="Open Sans"/>
                <a:cs typeface="Open Sans"/>
              </a:rPr>
              <a:t>Further questions you could add to the group discussion: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a:latin typeface="Open Sans" pitchFamily="2" charset="0"/>
                <a:ea typeface="Open Sans" pitchFamily="2" charset="0"/>
                <a:cs typeface="Open Sans" pitchFamily="2" charset="0"/>
              </a:rPr>
              <a:t>Are you delivering care consistent with our policies and procedures?</a:t>
            </a:r>
            <a:endParaRPr lang="en-US">
              <a:latin typeface="Open Sans" pitchFamily="2" charset="0"/>
              <a:ea typeface="Open Sans" pitchFamily="2" charset="0"/>
              <a:cs typeface="Open Sans" pitchFamily="2" charset="0"/>
            </a:endParaRPr>
          </a:p>
          <a:p>
            <a:pPr marL="171450" indent="-171450">
              <a:buFont typeface="Arial" panose="020B0604020202020204" pitchFamily="34" charset="0"/>
              <a:buChar char="•"/>
            </a:pPr>
            <a:r>
              <a:rPr lang="en-AU">
                <a:latin typeface="Open Sans" pitchFamily="2" charset="0"/>
                <a:ea typeface="Open Sans" pitchFamily="2" charset="0"/>
                <a:cs typeface="Open Sans" pitchFamily="2" charset="0"/>
              </a:rPr>
              <a:t>What can we do to show that we support you by creating an environment that is safe, supportive and meets the needs of the older people receiving our care?</a:t>
            </a:r>
          </a:p>
          <a:p>
            <a:pPr marL="171450" indent="-171450">
              <a:buFont typeface="Arial" panose="020B0604020202020204" pitchFamily="34" charset="0"/>
              <a:buChar char="•"/>
            </a:pPr>
            <a:r>
              <a:rPr lang="en-AU">
                <a:latin typeface="Open Sans" pitchFamily="2" charset="0"/>
                <a:ea typeface="Open Sans" pitchFamily="2" charset="0"/>
                <a:cs typeface="Open Sans" pitchFamily="2" charset="0"/>
              </a:rPr>
              <a:t>How can we show we have an IPC system in place and that you have received training and skill assessments?</a:t>
            </a:r>
          </a:p>
          <a:p>
            <a:endParaRPr lang="en-AU">
              <a:cs typeface="Calibri"/>
            </a:endParaRPr>
          </a:p>
        </p:txBody>
      </p:sp>
      <p:sp>
        <p:nvSpPr>
          <p:cNvPr id="4" name="Slide Number Placeholder 3"/>
          <p:cNvSpPr>
            <a:spLocks noGrp="1"/>
          </p:cNvSpPr>
          <p:nvPr>
            <p:ph type="sldNum" sz="quarter" idx="5"/>
          </p:nvPr>
        </p:nvSpPr>
        <p:spPr/>
        <p:txBody>
          <a:bodyPr/>
          <a:lstStyle/>
          <a:p>
            <a:fld id="{D80C5ACC-04F4-44CC-A469-9B1E45D0931D}" type="slidenum">
              <a:rPr lang="en-AU" smtClean="0"/>
              <a:t>20</a:t>
            </a:fld>
            <a:endParaRPr lang="en-AU"/>
          </a:p>
        </p:txBody>
      </p:sp>
    </p:spTree>
    <p:extLst>
      <p:ext uri="{BB962C8B-B14F-4D97-AF65-F5344CB8AC3E}">
        <p14:creationId xmlns:p14="http://schemas.microsoft.com/office/powerpoint/2010/main" val="35291927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i="1">
                <a:latin typeface="Open Sans"/>
                <a:ea typeface="Open Sans"/>
                <a:cs typeface="Open Sans"/>
              </a:rPr>
              <a:t>Facilitator notes: In this slide we have covered a general introduction on Standard 5, and what the focus of this standard is. Further reading is expected for details on each of the Outcomes for Standard 5 and how they may be applied in practice. Please check the resources section in this slide's notes.</a:t>
            </a:r>
            <a:endParaRPr lang="en-US" i="1">
              <a:latin typeface="Open Sans"/>
              <a:ea typeface="Open Sans"/>
              <a:cs typeface="Open Sans"/>
            </a:endParaRPr>
          </a:p>
          <a:p>
            <a:endParaRPr lang="en-AU">
              <a:latin typeface="Open Sans" pitchFamily="2" charset="0"/>
              <a:ea typeface="Open Sans" pitchFamily="2" charset="0"/>
              <a:cs typeface="Open Sans" pitchFamily="2" charset="0"/>
            </a:endParaRPr>
          </a:p>
          <a:p>
            <a:r>
              <a:rPr lang="en-AU" u="sng">
                <a:latin typeface="Open Sans"/>
                <a:ea typeface="Open Sans"/>
                <a:cs typeface="Open Sans"/>
              </a:rPr>
              <a:t>Suggested script:</a:t>
            </a:r>
          </a:p>
          <a:p>
            <a:r>
              <a:rPr lang="en-AU">
                <a:latin typeface="Open Sans" pitchFamily="2" charset="0"/>
                <a:ea typeface="Open Sans" pitchFamily="2" charset="0"/>
                <a:cs typeface="Open Sans" pitchFamily="2" charset="0"/>
              </a:rPr>
              <a:t>Strengthened Quality Standard 5 is “Clinical care.” </a:t>
            </a:r>
          </a:p>
          <a:p>
            <a:r>
              <a:rPr lang="en-AU">
                <a:latin typeface="Open Sans" pitchFamily="2" charset="0"/>
                <a:ea typeface="Open Sans" pitchFamily="2" charset="0"/>
                <a:cs typeface="Open Sans" pitchFamily="2" charset="0"/>
              </a:rPr>
              <a:t>This Standard describes the responsibilities of providers to deliver safe and quality clinical care. Good clinical care improves a person’s quality of life, independence, confidence and their feeling of purpose in daily life. You need to understand the importance of person-centred quality clinical care.</a:t>
            </a:r>
          </a:p>
          <a:p>
            <a:r>
              <a:rPr lang="en-AU">
                <a:latin typeface="Open Sans" pitchFamily="2" charset="0"/>
                <a:ea typeface="Open Sans" pitchFamily="2" charset="0"/>
                <a:cs typeface="Open Sans" pitchFamily="2" charset="0"/>
              </a:rPr>
              <a:t>This Standard helps us focus on how we: </a:t>
            </a:r>
          </a:p>
          <a:p>
            <a:pPr marL="171450" indent="-171450">
              <a:buFont typeface="Arial"/>
              <a:buChar char="•"/>
            </a:pPr>
            <a:r>
              <a:rPr lang="en-AU">
                <a:latin typeface="Open Sans" pitchFamily="2" charset="0"/>
                <a:ea typeface="Open Sans" pitchFamily="2" charset="0"/>
                <a:cs typeface="Open Sans" pitchFamily="2" charset="0"/>
              </a:rPr>
              <a:t>manage clinical information systems</a:t>
            </a:r>
          </a:p>
          <a:p>
            <a:pPr marL="171450" indent="-171450">
              <a:buFont typeface="Arial"/>
              <a:buChar char="•"/>
            </a:pPr>
            <a:r>
              <a:rPr lang="en-AU">
                <a:latin typeface="Open Sans" pitchFamily="2" charset="0"/>
                <a:ea typeface="Open Sans" pitchFamily="2" charset="0"/>
                <a:cs typeface="Open Sans" pitchFamily="2" charset="0"/>
              </a:rPr>
              <a:t>keep medication safe</a:t>
            </a:r>
          </a:p>
          <a:p>
            <a:pPr marL="171450" indent="-171450">
              <a:buFont typeface="Arial"/>
              <a:buChar char="•"/>
            </a:pPr>
            <a:r>
              <a:rPr lang="en-AU">
                <a:latin typeface="Open Sans" pitchFamily="2" charset="0"/>
                <a:ea typeface="Open Sans" pitchFamily="2" charset="0"/>
                <a:cs typeface="Open Sans" pitchFamily="2" charset="0"/>
              </a:rPr>
              <a:t>reduce and manage clinical risks; and</a:t>
            </a:r>
          </a:p>
          <a:p>
            <a:pPr marL="171450" indent="-171450">
              <a:buFont typeface="Arial"/>
              <a:buChar char="•"/>
            </a:pPr>
            <a:r>
              <a:rPr lang="en-AU">
                <a:latin typeface="Open Sans" pitchFamily="2" charset="0"/>
                <a:ea typeface="Open Sans" pitchFamily="2" charset="0"/>
                <a:cs typeface="Open Sans" pitchFamily="2" charset="0"/>
              </a:rPr>
              <a:t>care for oral health.</a:t>
            </a:r>
          </a:p>
          <a:p>
            <a:pPr marL="0" indent="0">
              <a:buFont typeface="Arial"/>
              <a:buNone/>
            </a:pPr>
            <a:endParaRPr lang="en-AU">
              <a:latin typeface="Open Sans" pitchFamily="2" charset="0"/>
              <a:ea typeface="Open Sans" pitchFamily="2" charset="0"/>
              <a:cs typeface="Open Sans" pitchFamily="2" charset="0"/>
            </a:endParaRPr>
          </a:p>
          <a:p>
            <a:r>
              <a:rPr lang="en-AU">
                <a:latin typeface="Open Sans" pitchFamily="2" charset="0"/>
                <a:ea typeface="Open Sans" pitchFamily="2" charset="0"/>
                <a:cs typeface="Open Sans" pitchFamily="2" charset="0"/>
              </a:rPr>
              <a:t>These key topics are covered in the Outcomes for Standard 5, as you can see listed on the slide here.</a:t>
            </a:r>
          </a:p>
          <a:p>
            <a:pPr marL="0" indent="0">
              <a:buFontTx/>
              <a:buNone/>
            </a:pPr>
            <a:endParaRPr lang="en-AU" u="sng">
              <a:latin typeface="Open Sans" pitchFamily="2" charset="0"/>
              <a:ea typeface="Open Sans" pitchFamily="2" charset="0"/>
              <a:cs typeface="Open Sans" pitchFamily="2" charset="0"/>
            </a:endParaRPr>
          </a:p>
          <a:p>
            <a:r>
              <a:rPr lang="en-AU" u="sng">
                <a:latin typeface="Open Sans"/>
                <a:ea typeface="Open Sans"/>
                <a:cs typeface="Open Sans"/>
              </a:rPr>
              <a:t>Resources:</a:t>
            </a:r>
          </a:p>
          <a:p>
            <a:r>
              <a:rPr lang="en-AU">
                <a:latin typeface="Open Sans"/>
                <a:ea typeface="Open Sans"/>
                <a:cs typeface="Open Sans"/>
              </a:rPr>
              <a:t>Strengthened Quality Standard 5: Clinical care fact sheet [</a:t>
            </a:r>
            <a:r>
              <a:rPr lang="en-AU">
                <a:latin typeface="Open Sans"/>
                <a:ea typeface="Open Sans"/>
                <a:cs typeface="Open Sans"/>
                <a:hlinkClick r:id="rId3"/>
              </a:rPr>
              <a:t>https://www.agedcarequality.gov.au/resource-library/standard-5-clinical-care</a:t>
            </a:r>
            <a:r>
              <a:rPr lang="en-AU">
                <a:latin typeface="Open Sans"/>
                <a:ea typeface="Open Sans"/>
                <a:cs typeface="Open Sans"/>
              </a:rPr>
              <a:t>]</a:t>
            </a:r>
            <a:endParaRPr lang="en-AU">
              <a:latin typeface="Open Sans" pitchFamily="2" charset="0"/>
              <a:ea typeface="Open Sans" pitchFamily="2" charset="0"/>
              <a:cs typeface="Open Sans" pitchFamily="2" charset="0"/>
            </a:endParaRPr>
          </a:p>
          <a:p>
            <a:r>
              <a:rPr lang="en-US">
                <a:latin typeface="Open Sans"/>
                <a:ea typeface="Open Sans"/>
                <a:cs typeface="Open Sans"/>
              </a:rPr>
              <a:t>You can refer to the guidance materials to access further details for each standard with examples of actions each type of person (provider, worker, </a:t>
            </a:r>
            <a:r>
              <a:rPr lang="en-US" err="1">
                <a:latin typeface="Open Sans"/>
                <a:ea typeface="Open Sans"/>
                <a:cs typeface="Open Sans"/>
              </a:rPr>
              <a:t>organisation</a:t>
            </a:r>
            <a:r>
              <a:rPr lang="en-US">
                <a:latin typeface="Open Sans"/>
                <a:ea typeface="Open Sans"/>
                <a:cs typeface="Open Sans"/>
              </a:rPr>
              <a:t>) can take to apply the Standards in practice.</a:t>
            </a:r>
          </a:p>
          <a:p>
            <a:r>
              <a:rPr lang="en-US">
                <a:latin typeface="Open Sans"/>
                <a:ea typeface="Open Sans"/>
                <a:cs typeface="Open Sans"/>
              </a:rPr>
              <a:t>[</a:t>
            </a:r>
            <a:r>
              <a:rPr lang="en-US">
                <a:latin typeface="Open Sans"/>
                <a:ea typeface="Open Sans"/>
                <a:cs typeface="Open Sans"/>
                <a:hlinkClick r:id="rId4"/>
              </a:rPr>
              <a:t>https://www.agedcarequality.gov.au/strengthened-quality-standards/</a:t>
            </a:r>
            <a:r>
              <a:rPr lang="en-US">
                <a:latin typeface="Open Sans"/>
                <a:ea typeface="Open Sans"/>
                <a:cs typeface="Open Sans"/>
              </a:rPr>
              <a:t>]</a:t>
            </a:r>
            <a:endParaRPr lang="en-US">
              <a:latin typeface="Open Sans" pitchFamily="2" charset="0"/>
              <a:ea typeface="Open Sans" pitchFamily="2" charset="0"/>
              <a:cs typeface="Open Sans" pitchFamily="2" charset="0"/>
            </a:endParaRPr>
          </a:p>
          <a:p>
            <a:endParaRPr lang="en-AU" u="none"/>
          </a:p>
        </p:txBody>
      </p:sp>
      <p:sp>
        <p:nvSpPr>
          <p:cNvPr id="4" name="Slide Number Placeholder 3"/>
          <p:cNvSpPr>
            <a:spLocks noGrp="1"/>
          </p:cNvSpPr>
          <p:nvPr>
            <p:ph type="sldNum" sz="quarter" idx="5"/>
          </p:nvPr>
        </p:nvSpPr>
        <p:spPr/>
        <p:txBody>
          <a:bodyPr/>
          <a:lstStyle/>
          <a:p>
            <a:fld id="{D80C5ACC-04F4-44CC-A469-9B1E45D0931D}" type="slidenum">
              <a:rPr lang="en-AU" smtClean="0"/>
              <a:t>21</a:t>
            </a:fld>
            <a:endParaRPr lang="en-AU"/>
          </a:p>
        </p:txBody>
      </p:sp>
    </p:spTree>
    <p:extLst>
      <p:ext uri="{BB962C8B-B14F-4D97-AF65-F5344CB8AC3E}">
        <p14:creationId xmlns:p14="http://schemas.microsoft.com/office/powerpoint/2010/main" val="26072310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AU" i="1">
                <a:latin typeface="Open Sans"/>
                <a:ea typeface="Open Sans"/>
                <a:cs typeface="Open Sans"/>
              </a:rPr>
              <a:t>Facilitator notes: This slide gives key information to the key topics of Standard 5. You can find out more in the strengthened Aged Care Quality Standards fact sheets, and then further insight in the guidance materials listed below. </a:t>
            </a:r>
            <a:r>
              <a:rPr lang="en-AU" b="1" i="1">
                <a:latin typeface="Open Sans"/>
                <a:ea typeface="Open Sans"/>
                <a:cs typeface="Open Sans"/>
              </a:rPr>
              <a:t>There is also a second slide following this one to outline the key topics within Standard 5 that clarify existing expectations.</a:t>
            </a:r>
          </a:p>
          <a:p>
            <a:pPr>
              <a:defRPr/>
            </a:pPr>
            <a:endParaRPr lang="en-AU" u="sng">
              <a:latin typeface="Open Sans" pitchFamily="2" charset="0"/>
              <a:ea typeface="Open Sans" pitchFamily="2" charset="0"/>
              <a:cs typeface="Open Sans" pitchFamily="2" charset="0"/>
            </a:endParaRPr>
          </a:p>
          <a:p>
            <a:r>
              <a:rPr lang="en-AU" u="sng">
                <a:latin typeface="Open Sans"/>
                <a:ea typeface="Open Sans"/>
                <a:cs typeface="Open Sans"/>
              </a:rPr>
              <a:t>Suggested script:</a:t>
            </a:r>
          </a:p>
          <a:p>
            <a:r>
              <a:rPr lang="en-AU">
                <a:latin typeface="Open Sans" pitchFamily="2" charset="0"/>
                <a:ea typeface="Open Sans" pitchFamily="2" charset="0"/>
                <a:cs typeface="Open Sans" pitchFamily="2" charset="0"/>
              </a:rPr>
              <a:t>The key topics of strengthened Quality Standard 5 outline that we need to:</a:t>
            </a:r>
          </a:p>
          <a:p>
            <a:pPr marL="285750" indent="-285750">
              <a:lnSpc>
                <a:spcPct val="150000"/>
              </a:lnSpc>
              <a:buFont typeface="Arial"/>
              <a:buChar char="•"/>
            </a:pPr>
            <a:r>
              <a:rPr lang="en-AU">
                <a:latin typeface="Open Sans" pitchFamily="2" charset="0"/>
                <a:ea typeface="Open Sans" pitchFamily="2" charset="0"/>
                <a:cs typeface="Open Sans" pitchFamily="2" charset="0"/>
              </a:rPr>
              <a:t>agree with other health professionals about their roles, responsibilities and procedures for providing clinical care</a:t>
            </a:r>
          </a:p>
          <a:p>
            <a:pPr marL="285750" indent="-285750">
              <a:lnSpc>
                <a:spcPct val="150000"/>
              </a:lnSpc>
              <a:buFont typeface="Arial"/>
              <a:buChar char="•"/>
            </a:pPr>
            <a:r>
              <a:rPr lang="en-AU">
                <a:latin typeface="Open Sans" pitchFamily="2" charset="0"/>
                <a:ea typeface="Open Sans" pitchFamily="2" charset="0"/>
                <a:cs typeface="Open Sans" pitchFamily="2" charset="0"/>
              </a:rPr>
              <a:t>work towards using a digital clinical information system [if you don’t already have one]</a:t>
            </a:r>
          </a:p>
          <a:p>
            <a:pPr marL="285750" indent="-285750">
              <a:lnSpc>
                <a:spcPct val="150000"/>
              </a:lnSpc>
              <a:buFont typeface="Arial"/>
              <a:buChar char="•"/>
            </a:pPr>
            <a:r>
              <a:rPr lang="en-AU">
                <a:latin typeface="Open Sans" pitchFamily="2" charset="0"/>
                <a:ea typeface="Open Sans" pitchFamily="2" charset="0"/>
                <a:cs typeface="Open Sans" pitchFamily="2" charset="0"/>
              </a:rPr>
              <a:t>have processes to make sure medication reviews are done with specific rules for when these must happen</a:t>
            </a:r>
          </a:p>
          <a:p>
            <a:pPr marL="285750" indent="-285750">
              <a:lnSpc>
                <a:spcPct val="150000"/>
              </a:lnSpc>
              <a:buFont typeface="Arial"/>
              <a:buChar char="•"/>
            </a:pPr>
            <a:r>
              <a:rPr lang="en-AU">
                <a:latin typeface="Open Sans" pitchFamily="2" charset="0"/>
                <a:ea typeface="Open Sans" pitchFamily="2" charset="0"/>
                <a:cs typeface="Open Sans" pitchFamily="2" charset="0"/>
              </a:rPr>
              <a:t>report adverse medicine and vaccine events to the Therapeutic Goods Administration; and</a:t>
            </a:r>
          </a:p>
          <a:p>
            <a:pPr marL="285750" indent="-285750">
              <a:lnSpc>
                <a:spcPct val="150000"/>
              </a:lnSpc>
              <a:buFont typeface="Arial"/>
              <a:buChar char="•"/>
            </a:pPr>
            <a:r>
              <a:rPr lang="en-AU">
                <a:latin typeface="Open Sans"/>
                <a:ea typeface="Open Sans"/>
                <a:cs typeface="Open Sans"/>
              </a:rPr>
              <a:t>regularly review and improve the effectiveness of our system to use medicines safely and correctly.</a:t>
            </a:r>
          </a:p>
          <a:p>
            <a:pPr marL="0" indent="0">
              <a:buFontTx/>
              <a:buNone/>
            </a:pPr>
            <a:endParaRPr lang="en-AU">
              <a:latin typeface="Calibri" panose="020F0502020204030204"/>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D80C5ACC-04F4-44CC-A469-9B1E45D0931D}" type="slidenum">
              <a:rPr lang="en-AU" smtClean="0"/>
              <a:t>22</a:t>
            </a:fld>
            <a:endParaRPr lang="en-AU"/>
          </a:p>
        </p:txBody>
      </p:sp>
    </p:spTree>
    <p:extLst>
      <p:ext uri="{BB962C8B-B14F-4D97-AF65-F5344CB8AC3E}">
        <p14:creationId xmlns:p14="http://schemas.microsoft.com/office/powerpoint/2010/main" val="29364543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i="1">
                <a:latin typeface="Open Sans"/>
                <a:ea typeface="Open Sans"/>
                <a:cs typeface="Open Sans"/>
              </a:rPr>
              <a:t>Facilitator notes: this slide covers the clarified expectations of the standard. This means these policies and procedures should already be in practice and will need to be updated to maintain conformance.</a:t>
            </a:r>
            <a:endParaRPr lang="en-US" i="1">
              <a:latin typeface="Open Sans"/>
              <a:ea typeface="Open Sans"/>
              <a:cs typeface="Open Sans"/>
            </a:endParaRPr>
          </a:p>
          <a:p>
            <a:endParaRPr lang="en-AU">
              <a:latin typeface="Open Sans"/>
              <a:ea typeface="Open Sans"/>
              <a:cs typeface="Open Sans"/>
            </a:endParaRPr>
          </a:p>
          <a:p>
            <a:r>
              <a:rPr lang="en-AU" u="sng">
                <a:latin typeface="Open Sans"/>
                <a:ea typeface="Open Sans"/>
                <a:cs typeface="Open Sans"/>
              </a:rPr>
              <a:t>Suggested script:</a:t>
            </a:r>
          </a:p>
          <a:p>
            <a:r>
              <a:rPr lang="en-AU">
                <a:latin typeface="Open Sans"/>
                <a:ea typeface="Open Sans"/>
                <a:cs typeface="Open Sans"/>
              </a:rPr>
              <a:t>The clarified expectations of strengthened Quality Standard 5 outline that we need to:</a:t>
            </a:r>
          </a:p>
          <a:p>
            <a:pPr marL="171450" indent="-171450">
              <a:buFont typeface="Arial" panose="020B0604020202020204" pitchFamily="34" charset="0"/>
              <a:buChar char="•"/>
            </a:pPr>
            <a:r>
              <a:rPr lang="en-AU">
                <a:latin typeface="Open Sans"/>
                <a:ea typeface="Open Sans"/>
                <a:cs typeface="Open Sans"/>
              </a:rPr>
              <a:t>use an effective clinical governance framework</a:t>
            </a:r>
          </a:p>
          <a:p>
            <a:pPr marL="171450" indent="-171450">
              <a:buFont typeface="Arial" panose="020B0604020202020204" pitchFamily="34" charset="0"/>
              <a:buChar char="•"/>
            </a:pPr>
            <a:r>
              <a:rPr lang="en-AU">
                <a:latin typeface="Open Sans"/>
                <a:ea typeface="Open Sans"/>
                <a:cs typeface="Open Sans"/>
              </a:rPr>
              <a:t>provide appropriate person-centred clinical care</a:t>
            </a:r>
          </a:p>
          <a:p>
            <a:pPr marL="171450" indent="-171450">
              <a:buFont typeface="Arial" panose="020B0604020202020204" pitchFamily="34" charset="0"/>
              <a:buChar char="•"/>
            </a:pPr>
            <a:r>
              <a:rPr lang="en-AU">
                <a:latin typeface="Open Sans"/>
                <a:ea typeface="Open Sans"/>
                <a:cs typeface="Open Sans"/>
              </a:rPr>
              <a:t>make sure we provide people receiving our care with access to a range of supports and health professionals based on their needs; and</a:t>
            </a:r>
          </a:p>
          <a:p>
            <a:pPr marL="171450" indent="-171450">
              <a:buFont typeface="Arial" panose="020B0604020202020204" pitchFamily="34" charset="0"/>
              <a:buChar char="•"/>
            </a:pPr>
            <a:r>
              <a:rPr lang="en-AU">
                <a:latin typeface="Open Sans"/>
                <a:ea typeface="Open Sans"/>
                <a:cs typeface="Open Sans"/>
              </a:rPr>
              <a:t>increase dignity as part of palliative care and end of life care.</a:t>
            </a:r>
          </a:p>
          <a:p>
            <a:pPr marL="0" indent="0">
              <a:buFont typeface="Arial"/>
              <a:buNone/>
            </a:pPr>
            <a:endParaRPr lang="en-AU">
              <a:latin typeface="Open Sans"/>
              <a:ea typeface="Open Sans"/>
              <a:cs typeface="Open Sans"/>
            </a:endParaRPr>
          </a:p>
          <a:p>
            <a:endParaRPr lang="en-US">
              <a:latin typeface="Open Sans"/>
              <a:ea typeface="Open Sans"/>
              <a:cs typeface="Open Sans"/>
            </a:endParaRPr>
          </a:p>
          <a:p>
            <a:endParaRPr lang="en-AU" u="none"/>
          </a:p>
        </p:txBody>
      </p:sp>
      <p:sp>
        <p:nvSpPr>
          <p:cNvPr id="4" name="Slide Number Placeholder 3"/>
          <p:cNvSpPr>
            <a:spLocks noGrp="1"/>
          </p:cNvSpPr>
          <p:nvPr>
            <p:ph type="sldNum" sz="quarter" idx="5"/>
          </p:nvPr>
        </p:nvSpPr>
        <p:spPr/>
        <p:txBody>
          <a:bodyPr/>
          <a:lstStyle/>
          <a:p>
            <a:fld id="{D80C5ACC-04F4-44CC-A469-9B1E45D0931D}" type="slidenum">
              <a:rPr lang="en-AU" smtClean="0"/>
              <a:t>23</a:t>
            </a:fld>
            <a:endParaRPr lang="en-AU"/>
          </a:p>
        </p:txBody>
      </p:sp>
    </p:spTree>
    <p:extLst>
      <p:ext uri="{BB962C8B-B14F-4D97-AF65-F5344CB8AC3E}">
        <p14:creationId xmlns:p14="http://schemas.microsoft.com/office/powerpoint/2010/main" val="2123968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i="1">
                <a:latin typeface="Open Sans"/>
                <a:ea typeface="Open Sans"/>
                <a:cs typeface="Open Sans"/>
              </a:rPr>
              <a:t>Facilitator notes: This slide is an opportunity to hold a group discussion with your staff to explore ways you can implement Standard 5 in your care and services. Take this time to identify processes that you may already have in the workplace, or things that you can do to improve or implement processes in relation to Standard 5. Alternatively, you can print this as a take-away resource for your staff to reflect on their own.</a:t>
            </a:r>
          </a:p>
          <a:p>
            <a:endParaRPr lang="en-AU" i="1">
              <a:latin typeface="Open Sans" pitchFamily="2" charset="0"/>
              <a:ea typeface="Open Sans" pitchFamily="2" charset="0"/>
              <a:cs typeface="Open Sans" pitchFamily="2" charset="0"/>
            </a:endParaRPr>
          </a:p>
          <a:p>
            <a:r>
              <a:rPr lang="en-AU" i="0" u="sng">
                <a:latin typeface="Open Sans"/>
                <a:ea typeface="Open Sans"/>
                <a:cs typeface="Open Sans"/>
              </a:rPr>
              <a:t>Suggested script:</a:t>
            </a:r>
          </a:p>
          <a:p>
            <a:r>
              <a:rPr lang="en-AU">
                <a:latin typeface="Open Sans"/>
                <a:ea typeface="Open Sans"/>
                <a:cs typeface="Open Sans"/>
              </a:rPr>
              <a:t>Now that we've had a look at the key topics and clarified expectations for Standard 5, let's look at some questions together to see what we already have in place, and ways we might need to improve to meet this standard.</a:t>
            </a:r>
          </a:p>
          <a:p>
            <a:endParaRPr lang="en-AU">
              <a:latin typeface="Open Sans" pitchFamily="2" charset="0"/>
              <a:ea typeface="Open Sans" pitchFamily="2" charset="0"/>
              <a:cs typeface="Open Sans" pitchFamily="2" charset="0"/>
            </a:endParaRPr>
          </a:p>
          <a:p>
            <a:r>
              <a:rPr lang="en-AU" i="1">
                <a:latin typeface="Open Sans"/>
                <a:ea typeface="Open Sans"/>
                <a:cs typeface="Open Sans"/>
              </a:rPr>
              <a:t>Questions on the slide:</a:t>
            </a:r>
          </a:p>
          <a:p>
            <a:r>
              <a:rPr lang="en-AU">
                <a:latin typeface="Open Sans"/>
                <a:ea typeface="Open Sans"/>
                <a:cs typeface="Open Sans"/>
              </a:rPr>
              <a:t>How can we ensure you understand the complex needs and preferences of the people you provide care for?</a:t>
            </a:r>
          </a:p>
          <a:p>
            <a:r>
              <a:rPr lang="en-AU">
                <a:latin typeface="Open Sans"/>
                <a:ea typeface="Open Sans"/>
                <a:cs typeface="Open Sans"/>
              </a:rPr>
              <a:t>How can we ensure you have the skills you need to meet the care needs of people receiving clinical care?</a:t>
            </a:r>
          </a:p>
          <a:p>
            <a:r>
              <a:rPr lang="en-AU">
                <a:latin typeface="Open Sans"/>
                <a:ea typeface="Open Sans"/>
                <a:cs typeface="Open Sans"/>
              </a:rPr>
              <a:t>How can you partner with people receiving care in how their clinical care and services are delivered?</a:t>
            </a:r>
          </a:p>
          <a:p>
            <a:endParaRPr lang="en-AU">
              <a:latin typeface="Open Sans" pitchFamily="2" charset="0"/>
              <a:ea typeface="Open Sans" pitchFamily="2" charset="0"/>
              <a:cs typeface="Open Sans" pitchFamily="2" charset="0"/>
            </a:endParaRPr>
          </a:p>
          <a:p>
            <a:r>
              <a:rPr lang="en-AU" i="1">
                <a:latin typeface="Open Sans"/>
                <a:ea typeface="Open Sans"/>
                <a:cs typeface="Open Sans"/>
              </a:rPr>
              <a:t>Further questions you could ask your staff:</a:t>
            </a:r>
          </a:p>
          <a:p>
            <a:r>
              <a:rPr lang="en-AU">
                <a:latin typeface="Open Sans"/>
                <a:ea typeface="Open Sans"/>
                <a:cs typeface="Open Sans"/>
              </a:rPr>
              <a:t>How can you make sure this Standard’s key concepts are shown in the care and services you provide to the people receiving care?</a:t>
            </a:r>
          </a:p>
          <a:p>
            <a:r>
              <a:rPr lang="en-AU">
                <a:latin typeface="Open Sans"/>
                <a:ea typeface="Open Sans"/>
                <a:cs typeface="Open Sans"/>
              </a:rPr>
              <a:t>How can you ask for feedback from people receiving care about their experience of clinical care?</a:t>
            </a:r>
          </a:p>
          <a:p>
            <a:r>
              <a:rPr lang="en-AU">
                <a:latin typeface="Open Sans"/>
                <a:ea typeface="Open Sans"/>
                <a:cs typeface="Open Sans"/>
              </a:rPr>
              <a:t>How can we know our systems and processes support person-centred clinical care?</a:t>
            </a:r>
          </a:p>
          <a:p>
            <a:r>
              <a:rPr lang="en-AU">
                <a:latin typeface="Open Sans"/>
                <a:ea typeface="Open Sans"/>
                <a:cs typeface="Open Sans"/>
              </a:rPr>
              <a:t>How can we show that we plan to use an electronic care management system if we don’t already have one?</a:t>
            </a:r>
          </a:p>
        </p:txBody>
      </p:sp>
      <p:sp>
        <p:nvSpPr>
          <p:cNvPr id="4" name="Slide Number Placeholder 3"/>
          <p:cNvSpPr>
            <a:spLocks noGrp="1"/>
          </p:cNvSpPr>
          <p:nvPr>
            <p:ph type="sldNum" sz="quarter" idx="5"/>
          </p:nvPr>
        </p:nvSpPr>
        <p:spPr/>
        <p:txBody>
          <a:bodyPr/>
          <a:lstStyle/>
          <a:p>
            <a:fld id="{D80C5ACC-04F4-44CC-A469-9B1E45D0931D}" type="slidenum">
              <a:rPr lang="en-AU" smtClean="0"/>
              <a:t>24</a:t>
            </a:fld>
            <a:endParaRPr lang="en-AU"/>
          </a:p>
        </p:txBody>
      </p:sp>
    </p:spTree>
    <p:extLst>
      <p:ext uri="{BB962C8B-B14F-4D97-AF65-F5344CB8AC3E}">
        <p14:creationId xmlns:p14="http://schemas.microsoft.com/office/powerpoint/2010/main" val="32526496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i="1">
                <a:latin typeface="Open Sans"/>
                <a:ea typeface="Open Sans"/>
                <a:cs typeface="Open Sans"/>
              </a:rPr>
              <a:t>Facilitator notes: In this slide we have covered a general introduction on Standard 6, and what the focus of this standard is. Further reading is expected for details on each of the Outcomes for Standard 6 and how they may be applied in practice. Please check the resources section in this slide's notes.</a:t>
            </a:r>
            <a:endParaRPr lang="en-US" i="1">
              <a:latin typeface="Open Sans"/>
              <a:ea typeface="Open Sans"/>
              <a:cs typeface="Open Sans"/>
            </a:endParaRPr>
          </a:p>
          <a:p>
            <a:endParaRPr lang="en-AU">
              <a:latin typeface="Open Sans"/>
              <a:ea typeface="Open Sans"/>
              <a:cs typeface="Open Sans"/>
            </a:endParaRPr>
          </a:p>
          <a:p>
            <a:r>
              <a:rPr lang="en-AU" u="sng">
                <a:latin typeface="Open Sans"/>
                <a:ea typeface="Open Sans"/>
                <a:cs typeface="Open Sans"/>
              </a:rPr>
              <a:t>Suggested script:</a:t>
            </a:r>
            <a:endParaRPr lang="en-US" u="sng">
              <a:latin typeface="Open Sans"/>
              <a:ea typeface="Open Sans"/>
              <a:cs typeface="Open Sans"/>
            </a:endParaRPr>
          </a:p>
          <a:p>
            <a:r>
              <a:rPr lang="en-AU">
                <a:latin typeface="Open Sans"/>
                <a:ea typeface="Open Sans"/>
                <a:cs typeface="Open Sans"/>
              </a:rPr>
              <a:t>Strengthened Quality Standard 6 is “Food and nutrition.” </a:t>
            </a:r>
            <a:endParaRPr lang="en-US">
              <a:latin typeface="Open Sans"/>
              <a:ea typeface="Open Sans"/>
              <a:cs typeface="Open Sans"/>
            </a:endParaRPr>
          </a:p>
          <a:p>
            <a:r>
              <a:rPr lang="en-AU">
                <a:latin typeface="Open Sans"/>
                <a:ea typeface="Open Sans"/>
                <a:cs typeface="Open Sans"/>
              </a:rPr>
              <a:t>This Standard is about working with older people to find out what they like to eat and drink. Serving a choice of meals and drinks can make a huge difference to people receiving our care’s quality of life.</a:t>
            </a:r>
          </a:p>
          <a:p>
            <a:r>
              <a:rPr lang="en-AU">
                <a:latin typeface="Open Sans"/>
                <a:ea typeface="Open Sans"/>
                <a:cs typeface="Open Sans"/>
              </a:rPr>
              <a:t>This Standard has a strong focus on: </a:t>
            </a:r>
            <a:endParaRPr lang="en-US">
              <a:latin typeface="Open Sans"/>
              <a:ea typeface="Open Sans"/>
              <a:cs typeface="Open Sans"/>
            </a:endParaRPr>
          </a:p>
          <a:p>
            <a:pPr marL="171450" indent="-171450">
              <a:buFont typeface="Arial"/>
              <a:buChar char="•"/>
            </a:pPr>
            <a:r>
              <a:rPr lang="en-AU">
                <a:latin typeface="Open Sans"/>
                <a:ea typeface="Open Sans"/>
                <a:cs typeface="Open Sans"/>
              </a:rPr>
              <a:t>menu planning and design</a:t>
            </a:r>
          </a:p>
          <a:p>
            <a:pPr marL="171450" indent="-171450">
              <a:buFont typeface="Arial"/>
              <a:buChar char="•"/>
            </a:pPr>
            <a:r>
              <a:rPr lang="en-AU">
                <a:latin typeface="Open Sans"/>
                <a:ea typeface="Open Sans"/>
                <a:cs typeface="Open Sans"/>
              </a:rPr>
              <a:t>good nutrition and access to food and drink outside of planned meal times</a:t>
            </a:r>
          </a:p>
          <a:p>
            <a:pPr marL="171450" indent="-171450">
              <a:buFont typeface="Arial"/>
              <a:buChar char="•"/>
            </a:pPr>
            <a:r>
              <a:rPr lang="en-AU">
                <a:latin typeface="Open Sans"/>
                <a:ea typeface="Open Sans"/>
                <a:cs typeface="Open Sans"/>
              </a:rPr>
              <a:t>regular review and assessment of the nutritional needs of older people; and</a:t>
            </a:r>
          </a:p>
          <a:p>
            <a:pPr marL="171450" indent="-171450">
              <a:buFont typeface="Arial"/>
              <a:buChar char="•"/>
            </a:pPr>
            <a:r>
              <a:rPr lang="en-AU">
                <a:latin typeface="Open Sans"/>
                <a:ea typeface="Open Sans"/>
                <a:cs typeface="Open Sans"/>
              </a:rPr>
              <a:t>an enjoyable dining experience.</a:t>
            </a:r>
          </a:p>
          <a:p>
            <a:endParaRPr lang="en-AU">
              <a:latin typeface="Open Sans"/>
              <a:ea typeface="Open Sans"/>
              <a:cs typeface="Open Sans"/>
            </a:endParaRPr>
          </a:p>
          <a:p>
            <a:r>
              <a:rPr lang="en-AU">
                <a:latin typeface="Open Sans"/>
                <a:ea typeface="Open Sans"/>
                <a:cs typeface="Open Sans"/>
              </a:rPr>
              <a:t>These key topics are covered within the Outcomes for Standard 6, as you can see listed on the slide here.</a:t>
            </a:r>
            <a:endParaRPr lang="en-US">
              <a:latin typeface="Open Sans"/>
              <a:ea typeface="Open Sans"/>
              <a:cs typeface="Open Sans"/>
            </a:endParaRPr>
          </a:p>
          <a:p>
            <a:endParaRPr lang="en-AU">
              <a:latin typeface="Open Sans"/>
              <a:ea typeface="Open Sans"/>
              <a:cs typeface="Open Sans"/>
            </a:endParaRPr>
          </a:p>
          <a:p>
            <a:r>
              <a:rPr lang="en-AU" u="sng">
                <a:latin typeface="Open Sans"/>
                <a:ea typeface="Open Sans"/>
                <a:cs typeface="Open Sans"/>
              </a:rPr>
              <a:t>Resources:</a:t>
            </a:r>
            <a:endParaRPr lang="en-US" u="sng">
              <a:latin typeface="Open Sans"/>
              <a:ea typeface="Open Sans"/>
              <a:cs typeface="Open Sans"/>
            </a:endParaRPr>
          </a:p>
          <a:p>
            <a:r>
              <a:rPr lang="en-AU">
                <a:latin typeface="Open Sans"/>
                <a:ea typeface="Open Sans"/>
                <a:cs typeface="Open Sans"/>
              </a:rPr>
              <a:t>Strengthened Quality Standard 6: Food and nutrition fact sheet [</a:t>
            </a:r>
            <a:r>
              <a:rPr lang="en-AU">
                <a:latin typeface="Open Sans"/>
                <a:ea typeface="Open Sans"/>
                <a:cs typeface="Open Sans"/>
                <a:hlinkClick r:id="rId3"/>
              </a:rPr>
              <a:t>https://www.agedcarequality.gov.au/resource-library/standard-6-food-and-nutrition</a:t>
            </a:r>
            <a:r>
              <a:rPr lang="en-AU">
                <a:latin typeface="Open Sans"/>
                <a:ea typeface="Open Sans"/>
                <a:cs typeface="Open Sans"/>
              </a:rPr>
              <a:t>]</a:t>
            </a:r>
          </a:p>
          <a:p>
            <a:r>
              <a:rPr lang="en-US">
                <a:latin typeface="Open Sans"/>
                <a:ea typeface="Open Sans"/>
                <a:cs typeface="Open Sans"/>
              </a:rPr>
              <a:t>You can refer to the guidance materials to access further details for each standard with examples of actions each type of person (provider, worker, </a:t>
            </a:r>
            <a:r>
              <a:rPr lang="en-US" err="1">
                <a:latin typeface="Open Sans"/>
                <a:ea typeface="Open Sans"/>
                <a:cs typeface="Open Sans"/>
              </a:rPr>
              <a:t>organisation</a:t>
            </a:r>
            <a:r>
              <a:rPr lang="en-US">
                <a:latin typeface="Open Sans"/>
                <a:ea typeface="Open Sans"/>
                <a:cs typeface="Open Sans"/>
              </a:rPr>
              <a:t>) can take to apply the Standards in practice.</a:t>
            </a:r>
          </a:p>
          <a:p>
            <a:r>
              <a:rPr lang="en-US">
                <a:latin typeface="Open Sans"/>
                <a:ea typeface="Open Sans"/>
                <a:cs typeface="Open Sans"/>
              </a:rPr>
              <a:t>[</a:t>
            </a:r>
            <a:r>
              <a:rPr lang="en-US">
                <a:latin typeface="Open Sans"/>
                <a:ea typeface="Open Sans"/>
                <a:cs typeface="Open Sans"/>
                <a:hlinkClick r:id="rId4"/>
              </a:rPr>
              <a:t>https://www.agedcarequality.gov.au/strengthened-quality-standards/</a:t>
            </a:r>
            <a:r>
              <a:rPr lang="en-US">
                <a:latin typeface="Open Sans"/>
                <a:ea typeface="Open Sans"/>
                <a:cs typeface="Open Sans"/>
              </a:rPr>
              <a:t>]</a:t>
            </a:r>
          </a:p>
        </p:txBody>
      </p:sp>
      <p:sp>
        <p:nvSpPr>
          <p:cNvPr id="4" name="Slide Number Placeholder 3"/>
          <p:cNvSpPr>
            <a:spLocks noGrp="1"/>
          </p:cNvSpPr>
          <p:nvPr>
            <p:ph type="sldNum" sz="quarter" idx="5"/>
          </p:nvPr>
        </p:nvSpPr>
        <p:spPr/>
        <p:txBody>
          <a:bodyPr/>
          <a:lstStyle/>
          <a:p>
            <a:fld id="{D80C5ACC-04F4-44CC-A469-9B1E45D0931D}" type="slidenum">
              <a:rPr lang="en-US"/>
              <a:t>25</a:t>
            </a:fld>
            <a:endParaRPr lang="en-US"/>
          </a:p>
        </p:txBody>
      </p:sp>
    </p:spTree>
    <p:extLst>
      <p:ext uri="{BB962C8B-B14F-4D97-AF65-F5344CB8AC3E}">
        <p14:creationId xmlns:p14="http://schemas.microsoft.com/office/powerpoint/2010/main" val="7274590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AU" i="1">
                <a:latin typeface="Open Sans"/>
                <a:ea typeface="+mn-lt"/>
                <a:cs typeface="Open Sans"/>
              </a:rPr>
              <a:t>Facilitator notes: This slide gives key information to the key topics of Standard 6. You can find out more in the strengthened Aged Care Quality Standards fact sheets, and then further insight in the guidance materials listed below. </a:t>
            </a:r>
            <a:r>
              <a:rPr lang="en-AU" b="1" i="1">
                <a:latin typeface="Open Sans"/>
                <a:ea typeface="+mn-lt"/>
                <a:cs typeface="Open Sans"/>
              </a:rPr>
              <a:t>There is also a second slide following this one to outline the key topics within Standard 6 that clarify existing expectations.</a:t>
            </a:r>
          </a:p>
          <a:p>
            <a:pPr>
              <a:defRPr/>
            </a:pPr>
            <a:endParaRPr lang="en-AU" u="sng">
              <a:latin typeface="Open Sans"/>
              <a:ea typeface="+mn-lt"/>
              <a:cs typeface="Open Sans"/>
            </a:endParaRPr>
          </a:p>
          <a:p>
            <a:r>
              <a:rPr lang="en-AU" u="sng">
                <a:latin typeface="Open Sans"/>
                <a:ea typeface="+mn-lt"/>
                <a:cs typeface="Open Sans"/>
              </a:rPr>
              <a:t>Suggested script:</a:t>
            </a:r>
          </a:p>
          <a:p>
            <a:r>
              <a:rPr lang="en-AU">
                <a:latin typeface="Open Sans"/>
                <a:ea typeface="+mn-lt"/>
                <a:cs typeface="Open Sans"/>
              </a:rPr>
              <a:t>The key topics of strengthened Quality Standard 6 outline that we need to:</a:t>
            </a:r>
          </a:p>
          <a:p>
            <a:pPr marL="285750" indent="-285750">
              <a:lnSpc>
                <a:spcPct val="150000"/>
              </a:lnSpc>
              <a:buFont typeface="Arial"/>
              <a:buChar char="•"/>
            </a:pPr>
            <a:r>
              <a:rPr lang="en-AU">
                <a:latin typeface="Open Sans"/>
                <a:ea typeface="+mn-lt"/>
                <a:cs typeface="Open Sans"/>
              </a:rPr>
              <a:t>work with people in our care to create an enjoyable food, drink and dining experience</a:t>
            </a:r>
          </a:p>
          <a:p>
            <a:pPr marL="285750" indent="-285750">
              <a:lnSpc>
                <a:spcPct val="150000"/>
              </a:lnSpc>
              <a:buFont typeface="Arial"/>
              <a:buChar char="•"/>
            </a:pPr>
            <a:r>
              <a:rPr lang="en-AU">
                <a:latin typeface="Open Sans"/>
                <a:ea typeface="+mn-lt"/>
                <a:cs typeface="Open Sans"/>
              </a:rPr>
              <a:t>monitor and keep improving our food service</a:t>
            </a:r>
          </a:p>
          <a:p>
            <a:pPr marL="285750" indent="-285750">
              <a:lnSpc>
                <a:spcPct val="150000"/>
              </a:lnSpc>
              <a:buFont typeface="Arial"/>
              <a:buChar char="•"/>
            </a:pPr>
            <a:r>
              <a:rPr lang="en-AU">
                <a:latin typeface="Open Sans"/>
                <a:ea typeface="+mn-lt"/>
                <a:cs typeface="Open Sans"/>
              </a:rPr>
              <a:t>develop and review menus with older people and relevant health professionals</a:t>
            </a:r>
          </a:p>
          <a:p>
            <a:pPr marL="285750" indent="-285750">
              <a:lnSpc>
                <a:spcPct val="150000"/>
              </a:lnSpc>
              <a:buFont typeface="Arial"/>
              <a:buChar char="•"/>
            </a:pPr>
            <a:r>
              <a:rPr lang="en-AU">
                <a:latin typeface="Open Sans"/>
                <a:ea typeface="+mn-lt"/>
                <a:cs typeface="Open Sans"/>
              </a:rPr>
              <a:t>make sure people have choice about what, when, where and how they eat and drink</a:t>
            </a:r>
          </a:p>
          <a:p>
            <a:pPr marL="285750" indent="-285750">
              <a:lnSpc>
                <a:spcPct val="150000"/>
              </a:lnSpc>
              <a:buFont typeface="Arial"/>
              <a:buChar char="•"/>
            </a:pPr>
            <a:r>
              <a:rPr lang="en-AU">
                <a:latin typeface="Open Sans"/>
                <a:ea typeface="+mn-lt"/>
                <a:cs typeface="Open Sans"/>
              </a:rPr>
              <a:t>support people to access nutritious snacks and drinks (including water) at all times; and</a:t>
            </a:r>
          </a:p>
          <a:p>
            <a:pPr marL="285750" indent="-285750">
              <a:lnSpc>
                <a:spcPct val="150000"/>
              </a:lnSpc>
              <a:buFont typeface="Arial"/>
              <a:buChar char="•"/>
            </a:pPr>
            <a:r>
              <a:rPr lang="en-AU">
                <a:latin typeface="Open Sans"/>
                <a:ea typeface="+mn-lt"/>
                <a:cs typeface="Open Sans"/>
              </a:rPr>
              <a:t>make sure there are opportunities for people to share food and drinks with their visitors</a:t>
            </a:r>
          </a:p>
        </p:txBody>
      </p:sp>
      <p:sp>
        <p:nvSpPr>
          <p:cNvPr id="4" name="Slide Number Placeholder 3"/>
          <p:cNvSpPr>
            <a:spLocks noGrp="1"/>
          </p:cNvSpPr>
          <p:nvPr>
            <p:ph type="sldNum" sz="quarter" idx="5"/>
          </p:nvPr>
        </p:nvSpPr>
        <p:spPr/>
        <p:txBody>
          <a:bodyPr/>
          <a:lstStyle/>
          <a:p>
            <a:fld id="{D80C5ACC-04F4-44CC-A469-9B1E45D0931D}" type="slidenum">
              <a:rPr lang="en-AU" smtClean="0"/>
              <a:t>26</a:t>
            </a:fld>
            <a:endParaRPr lang="en-AU"/>
          </a:p>
        </p:txBody>
      </p:sp>
    </p:spTree>
    <p:extLst>
      <p:ext uri="{BB962C8B-B14F-4D97-AF65-F5344CB8AC3E}">
        <p14:creationId xmlns:p14="http://schemas.microsoft.com/office/powerpoint/2010/main" val="221365655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i="1">
                <a:latin typeface="Open Sans"/>
                <a:ea typeface="+mn-lt"/>
                <a:cs typeface="Open Sans"/>
              </a:rPr>
              <a:t>Facilitator notes: this slide covers the clarified expectations of the standard. This means these policies and procedures should already be in practice and will need to be updated to maintain conformance.</a:t>
            </a:r>
          </a:p>
          <a:p>
            <a:endParaRPr lang="en-AU" u="sng">
              <a:latin typeface="Open Sans"/>
              <a:ea typeface="+mn-lt"/>
              <a:cs typeface="Open Sans"/>
            </a:endParaRPr>
          </a:p>
          <a:p>
            <a:r>
              <a:rPr lang="en-AU" u="sng">
                <a:latin typeface="Open Sans"/>
                <a:ea typeface="+mn-lt"/>
                <a:cs typeface="Open Sans"/>
              </a:rPr>
              <a:t>Suggested script:</a:t>
            </a:r>
          </a:p>
          <a:p>
            <a:r>
              <a:rPr lang="en-AU">
                <a:latin typeface="Open Sans"/>
                <a:ea typeface="+mn-lt"/>
                <a:cs typeface="Open Sans"/>
              </a:rPr>
              <a:t>The clarified expectations of strengthened Quality Standard 6 outline that we need to:</a:t>
            </a:r>
          </a:p>
          <a:p>
            <a:pPr marL="171450" indent="-171450">
              <a:buFont typeface="Arial" panose="020B0604020202020204" pitchFamily="34" charset="0"/>
              <a:buChar char="•"/>
            </a:pPr>
            <a:r>
              <a:rPr lang="en-AU">
                <a:latin typeface="Open Sans"/>
                <a:ea typeface="+mn-lt"/>
                <a:cs typeface="Open Sans"/>
              </a:rPr>
              <a:t>follow food safety guidelines and requirements</a:t>
            </a:r>
          </a:p>
          <a:p>
            <a:pPr marL="171450" indent="-171450">
              <a:buFont typeface="Arial" panose="020B0604020202020204" pitchFamily="34" charset="0"/>
              <a:buChar char="•"/>
            </a:pPr>
            <a:r>
              <a:rPr lang="en-AU">
                <a:latin typeface="Open Sans"/>
                <a:ea typeface="+mn-lt"/>
                <a:cs typeface="Open Sans"/>
              </a:rPr>
              <a:t>provide texture modified foods that people have agreed to eat</a:t>
            </a:r>
          </a:p>
          <a:p>
            <a:pPr marL="171450" indent="-171450">
              <a:buFont typeface="Arial" panose="020B0604020202020204" pitchFamily="34" charset="0"/>
              <a:buChar char="•"/>
            </a:pPr>
            <a:r>
              <a:rPr lang="en-AU">
                <a:latin typeface="Open Sans"/>
                <a:ea typeface="+mn-lt"/>
                <a:cs typeface="Open Sans"/>
              </a:rPr>
              <a:t>improve dining experiences to encourage social engagement; and</a:t>
            </a:r>
          </a:p>
          <a:p>
            <a:pPr marL="171450" indent="-171450">
              <a:buFont typeface="Arial" panose="020B0604020202020204" pitchFamily="34" charset="0"/>
              <a:buChar char="•"/>
            </a:pPr>
            <a:r>
              <a:rPr lang="en-AU">
                <a:latin typeface="Open Sans"/>
                <a:ea typeface="+mn-lt"/>
                <a:cs typeface="Open Sans"/>
              </a:rPr>
              <a:t>regularly assess menus and mealtimes.</a:t>
            </a:r>
          </a:p>
          <a:p>
            <a:endParaRPr lang="en-AU">
              <a:latin typeface="Open Sans"/>
              <a:ea typeface="+mn-lt"/>
              <a:cs typeface="Open Sans"/>
            </a:endParaRPr>
          </a:p>
          <a:p>
            <a:endParaRPr lang="en-US">
              <a:latin typeface="Open Sans"/>
              <a:ea typeface="+mn-lt"/>
              <a:cs typeface="Open Sans"/>
            </a:endParaRPr>
          </a:p>
          <a:p>
            <a:endParaRPr lang="en-AU" u="none"/>
          </a:p>
        </p:txBody>
      </p:sp>
      <p:sp>
        <p:nvSpPr>
          <p:cNvPr id="4" name="Slide Number Placeholder 3"/>
          <p:cNvSpPr>
            <a:spLocks noGrp="1"/>
          </p:cNvSpPr>
          <p:nvPr>
            <p:ph type="sldNum" sz="quarter" idx="5"/>
          </p:nvPr>
        </p:nvSpPr>
        <p:spPr/>
        <p:txBody>
          <a:bodyPr/>
          <a:lstStyle/>
          <a:p>
            <a:fld id="{D80C5ACC-04F4-44CC-A469-9B1E45D0931D}" type="slidenum">
              <a:rPr lang="en-AU" smtClean="0"/>
              <a:t>27</a:t>
            </a:fld>
            <a:endParaRPr lang="en-AU"/>
          </a:p>
        </p:txBody>
      </p:sp>
    </p:spTree>
    <p:extLst>
      <p:ext uri="{BB962C8B-B14F-4D97-AF65-F5344CB8AC3E}">
        <p14:creationId xmlns:p14="http://schemas.microsoft.com/office/powerpoint/2010/main" val="336589041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i="1">
                <a:latin typeface="Open Sans"/>
                <a:ea typeface="Open Sans"/>
                <a:cs typeface="Open Sans"/>
              </a:rPr>
              <a:t>Facilitator notes: This slide is an opportunity to hold a group discussion with your staff to explore ways you can implement Standard 6 in your care and services. Take this time to identify processes that you may already have in the workplace, or things that you can do to improve or implement processes in relation to Standard 6. Alternatively, you can print this as a take-away resource for your staff to reflect on their own.</a:t>
            </a:r>
          </a:p>
          <a:p>
            <a:endParaRPr lang="en-AU" u="sng">
              <a:latin typeface="Open Sans" pitchFamily="2" charset="0"/>
              <a:ea typeface="Open Sans" pitchFamily="2" charset="0"/>
              <a:cs typeface="Open Sans" pitchFamily="2" charset="0"/>
            </a:endParaRPr>
          </a:p>
          <a:p>
            <a:r>
              <a:rPr lang="en-AU" u="sng">
                <a:latin typeface="Open Sans"/>
                <a:ea typeface="Open Sans"/>
                <a:cs typeface="Open Sans"/>
              </a:rPr>
              <a:t>Suggested script:</a:t>
            </a:r>
          </a:p>
          <a:p>
            <a:r>
              <a:rPr lang="en-AU">
                <a:latin typeface="Open Sans" pitchFamily="2" charset="0"/>
                <a:ea typeface="Open Sans" pitchFamily="2" charset="0"/>
                <a:cs typeface="Open Sans" pitchFamily="2" charset="0"/>
              </a:rPr>
              <a:t>Now that we've had a look at the key topics and clarified expectations for Standard 6, let's look at some questions together to see what we already have in place, and ways we might need to improve to meet this standard.</a:t>
            </a:r>
          </a:p>
          <a:p>
            <a:endParaRPr lang="en-AU">
              <a:latin typeface="Open Sans" pitchFamily="2" charset="0"/>
              <a:ea typeface="Open Sans" pitchFamily="2" charset="0"/>
              <a:cs typeface="Open Sans" pitchFamily="2" charset="0"/>
            </a:endParaRPr>
          </a:p>
          <a:p>
            <a:r>
              <a:rPr lang="en-AU" i="1">
                <a:latin typeface="Open Sans"/>
                <a:ea typeface="Open Sans"/>
                <a:cs typeface="Open Sans"/>
              </a:rPr>
              <a:t>Questions on the slide:</a:t>
            </a:r>
          </a:p>
          <a:p>
            <a:pPr marL="171450" indent="-171450">
              <a:lnSpc>
                <a:spcPct val="150000"/>
              </a:lnSpc>
              <a:buFont typeface="Arial" panose="020B0604020202020204" pitchFamily="34" charset="0"/>
              <a:buChar char="•"/>
            </a:pPr>
            <a:r>
              <a:rPr lang="en-AU">
                <a:latin typeface="Open Sans" pitchFamily="2" charset="0"/>
                <a:ea typeface="Open Sans" pitchFamily="2" charset="0"/>
                <a:cs typeface="Open Sans" pitchFamily="2" charset="0"/>
              </a:rPr>
              <a:t>How can we make sure this Standard’s key concepts are shown in the dining experience we provide?</a:t>
            </a:r>
          </a:p>
          <a:p>
            <a:pPr marL="171450" indent="-171450">
              <a:lnSpc>
                <a:spcPct val="150000"/>
              </a:lnSpc>
              <a:buFont typeface="Arial" panose="020B0604020202020204" pitchFamily="34" charset="0"/>
              <a:buChar char="•"/>
            </a:pPr>
            <a:r>
              <a:rPr lang="en-AU">
                <a:latin typeface="Open Sans" pitchFamily="2" charset="0"/>
                <a:ea typeface="Open Sans" pitchFamily="2" charset="0"/>
                <a:cs typeface="Open Sans" pitchFamily="2" charset="0"/>
              </a:rPr>
              <a:t>How can we partner with older people to design nutritional and positive mealtime experiences?</a:t>
            </a:r>
          </a:p>
          <a:p>
            <a:pPr marL="171450" indent="-171450">
              <a:lnSpc>
                <a:spcPct val="150000"/>
              </a:lnSpc>
              <a:buFont typeface="Arial" panose="020B0604020202020204" pitchFamily="34" charset="0"/>
              <a:buChar char="•"/>
            </a:pPr>
            <a:r>
              <a:rPr lang="en-AU">
                <a:latin typeface="Open Sans" pitchFamily="2" charset="0"/>
                <a:ea typeface="Open Sans" pitchFamily="2" charset="0"/>
                <a:cs typeface="Open Sans" pitchFamily="2" charset="0"/>
              </a:rPr>
              <a:t>How can we ask for feedback from older people and their allied health professionals about their food and dining needs?</a:t>
            </a:r>
            <a:endParaRPr lang="en-US">
              <a:latin typeface="Open Sans" pitchFamily="2" charset="0"/>
              <a:ea typeface="Open Sans" pitchFamily="2" charset="0"/>
              <a:cs typeface="Open Sans" pitchFamily="2" charset="0"/>
            </a:endParaRPr>
          </a:p>
          <a:p>
            <a:endParaRPr lang="en-AU">
              <a:latin typeface="Open Sans" pitchFamily="2" charset="0"/>
              <a:ea typeface="Open Sans" pitchFamily="2" charset="0"/>
              <a:cs typeface="Open Sans"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i="1">
                <a:latin typeface="Open Sans"/>
                <a:ea typeface="Open Sans"/>
                <a:cs typeface="Open Sans"/>
              </a:rPr>
              <a:t>Further questions you could ask your staff:</a:t>
            </a:r>
          </a:p>
          <a:p>
            <a:pPr marL="171450" indent="-171450">
              <a:lnSpc>
                <a:spcPct val="150000"/>
              </a:lnSpc>
              <a:buFont typeface="Arial" panose="020B0604020202020204" pitchFamily="34" charset="0"/>
              <a:buChar char="•"/>
            </a:pPr>
            <a:r>
              <a:rPr lang="en-US">
                <a:latin typeface="Open Sans" pitchFamily="2" charset="0"/>
                <a:ea typeface="Open Sans" pitchFamily="2" charset="0"/>
                <a:cs typeface="Open Sans" pitchFamily="2" charset="0"/>
              </a:rPr>
              <a:t>How can you ensure you have the skills to identify, monitor and respond to nutritional concerns, a person’s need for more support and people’s changing needs?</a:t>
            </a:r>
          </a:p>
          <a:p>
            <a:pPr marL="171450" indent="-171450">
              <a:lnSpc>
                <a:spcPct val="150000"/>
              </a:lnSpc>
              <a:buFont typeface="Arial" panose="020B0604020202020204" pitchFamily="34" charset="0"/>
              <a:buChar char="•"/>
            </a:pPr>
            <a:r>
              <a:rPr lang="en-US">
                <a:latin typeface="Open Sans" pitchFamily="2" charset="0"/>
                <a:ea typeface="Open Sans" pitchFamily="2" charset="0"/>
                <a:cs typeface="Open Sans" pitchFamily="2" charset="0"/>
              </a:rPr>
              <a:t>How can we show that our food services are supported by strong assessment and planning processes?</a:t>
            </a:r>
          </a:p>
          <a:p>
            <a:pPr marL="171450" indent="-171450">
              <a:lnSpc>
                <a:spcPct val="150000"/>
              </a:lnSpc>
              <a:buFont typeface="Arial" panose="020B0604020202020204" pitchFamily="34" charset="0"/>
              <a:buChar char="•"/>
            </a:pPr>
            <a:r>
              <a:rPr lang="en-US">
                <a:latin typeface="Open Sans" pitchFamily="2" charset="0"/>
                <a:ea typeface="Open Sans" pitchFamily="2" charset="0"/>
                <a:cs typeface="Open Sans" pitchFamily="2" charset="0"/>
              </a:rPr>
              <a:t>How can we regularly discuss the nutritional needs and mealtime experiences of people receiving care?</a:t>
            </a:r>
          </a:p>
        </p:txBody>
      </p:sp>
      <p:sp>
        <p:nvSpPr>
          <p:cNvPr id="4" name="Slide Number Placeholder 3"/>
          <p:cNvSpPr>
            <a:spLocks noGrp="1"/>
          </p:cNvSpPr>
          <p:nvPr>
            <p:ph type="sldNum" sz="quarter" idx="5"/>
          </p:nvPr>
        </p:nvSpPr>
        <p:spPr/>
        <p:txBody>
          <a:bodyPr/>
          <a:lstStyle/>
          <a:p>
            <a:fld id="{D80C5ACC-04F4-44CC-A469-9B1E45D0931D}" type="slidenum">
              <a:rPr lang="en-AU" smtClean="0"/>
              <a:t>28</a:t>
            </a:fld>
            <a:endParaRPr lang="en-AU"/>
          </a:p>
        </p:txBody>
      </p:sp>
    </p:spTree>
    <p:extLst>
      <p:ext uri="{BB962C8B-B14F-4D97-AF65-F5344CB8AC3E}">
        <p14:creationId xmlns:p14="http://schemas.microsoft.com/office/powerpoint/2010/main" val="292419093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i="1">
                <a:latin typeface="Open Sans"/>
                <a:ea typeface="Open Sans"/>
                <a:cs typeface="Open Sans"/>
              </a:rPr>
              <a:t>Facilitator notes: In this slide we have covered a general introduction on Standard 7, and what the focus of this standard is. Further reading is expected for details on each of the Outcomes for Standard 7 and how they may be applied in practice. Please check the resources section in this slide's notes.</a:t>
            </a:r>
            <a:endParaRPr lang="en-US" i="1">
              <a:latin typeface="Open Sans"/>
              <a:ea typeface="Open Sans"/>
              <a:cs typeface="Open Sans"/>
            </a:endParaRPr>
          </a:p>
          <a:p>
            <a:endParaRPr lang="en-AU" u="sng">
              <a:latin typeface="Open Sans" pitchFamily="2" charset="0"/>
              <a:ea typeface="Open Sans" pitchFamily="2" charset="0"/>
              <a:cs typeface="Open Sans" pitchFamily="2" charset="0"/>
            </a:endParaRPr>
          </a:p>
          <a:p>
            <a:r>
              <a:rPr lang="en-AU" u="sng">
                <a:latin typeface="Open Sans"/>
                <a:ea typeface="Open Sans"/>
                <a:cs typeface="Open Sans"/>
              </a:rPr>
              <a:t>Suggested script:</a:t>
            </a:r>
          </a:p>
          <a:p>
            <a:r>
              <a:rPr lang="en-AU">
                <a:latin typeface="Open Sans" pitchFamily="2" charset="0"/>
                <a:ea typeface="Open Sans" pitchFamily="2" charset="0"/>
                <a:cs typeface="Open Sans" pitchFamily="2" charset="0"/>
              </a:rPr>
              <a:t>Strengthened Quality Standard 7 is “The residential community.” </a:t>
            </a:r>
          </a:p>
          <a:p>
            <a:r>
              <a:rPr lang="en-AU">
                <a:latin typeface="Open Sans" pitchFamily="2" charset="0"/>
                <a:ea typeface="Open Sans" pitchFamily="2" charset="0"/>
                <a:cs typeface="Open Sans" pitchFamily="2" charset="0"/>
              </a:rPr>
              <a:t>When people move into a residential service, the new community becomes a central part of their lives. It’s important for people to feel safe, included and respected. This includes supporting them to continue personal and cultural connections and to take part in the community. </a:t>
            </a:r>
          </a:p>
          <a:p>
            <a:r>
              <a:rPr lang="en-AU">
                <a:latin typeface="Open Sans" pitchFamily="2" charset="0"/>
                <a:ea typeface="Open Sans" pitchFamily="2" charset="0"/>
                <a:cs typeface="Open Sans" pitchFamily="2" charset="0"/>
              </a:rPr>
              <a:t>This Standard helps us focus on how we: </a:t>
            </a:r>
          </a:p>
          <a:p>
            <a:pPr marL="171450" indent="-171450">
              <a:buFont typeface="Arial"/>
              <a:buChar char="•"/>
            </a:pPr>
            <a:r>
              <a:rPr lang="en-AU">
                <a:latin typeface="Open Sans" pitchFamily="2" charset="0"/>
                <a:ea typeface="Open Sans" pitchFamily="2" charset="0"/>
                <a:cs typeface="Open Sans" pitchFamily="2" charset="0"/>
              </a:rPr>
              <a:t>make sure people receiving our care can access services and supports for daily living to improve their quality of life and encourage a sense of belonging; and</a:t>
            </a:r>
          </a:p>
          <a:p>
            <a:pPr marL="171450" indent="-171450">
              <a:buFont typeface="Arial"/>
              <a:buChar char="•"/>
            </a:pPr>
            <a:r>
              <a:rPr lang="en-AU">
                <a:latin typeface="Open Sans" pitchFamily="2" charset="0"/>
                <a:ea typeface="Open Sans" pitchFamily="2" charset="0"/>
                <a:cs typeface="Open Sans" pitchFamily="2" charset="0"/>
              </a:rPr>
              <a:t>manage times where transitions in care are necessary to make sure the person has continuity in their care wherever possible.</a:t>
            </a:r>
          </a:p>
          <a:p>
            <a:pPr marL="0" indent="0">
              <a:buFont typeface="Arial"/>
              <a:buNone/>
            </a:pPr>
            <a:endParaRPr lang="en-AU">
              <a:latin typeface="Open Sans" pitchFamily="2" charset="0"/>
              <a:ea typeface="Open Sans" pitchFamily="2" charset="0"/>
              <a:cs typeface="Open Sans" pitchFamily="2" charset="0"/>
            </a:endParaRPr>
          </a:p>
          <a:p>
            <a:r>
              <a:rPr lang="en-AU">
                <a:latin typeface="Open Sans" pitchFamily="2" charset="0"/>
                <a:ea typeface="Open Sans" pitchFamily="2" charset="0"/>
                <a:cs typeface="Open Sans" pitchFamily="2" charset="0"/>
              </a:rPr>
              <a:t>These key topics are covered in the Outcomes for Standard 7, as you can see listed on the slide here.</a:t>
            </a:r>
          </a:p>
          <a:p>
            <a:pPr marL="0" indent="0">
              <a:buFontTx/>
              <a:buNone/>
            </a:pPr>
            <a:endParaRPr lang="en-AU">
              <a:latin typeface="Open Sans" pitchFamily="2" charset="0"/>
              <a:ea typeface="Open Sans" pitchFamily="2" charset="0"/>
              <a:cs typeface="Open Sans" pitchFamily="2" charset="0"/>
            </a:endParaRPr>
          </a:p>
          <a:p>
            <a:r>
              <a:rPr lang="en-AU" u="sng">
                <a:latin typeface="Open Sans"/>
                <a:ea typeface="Open Sans"/>
                <a:cs typeface="Open Sans"/>
              </a:rPr>
              <a:t>Resources:</a:t>
            </a:r>
          </a:p>
          <a:p>
            <a:r>
              <a:rPr lang="en-AU">
                <a:latin typeface="Open Sans"/>
                <a:ea typeface="Open Sans"/>
                <a:cs typeface="Open Sans"/>
              </a:rPr>
              <a:t>Strengthened Quality Standard 7: The residential community fact sheet [</a:t>
            </a:r>
            <a:r>
              <a:rPr lang="en-AU">
                <a:latin typeface="Open Sans"/>
                <a:ea typeface="Open Sans"/>
                <a:cs typeface="Open Sans"/>
                <a:hlinkClick r:id="rId3"/>
              </a:rPr>
              <a:t>https://www.agedcarequality.gov.au/resource-library/standard-7-residential-community</a:t>
            </a:r>
            <a:r>
              <a:rPr lang="en-AU">
                <a:latin typeface="Open Sans"/>
                <a:ea typeface="Open Sans"/>
                <a:cs typeface="Open Sans"/>
              </a:rPr>
              <a:t>]</a:t>
            </a:r>
          </a:p>
          <a:p>
            <a:r>
              <a:rPr lang="en-US">
                <a:latin typeface="Open Sans"/>
                <a:ea typeface="Open Sans"/>
                <a:cs typeface="Open Sans"/>
              </a:rPr>
              <a:t>You can refer to the guidance materials to access further details for each standard with examples of actions each type of person (provider, worker, </a:t>
            </a:r>
            <a:r>
              <a:rPr lang="en-US" err="1">
                <a:latin typeface="Open Sans"/>
                <a:ea typeface="Open Sans"/>
                <a:cs typeface="Open Sans"/>
              </a:rPr>
              <a:t>organisation</a:t>
            </a:r>
            <a:r>
              <a:rPr lang="en-US">
                <a:latin typeface="Open Sans"/>
                <a:ea typeface="Open Sans"/>
                <a:cs typeface="Open Sans"/>
              </a:rPr>
              <a:t>) can take to apply the Standards in practice.</a:t>
            </a:r>
          </a:p>
          <a:p>
            <a:r>
              <a:rPr lang="en-US">
                <a:latin typeface="Open Sans"/>
                <a:ea typeface="Open Sans"/>
                <a:cs typeface="Open Sans"/>
              </a:rPr>
              <a:t>[</a:t>
            </a:r>
            <a:r>
              <a:rPr lang="en-US">
                <a:latin typeface="Open Sans"/>
                <a:ea typeface="Open Sans"/>
                <a:cs typeface="Open Sans"/>
                <a:hlinkClick r:id="rId4"/>
              </a:rPr>
              <a:t>https://www.agedcarequality.gov.au/strengthened-quality-standards/</a:t>
            </a:r>
            <a:r>
              <a:rPr lang="en-US">
                <a:latin typeface="Open Sans"/>
                <a:ea typeface="Open Sans"/>
                <a:cs typeface="Open Sans"/>
              </a:rPr>
              <a:t>]</a:t>
            </a:r>
          </a:p>
          <a:p>
            <a:endParaRPr lang="en-AU" u="none"/>
          </a:p>
        </p:txBody>
      </p:sp>
      <p:sp>
        <p:nvSpPr>
          <p:cNvPr id="4" name="Slide Number Placeholder 3"/>
          <p:cNvSpPr>
            <a:spLocks noGrp="1"/>
          </p:cNvSpPr>
          <p:nvPr>
            <p:ph type="sldNum" sz="quarter" idx="5"/>
          </p:nvPr>
        </p:nvSpPr>
        <p:spPr/>
        <p:txBody>
          <a:bodyPr/>
          <a:lstStyle/>
          <a:p>
            <a:fld id="{D80C5ACC-04F4-44CC-A469-9B1E45D0931D}" type="slidenum">
              <a:rPr lang="en-AU" smtClean="0"/>
              <a:t>29</a:t>
            </a:fld>
            <a:endParaRPr lang="en-AU"/>
          </a:p>
        </p:txBody>
      </p:sp>
    </p:spTree>
    <p:extLst>
      <p:ext uri="{BB962C8B-B14F-4D97-AF65-F5344CB8AC3E}">
        <p14:creationId xmlns:p14="http://schemas.microsoft.com/office/powerpoint/2010/main" val="32057605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i="1">
                <a:latin typeface="Open Sans"/>
                <a:ea typeface="Open Sans"/>
                <a:cs typeface="Open Sans"/>
              </a:rPr>
              <a:t>Facilitator notes:</a:t>
            </a:r>
            <a:endParaRPr lang="en-US">
              <a:latin typeface="Open Sans"/>
              <a:ea typeface="Open Sans"/>
              <a:cs typeface="Open Sans"/>
            </a:endParaRPr>
          </a:p>
          <a:p>
            <a:r>
              <a:rPr lang="en-AU" i="1">
                <a:latin typeface="Open Sans"/>
                <a:ea typeface="Open Sans"/>
                <a:cs typeface="Open Sans"/>
              </a:rPr>
              <a:t>This slide gives a short introduction to the strengthened Quality Standards. It shows how each standard is structured and provides a link to the guidance materials that give further insight to the standards. Resources shared at the bottom of the slide notes.</a:t>
            </a:r>
            <a:endParaRPr lang="en-US">
              <a:latin typeface="Open Sans"/>
              <a:ea typeface="Open Sans"/>
              <a:cs typeface="Open Sans"/>
            </a:endParaRPr>
          </a:p>
          <a:p>
            <a:endParaRPr lang="en-AU">
              <a:latin typeface="Open Sans" pitchFamily="2" charset="0"/>
              <a:ea typeface="Open Sans" pitchFamily="2" charset="0"/>
              <a:cs typeface="Open Sans" pitchFamily="2" charset="0"/>
            </a:endParaRPr>
          </a:p>
          <a:p>
            <a:r>
              <a:rPr lang="en-AU" u="sng">
                <a:latin typeface="Open Sans"/>
                <a:ea typeface="Open Sans"/>
                <a:cs typeface="Open Sans"/>
              </a:rPr>
              <a:t>Suggested script:</a:t>
            </a:r>
            <a:endParaRPr lang="en-US">
              <a:latin typeface="Open Sans"/>
              <a:ea typeface="Open Sans"/>
              <a:cs typeface="Open Sans"/>
            </a:endParaRPr>
          </a:p>
          <a:p>
            <a:pPr>
              <a:defRPr/>
            </a:pPr>
            <a:r>
              <a:rPr lang="en-AU">
                <a:latin typeface="Open Sans"/>
                <a:ea typeface="Open Sans"/>
                <a:cs typeface="Open Sans"/>
              </a:rPr>
              <a:t>The current Aged Care Quality Standards are being strengthened as part of the new Aged Care Act and regulatory model.</a:t>
            </a:r>
          </a:p>
          <a:p>
            <a:r>
              <a:rPr lang="en-AU">
                <a:latin typeface="Open Sans"/>
                <a:ea typeface="Open Sans"/>
                <a:cs typeface="Open Sans"/>
              </a:rPr>
              <a:t>Within these seven strengthened Quality Standards, there are 33 Outcomes and 146 supporting actions. These Outcomes and actions are how we can meet the expectations of the strengthened Quality Standards.</a:t>
            </a:r>
            <a:endParaRPr lang="en-US">
              <a:latin typeface="Open Sans"/>
              <a:ea typeface="Open Sans"/>
              <a:cs typeface="Open Sans"/>
            </a:endParaRPr>
          </a:p>
          <a:p>
            <a:r>
              <a:rPr lang="en-US">
                <a:latin typeface="Open Sans"/>
                <a:ea typeface="Open Sans"/>
                <a:cs typeface="Open Sans"/>
              </a:rPr>
              <a:t>Each strengthened Quality Standard has:</a:t>
            </a:r>
          </a:p>
          <a:p>
            <a:pPr marL="171450" indent="-171450">
              <a:buFont typeface="Arial,Sans-Serif"/>
              <a:buChar char="•"/>
            </a:pPr>
            <a:r>
              <a:rPr lang="en-US">
                <a:latin typeface="Open Sans"/>
                <a:ea typeface="Open Sans"/>
                <a:cs typeface="Open Sans"/>
              </a:rPr>
              <a:t>an </a:t>
            </a:r>
            <a:r>
              <a:rPr lang="en-US" b="1">
                <a:latin typeface="Open Sans"/>
                <a:ea typeface="Open Sans"/>
                <a:cs typeface="Open Sans"/>
              </a:rPr>
              <a:t>intent statement</a:t>
            </a:r>
            <a:r>
              <a:rPr lang="en-US">
                <a:latin typeface="Open Sans"/>
                <a:ea typeface="Open Sans"/>
                <a:cs typeface="Open Sans"/>
              </a:rPr>
              <a:t> to add context</a:t>
            </a:r>
          </a:p>
          <a:p>
            <a:pPr marL="171450" indent="-171450">
              <a:buFont typeface="Arial,Sans-Serif"/>
              <a:buChar char="•"/>
            </a:pPr>
            <a:r>
              <a:rPr lang="en-US">
                <a:latin typeface="Open Sans"/>
                <a:ea typeface="Open Sans"/>
                <a:cs typeface="Open Sans"/>
              </a:rPr>
              <a:t>an </a:t>
            </a:r>
            <a:r>
              <a:rPr lang="en-US" b="1">
                <a:latin typeface="Open Sans"/>
                <a:ea typeface="Open Sans"/>
                <a:cs typeface="Open Sans"/>
              </a:rPr>
              <a:t>expectation statement</a:t>
            </a:r>
            <a:r>
              <a:rPr lang="en-US">
                <a:latin typeface="Open Sans"/>
                <a:ea typeface="Open Sans"/>
                <a:cs typeface="Open Sans"/>
              </a:rPr>
              <a:t> to outline, in first person, what older people can expect</a:t>
            </a:r>
          </a:p>
          <a:p>
            <a:pPr marL="171450" indent="-171450">
              <a:buFont typeface="Arial,Sans-Serif"/>
              <a:buChar char="•"/>
            </a:pPr>
            <a:r>
              <a:rPr lang="en-US">
                <a:latin typeface="Open Sans"/>
                <a:ea typeface="Open Sans"/>
                <a:cs typeface="Open Sans"/>
              </a:rPr>
              <a:t>an </a:t>
            </a:r>
            <a:r>
              <a:rPr lang="en-US" b="1">
                <a:latin typeface="Open Sans"/>
                <a:ea typeface="Open Sans"/>
                <a:cs typeface="Open Sans"/>
              </a:rPr>
              <a:t>outcome statement</a:t>
            </a:r>
            <a:r>
              <a:rPr lang="en-US">
                <a:latin typeface="Open Sans"/>
                <a:ea typeface="Open Sans"/>
                <a:cs typeface="Open Sans"/>
              </a:rPr>
              <a:t> which will be enforceable in legislation; and</a:t>
            </a:r>
          </a:p>
          <a:p>
            <a:pPr marL="171450" indent="-171450">
              <a:buFont typeface="Arial,Sans-Serif"/>
              <a:buChar char="•"/>
            </a:pPr>
            <a:r>
              <a:rPr lang="en-US" b="1">
                <a:latin typeface="Open Sans"/>
                <a:ea typeface="Open Sans"/>
                <a:cs typeface="Open Sans"/>
              </a:rPr>
              <a:t>actions </a:t>
            </a:r>
            <a:r>
              <a:rPr lang="en-US">
                <a:latin typeface="Open Sans"/>
                <a:ea typeface="Open Sans"/>
                <a:cs typeface="Open Sans"/>
              </a:rPr>
              <a:t>that demonstrate how providers can meet the outcome.</a:t>
            </a:r>
          </a:p>
          <a:p>
            <a:endParaRPr lang="en-US">
              <a:latin typeface="Open Sans" pitchFamily="2" charset="0"/>
              <a:ea typeface="Open Sans" pitchFamily="2" charset="0"/>
              <a:cs typeface="Open Sans" pitchFamily="2" charset="0"/>
            </a:endParaRPr>
          </a:p>
          <a:p>
            <a:r>
              <a:rPr lang="en-US" u="sng">
                <a:latin typeface="Open Sans"/>
                <a:ea typeface="Open Sans"/>
                <a:cs typeface="Open Sans"/>
              </a:rPr>
              <a:t>Resources:</a:t>
            </a:r>
            <a:endParaRPr lang="en-US">
              <a:latin typeface="Open Sans"/>
              <a:ea typeface="Open Sans"/>
              <a:cs typeface="Open Sans"/>
            </a:endParaRPr>
          </a:p>
          <a:p>
            <a:r>
              <a:rPr lang="en-US">
                <a:latin typeface="Open Sans" pitchFamily="2" charset="0"/>
                <a:ea typeface="Open Sans" pitchFamily="2" charset="0"/>
                <a:cs typeface="Open Sans" pitchFamily="2" charset="0"/>
              </a:rPr>
              <a:t>The guidance material is intended to support providers to comply with the strengthened Quality Standards. You can access the guidance material on the Commission’s website.</a:t>
            </a:r>
          </a:p>
          <a:p>
            <a:r>
              <a:rPr lang="en-US">
                <a:latin typeface="Open Sans"/>
                <a:ea typeface="Open Sans"/>
                <a:cs typeface="Open Sans"/>
              </a:rPr>
              <a:t>[</a:t>
            </a:r>
            <a:r>
              <a:rPr lang="en-US">
                <a:latin typeface="Open Sans"/>
                <a:ea typeface="Open Sans"/>
                <a:cs typeface="Open Sans"/>
                <a:hlinkClick r:id="rId3"/>
              </a:rPr>
              <a:t>https://www.agedcarequality.gov.au/standards-guidance/intro</a:t>
            </a:r>
            <a:r>
              <a:rPr lang="en-US">
                <a:latin typeface="Open Sans"/>
                <a:ea typeface="Open Sans"/>
                <a:cs typeface="Open Sans"/>
              </a:rPr>
              <a:t>]</a:t>
            </a:r>
          </a:p>
          <a:p>
            <a:endParaRPr lang="en-US">
              <a:latin typeface="Open Sans" pitchFamily="2" charset="0"/>
              <a:ea typeface="Open Sans" pitchFamily="2" charset="0"/>
              <a:cs typeface="Open Sans" pitchFamily="2" charset="0"/>
            </a:endParaRPr>
          </a:p>
        </p:txBody>
      </p:sp>
      <p:sp>
        <p:nvSpPr>
          <p:cNvPr id="4" name="Slide Number Placeholder 3"/>
          <p:cNvSpPr>
            <a:spLocks noGrp="1"/>
          </p:cNvSpPr>
          <p:nvPr>
            <p:ph type="sldNum" sz="quarter" idx="5"/>
          </p:nvPr>
        </p:nvSpPr>
        <p:spPr/>
        <p:txBody>
          <a:bodyPr/>
          <a:lstStyle/>
          <a:p>
            <a:fld id="{D80C5ACC-04F4-44CC-A469-9B1E45D0931D}" type="slidenum">
              <a:t>3</a:t>
            </a:fld>
            <a:endParaRPr lang="en-US"/>
          </a:p>
        </p:txBody>
      </p:sp>
    </p:spTree>
    <p:extLst>
      <p:ext uri="{BB962C8B-B14F-4D97-AF65-F5344CB8AC3E}">
        <p14:creationId xmlns:p14="http://schemas.microsoft.com/office/powerpoint/2010/main" val="300091707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AU" i="1">
                <a:latin typeface="Open Sans"/>
                <a:ea typeface="+mn-lt"/>
                <a:cs typeface="Open Sans"/>
              </a:rPr>
              <a:t>Facilitator notes: This slide gives key information to the key topics of Standard 7. You can find out more in the strengthened Aged Care Quality Standards fact sheets, and then further insight in the guidance materials listed below. </a:t>
            </a:r>
            <a:r>
              <a:rPr lang="en-AU" b="1" i="1">
                <a:latin typeface="Open Sans"/>
                <a:ea typeface="+mn-lt"/>
                <a:cs typeface="Open Sans"/>
              </a:rPr>
              <a:t>There is also a second slide following this one to outline the key topics within Standard 7 that clarify existing expectations.</a:t>
            </a:r>
          </a:p>
          <a:p>
            <a:endParaRPr lang="en-AU">
              <a:latin typeface="Open Sans"/>
              <a:ea typeface="+mn-lt"/>
              <a:cs typeface="Open Sans"/>
            </a:endParaRPr>
          </a:p>
          <a:p>
            <a:r>
              <a:rPr lang="en-AU" u="sng">
                <a:latin typeface="Open Sans"/>
                <a:ea typeface="+mn-lt"/>
                <a:cs typeface="Open Sans"/>
              </a:rPr>
              <a:t>Suggested script:</a:t>
            </a:r>
          </a:p>
          <a:p>
            <a:r>
              <a:rPr lang="en-AU">
                <a:latin typeface="Open Sans"/>
                <a:ea typeface="+mn-lt"/>
                <a:cs typeface="Open Sans"/>
              </a:rPr>
              <a:t>The key topics of strengthened Quality Standard 7 outline that we need to:</a:t>
            </a:r>
          </a:p>
          <a:p>
            <a:pPr marL="285750" indent="-285750">
              <a:lnSpc>
                <a:spcPct val="150000"/>
              </a:lnSpc>
              <a:buFont typeface="Arial"/>
              <a:buChar char="•"/>
            </a:pPr>
            <a:r>
              <a:rPr lang="en-AU">
                <a:latin typeface="Open Sans"/>
                <a:ea typeface="+mn-lt"/>
                <a:cs typeface="Open Sans"/>
              </a:rPr>
              <a:t>support a person’s wellbeing by managing transitions that make sure their safety, privacy, choice, decision making and continuity of care are respected</a:t>
            </a:r>
          </a:p>
          <a:p>
            <a:pPr marL="285750" indent="-285750">
              <a:lnSpc>
                <a:spcPct val="150000"/>
              </a:lnSpc>
              <a:buFont typeface="Arial"/>
              <a:buChar char="•"/>
            </a:pPr>
            <a:r>
              <a:rPr lang="en-AU">
                <a:latin typeface="Open Sans"/>
                <a:ea typeface="+mn-lt"/>
                <a:cs typeface="Open Sans"/>
              </a:rPr>
              <a:t>recognise and respect diversity and culture; and</a:t>
            </a:r>
          </a:p>
          <a:p>
            <a:pPr marL="285750" indent="-285750">
              <a:lnSpc>
                <a:spcPct val="150000"/>
              </a:lnSpc>
              <a:buFont typeface="Arial"/>
              <a:buChar char="•"/>
            </a:pPr>
            <a:r>
              <a:rPr lang="en-AU">
                <a:latin typeface="Open Sans"/>
                <a:ea typeface="+mn-lt"/>
                <a:cs typeface="Open Sans"/>
              </a:rPr>
              <a:t>encourage physical and psychological safety.</a:t>
            </a:r>
          </a:p>
          <a:p>
            <a:endParaRPr lang="en-US">
              <a:ea typeface="Calibri"/>
              <a:cs typeface="Calibri"/>
            </a:endParaRPr>
          </a:p>
        </p:txBody>
      </p:sp>
      <p:sp>
        <p:nvSpPr>
          <p:cNvPr id="4" name="Slide Number Placeholder 3"/>
          <p:cNvSpPr>
            <a:spLocks noGrp="1"/>
          </p:cNvSpPr>
          <p:nvPr>
            <p:ph type="sldNum" sz="quarter" idx="5"/>
          </p:nvPr>
        </p:nvSpPr>
        <p:spPr/>
        <p:txBody>
          <a:bodyPr/>
          <a:lstStyle/>
          <a:p>
            <a:fld id="{D80C5ACC-04F4-44CC-A469-9B1E45D0931D}" type="slidenum">
              <a:rPr lang="en-AU" smtClean="0"/>
              <a:t>30</a:t>
            </a:fld>
            <a:endParaRPr lang="en-AU"/>
          </a:p>
        </p:txBody>
      </p:sp>
    </p:spTree>
    <p:extLst>
      <p:ext uri="{BB962C8B-B14F-4D97-AF65-F5344CB8AC3E}">
        <p14:creationId xmlns:p14="http://schemas.microsoft.com/office/powerpoint/2010/main" val="197883576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i="1">
                <a:latin typeface="Open Sans"/>
                <a:ea typeface="+mn-lt"/>
                <a:cs typeface="Open Sans"/>
              </a:rPr>
              <a:t>Facilitator notes: this slide covers the clarified expectations of the standard. This means this policies and procedures should already be in practice and will need to be updated to maintain conformance.</a:t>
            </a:r>
          </a:p>
          <a:p>
            <a:endParaRPr lang="en-AU">
              <a:latin typeface="Open Sans"/>
              <a:ea typeface="+mn-lt"/>
              <a:cs typeface="Open Sans"/>
            </a:endParaRPr>
          </a:p>
          <a:p>
            <a:r>
              <a:rPr lang="en-AU" u="sng">
                <a:latin typeface="Open Sans"/>
                <a:ea typeface="+mn-lt"/>
                <a:cs typeface="Open Sans"/>
              </a:rPr>
              <a:t>Suggested script:</a:t>
            </a:r>
          </a:p>
          <a:p>
            <a:r>
              <a:rPr lang="en-AU">
                <a:latin typeface="Open Sans"/>
                <a:ea typeface="+mn-lt"/>
                <a:cs typeface="Open Sans"/>
              </a:rPr>
              <a:t>The clarified expectations of strengthened Quality Standard 7 outline that we need to:</a:t>
            </a:r>
          </a:p>
          <a:p>
            <a:pPr marL="171450" indent="-171450">
              <a:buFont typeface="Arial" panose="020B0604020202020204" pitchFamily="34" charset="0"/>
              <a:buChar char="•"/>
            </a:pPr>
            <a:r>
              <a:rPr lang="en-AU">
                <a:latin typeface="Open Sans"/>
                <a:ea typeface="+mn-lt"/>
                <a:cs typeface="Open Sans"/>
              </a:rPr>
              <a:t>reduce boredom and loneliness as well as monitoring older people’s daily activities</a:t>
            </a:r>
          </a:p>
          <a:p>
            <a:pPr marL="171450" indent="-171450">
              <a:buFont typeface="Arial" panose="020B0604020202020204" pitchFamily="34" charset="0"/>
              <a:buChar char="•"/>
            </a:pPr>
            <a:r>
              <a:rPr lang="en-AU">
                <a:latin typeface="Open Sans"/>
                <a:ea typeface="+mn-lt"/>
                <a:cs typeface="Open Sans"/>
              </a:rPr>
              <a:t>develop strategies to protect the physical and psychological safety of older people receiving care</a:t>
            </a:r>
          </a:p>
          <a:p>
            <a:pPr marL="171450" indent="-171450">
              <a:buFont typeface="Arial" panose="020B0604020202020204" pitchFamily="34" charset="0"/>
              <a:buChar char="•"/>
            </a:pPr>
            <a:r>
              <a:rPr lang="en-AU">
                <a:latin typeface="Open Sans"/>
                <a:ea typeface="+mn-lt"/>
                <a:cs typeface="Open Sans"/>
              </a:rPr>
              <a:t>allow people receiving care to meet visitors in private, including making sure they can engage in sexual activity without judgement if they want to</a:t>
            </a:r>
          </a:p>
          <a:p>
            <a:pPr marL="171450" indent="-171450">
              <a:buFont typeface="Arial" panose="020B0604020202020204" pitchFamily="34" charset="0"/>
              <a:buChar char="•"/>
            </a:pPr>
            <a:r>
              <a:rPr lang="en-AU">
                <a:latin typeface="Open Sans"/>
                <a:ea typeface="+mn-lt"/>
                <a:cs typeface="Open Sans"/>
              </a:rPr>
              <a:t>support continuity of care by helping with access to other services if needed; and</a:t>
            </a:r>
          </a:p>
          <a:p>
            <a:pPr marL="171450" indent="-171450">
              <a:buFont typeface="Arial" panose="020B0604020202020204" pitchFamily="34" charset="0"/>
              <a:buChar char="•"/>
            </a:pPr>
            <a:r>
              <a:rPr lang="en-AU">
                <a:latin typeface="Open Sans"/>
                <a:ea typeface="+mn-lt"/>
                <a:cs typeface="Open Sans"/>
              </a:rPr>
              <a:t>maintain connections with the people receiving care’s specialist services.</a:t>
            </a:r>
          </a:p>
          <a:p>
            <a:endParaRPr lang="en-US">
              <a:latin typeface="Open Sans"/>
              <a:ea typeface="+mn-lt"/>
              <a:cs typeface="Open Sans"/>
            </a:endParaRPr>
          </a:p>
        </p:txBody>
      </p:sp>
      <p:sp>
        <p:nvSpPr>
          <p:cNvPr id="4" name="Slide Number Placeholder 3"/>
          <p:cNvSpPr>
            <a:spLocks noGrp="1"/>
          </p:cNvSpPr>
          <p:nvPr>
            <p:ph type="sldNum" sz="quarter" idx="5"/>
          </p:nvPr>
        </p:nvSpPr>
        <p:spPr/>
        <p:txBody>
          <a:bodyPr/>
          <a:lstStyle/>
          <a:p>
            <a:fld id="{D80C5ACC-04F4-44CC-A469-9B1E45D0931D}" type="slidenum">
              <a:rPr lang="en-AU" smtClean="0"/>
              <a:t>31</a:t>
            </a:fld>
            <a:endParaRPr lang="en-AU"/>
          </a:p>
        </p:txBody>
      </p:sp>
    </p:spTree>
    <p:extLst>
      <p:ext uri="{BB962C8B-B14F-4D97-AF65-F5344CB8AC3E}">
        <p14:creationId xmlns:p14="http://schemas.microsoft.com/office/powerpoint/2010/main" val="26054549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i="1">
                <a:latin typeface="Open Sans"/>
                <a:ea typeface="Open Sans"/>
                <a:cs typeface="Open Sans"/>
              </a:rPr>
              <a:t>Facilitator notes: This slide is an opportunity to hold a group discussion with your staff to explore ways you can implement Standard 7 in your care and services. Take this time to identify processes that you may already have in the workplace, or things that you can do to improve or implement processes in relation to Standard 7. Alternatively, you can print this as a take-away resource for your staff to reflect on their own.</a:t>
            </a:r>
          </a:p>
          <a:p>
            <a:endParaRPr lang="en-AU" i="1">
              <a:latin typeface="Open Sans" pitchFamily="2" charset="0"/>
              <a:ea typeface="Open Sans" pitchFamily="2" charset="0"/>
              <a:cs typeface="Open Sans" pitchFamily="2" charset="0"/>
            </a:endParaRPr>
          </a:p>
          <a:p>
            <a:r>
              <a:rPr lang="en-AU" u="sng">
                <a:latin typeface="Open Sans"/>
                <a:ea typeface="Open Sans"/>
                <a:cs typeface="Open Sans"/>
              </a:rPr>
              <a:t>Suggested script:</a:t>
            </a:r>
          </a:p>
          <a:p>
            <a:r>
              <a:rPr lang="en-AU">
                <a:latin typeface="Open Sans" pitchFamily="2" charset="0"/>
                <a:ea typeface="Open Sans" pitchFamily="2" charset="0"/>
                <a:cs typeface="Open Sans" pitchFamily="2" charset="0"/>
              </a:rPr>
              <a:t>Now that we've had a look at the key topics and clarified expectations for Standard 7, let's look at some questions together to see what we already have in place, and ways we might need to improve to meet this standard.</a:t>
            </a:r>
          </a:p>
          <a:p>
            <a:endParaRPr lang="en-AU">
              <a:latin typeface="Open Sans" pitchFamily="2" charset="0"/>
              <a:ea typeface="Open Sans" pitchFamily="2" charset="0"/>
              <a:cs typeface="Open Sans" pitchFamily="2" charset="0"/>
            </a:endParaRPr>
          </a:p>
          <a:p>
            <a:r>
              <a:rPr lang="en-AU" i="1">
                <a:latin typeface="Open Sans"/>
                <a:ea typeface="Open Sans"/>
                <a:cs typeface="Open Sans"/>
              </a:rPr>
              <a:t>Questions on the slide:</a:t>
            </a:r>
          </a:p>
          <a:p>
            <a:pPr marL="171450" indent="-171450">
              <a:lnSpc>
                <a:spcPct val="150000"/>
              </a:lnSpc>
              <a:buFont typeface="Arial" panose="020B0604020202020204" pitchFamily="34" charset="0"/>
              <a:buChar char="•"/>
            </a:pPr>
            <a:r>
              <a:rPr lang="en-AU">
                <a:latin typeface="Open Sans" pitchFamily="2" charset="0"/>
                <a:ea typeface="Open Sans" pitchFamily="2" charset="0"/>
                <a:cs typeface="Open Sans" pitchFamily="2" charset="0"/>
              </a:rPr>
              <a:t>How do we make sure this Standard’s key concepts are shown in the design of a culturally safe community environment?</a:t>
            </a:r>
          </a:p>
          <a:p>
            <a:pPr marL="171450" indent="-171450">
              <a:lnSpc>
                <a:spcPct val="150000"/>
              </a:lnSpc>
              <a:buFont typeface="Arial" panose="020B0604020202020204" pitchFamily="34" charset="0"/>
              <a:buChar char="•"/>
            </a:pPr>
            <a:r>
              <a:rPr lang="en-AU">
                <a:latin typeface="Open Sans" pitchFamily="2" charset="0"/>
                <a:ea typeface="Open Sans" pitchFamily="2" charset="0"/>
                <a:cs typeface="Open Sans" pitchFamily="2" charset="0"/>
              </a:rPr>
              <a:t>How do we work with people receiving care to make sure they feel supported to take part, build and maintain connections and relationships in the community?</a:t>
            </a:r>
          </a:p>
          <a:p>
            <a:pPr marL="171450" indent="-171450">
              <a:lnSpc>
                <a:spcPct val="150000"/>
              </a:lnSpc>
              <a:buFont typeface="Arial" panose="020B0604020202020204" pitchFamily="34" charset="0"/>
              <a:buChar char="•"/>
            </a:pPr>
            <a:r>
              <a:rPr lang="en-AU">
                <a:latin typeface="Open Sans" pitchFamily="2" charset="0"/>
                <a:ea typeface="Open Sans" pitchFamily="2" charset="0"/>
                <a:cs typeface="Open Sans" pitchFamily="2" charset="0"/>
              </a:rPr>
              <a:t>How do we ask for feedback from people in our care and make sure what they say is valued so they feel at home and safe in their residential community?</a:t>
            </a:r>
          </a:p>
          <a:p>
            <a:endParaRPr lang="en-AU">
              <a:latin typeface="Open Sans" pitchFamily="2" charset="0"/>
              <a:ea typeface="Open Sans" pitchFamily="2" charset="0"/>
              <a:cs typeface="Open Sans" pitchFamily="2" charset="0"/>
            </a:endParaRPr>
          </a:p>
          <a:p>
            <a:r>
              <a:rPr lang="en-AU" i="1">
                <a:latin typeface="Open Sans"/>
                <a:ea typeface="Open Sans"/>
                <a:cs typeface="Open Sans"/>
              </a:rPr>
              <a:t>Further questions:</a:t>
            </a:r>
          </a:p>
          <a:p>
            <a:pPr marL="171450" indent="-171450">
              <a:buFont typeface="Arial" panose="020B0604020202020204" pitchFamily="34" charset="0"/>
              <a:buChar char="•"/>
            </a:pPr>
            <a:r>
              <a:rPr lang="en-AU">
                <a:latin typeface="Open Sans" pitchFamily="2" charset="0"/>
                <a:ea typeface="Open Sans" pitchFamily="2" charset="0"/>
                <a:cs typeface="Open Sans" pitchFamily="2" charset="0"/>
              </a:rPr>
              <a:t>How can you show that you understand each person’s culture and can support them to feel respected and valued in the residential community?</a:t>
            </a:r>
          </a:p>
          <a:p>
            <a:pPr marL="171450" indent="-171450">
              <a:buFont typeface="Arial" panose="020B0604020202020204" pitchFamily="34" charset="0"/>
              <a:buChar char="•"/>
            </a:pPr>
            <a:r>
              <a:rPr lang="en-AU">
                <a:latin typeface="Open Sans" pitchFamily="2" charset="0"/>
                <a:ea typeface="Open Sans" pitchFamily="2" charset="0"/>
                <a:cs typeface="Open Sans" pitchFamily="2" charset="0"/>
              </a:rPr>
              <a:t>How can you show that you know how to provide person-centred care through transition processes?</a:t>
            </a:r>
          </a:p>
        </p:txBody>
      </p:sp>
      <p:sp>
        <p:nvSpPr>
          <p:cNvPr id="4" name="Slide Number Placeholder 3"/>
          <p:cNvSpPr>
            <a:spLocks noGrp="1"/>
          </p:cNvSpPr>
          <p:nvPr>
            <p:ph type="sldNum" sz="quarter" idx="5"/>
          </p:nvPr>
        </p:nvSpPr>
        <p:spPr/>
        <p:txBody>
          <a:bodyPr/>
          <a:lstStyle/>
          <a:p>
            <a:fld id="{D80C5ACC-04F4-44CC-A469-9B1E45D0931D}" type="slidenum">
              <a:rPr lang="en-AU" smtClean="0"/>
              <a:t>32</a:t>
            </a:fld>
            <a:endParaRPr lang="en-AU"/>
          </a:p>
        </p:txBody>
      </p:sp>
    </p:spTree>
    <p:extLst>
      <p:ext uri="{BB962C8B-B14F-4D97-AF65-F5344CB8AC3E}">
        <p14:creationId xmlns:p14="http://schemas.microsoft.com/office/powerpoint/2010/main" val="94403675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i="1">
                <a:latin typeface="Open Sans"/>
                <a:ea typeface="Open Sans"/>
                <a:cs typeface="Open Sans"/>
              </a:rPr>
              <a:t>Facilitator notes:</a:t>
            </a:r>
            <a:endParaRPr lang="en-US" i="1">
              <a:latin typeface="Open Sans"/>
              <a:ea typeface="Open Sans"/>
              <a:cs typeface="Open Sans"/>
            </a:endParaRPr>
          </a:p>
          <a:p>
            <a:r>
              <a:rPr lang="en-AU" i="1">
                <a:latin typeface="Open Sans"/>
                <a:ea typeface="Open Sans"/>
                <a:cs typeface="Open Sans"/>
              </a:rPr>
              <a:t>This slide is a summary of how you as providers and workers can demonstrate conformance across all the Standards.</a:t>
            </a:r>
            <a:endParaRPr lang="en-US" i="1">
              <a:latin typeface="Open Sans"/>
              <a:ea typeface="Open Sans"/>
              <a:cs typeface="Open Sans"/>
            </a:endParaRPr>
          </a:p>
          <a:p>
            <a:endParaRPr lang="en-AU">
              <a:latin typeface="Open Sans" pitchFamily="2" charset="0"/>
              <a:ea typeface="Open Sans" pitchFamily="2" charset="0"/>
              <a:cs typeface="Open Sans" pitchFamily="2" charset="0"/>
            </a:endParaRPr>
          </a:p>
          <a:p>
            <a:r>
              <a:rPr lang="en-AU" u="sng">
                <a:latin typeface="Open Sans"/>
                <a:ea typeface="Open Sans"/>
                <a:cs typeface="Open Sans"/>
              </a:rPr>
              <a:t>Suggested script:</a:t>
            </a:r>
          </a:p>
          <a:p>
            <a:r>
              <a:rPr lang="en-US">
                <a:latin typeface="Open Sans"/>
                <a:ea typeface="Open Sans"/>
                <a:cs typeface="Open Sans"/>
              </a:rPr>
              <a:t>We have now had a look at each Standard that applies to our </a:t>
            </a:r>
            <a:r>
              <a:rPr lang="en-US" err="1">
                <a:latin typeface="Open Sans"/>
                <a:ea typeface="Open Sans"/>
                <a:cs typeface="Open Sans"/>
              </a:rPr>
              <a:t>organisation</a:t>
            </a:r>
            <a:r>
              <a:rPr lang="en-US">
                <a:latin typeface="Open Sans"/>
                <a:ea typeface="Open Sans"/>
                <a:cs typeface="Open Sans"/>
              </a:rPr>
              <a:t>. We’ve covered the key topics and clarified expectations and discussed how we can put the strengthened Quality Standards into practice. To demonstrate conformance overall, we should:</a:t>
            </a:r>
          </a:p>
          <a:p>
            <a:pPr marL="171450" indent="-171450">
              <a:buFont typeface="Arial" panose="020B0604020202020204" pitchFamily="34" charset="0"/>
              <a:buChar char="•"/>
            </a:pPr>
            <a:r>
              <a:rPr lang="en-AU">
                <a:latin typeface="Open Sans"/>
                <a:ea typeface="Open Sans"/>
                <a:cs typeface="Open Sans"/>
              </a:rPr>
              <a:t>make sure we have clearly documented systems and processes</a:t>
            </a:r>
          </a:p>
          <a:p>
            <a:pPr marL="171450" indent="-171450">
              <a:buFont typeface="Arial" panose="020B0604020202020204" pitchFamily="34" charset="0"/>
              <a:buChar char="•"/>
            </a:pPr>
            <a:r>
              <a:rPr lang="en-AU">
                <a:latin typeface="Open Sans"/>
                <a:ea typeface="Open Sans"/>
                <a:cs typeface="Open Sans"/>
              </a:rPr>
              <a:t>use monitoring tools to show how you as our staff are following these processes, and find opportunities for improvement</a:t>
            </a:r>
          </a:p>
          <a:p>
            <a:pPr marL="171450" indent="-171450">
              <a:buFont typeface="Arial" panose="020B0604020202020204" pitchFamily="34" charset="0"/>
              <a:buChar char="•"/>
            </a:pPr>
            <a:r>
              <a:rPr lang="en-AU">
                <a:latin typeface="Open Sans"/>
                <a:ea typeface="Open Sans"/>
                <a:cs typeface="Open Sans"/>
              </a:rPr>
              <a:t>work with people receiving care to understand their experience and care outcomes</a:t>
            </a:r>
          </a:p>
          <a:p>
            <a:pPr marL="171450" indent="-171450">
              <a:buFont typeface="Arial" panose="020B0604020202020204" pitchFamily="34" charset="0"/>
              <a:buChar char="•"/>
            </a:pPr>
            <a:r>
              <a:rPr lang="en-AU">
                <a:latin typeface="Open Sans"/>
                <a:ea typeface="Open Sans"/>
                <a:cs typeface="Open Sans"/>
              </a:rPr>
              <a:t>observe how our service provides care</a:t>
            </a:r>
          </a:p>
          <a:p>
            <a:pPr marL="171450" indent="-171450">
              <a:buFont typeface="Arial" panose="020B0604020202020204" pitchFamily="34" charset="0"/>
              <a:buChar char="•"/>
            </a:pPr>
            <a:r>
              <a:rPr lang="en-AU">
                <a:latin typeface="Open Sans"/>
                <a:ea typeface="Open Sans"/>
                <a:cs typeface="Open Sans"/>
              </a:rPr>
              <a:t>ask for feedback from our governing body, managers, staff and others involved in delivering care and services; and</a:t>
            </a:r>
          </a:p>
          <a:p>
            <a:pPr marL="171450" indent="-171450">
              <a:buFont typeface="Arial" panose="020B0604020202020204" pitchFamily="34" charset="0"/>
              <a:buChar char="•"/>
            </a:pPr>
            <a:r>
              <a:rPr lang="en-AU">
                <a:latin typeface="Open Sans"/>
                <a:ea typeface="Open Sans"/>
                <a:cs typeface="Open Sans"/>
              </a:rPr>
              <a:t>use feedback to improve our care and services.</a:t>
            </a:r>
            <a:endParaRPr lang="en-US">
              <a:latin typeface="Open Sans"/>
              <a:ea typeface="Open Sans"/>
              <a:cs typeface="Open Sans"/>
            </a:endParaRPr>
          </a:p>
          <a:p>
            <a:endParaRPr lang="en-US">
              <a:latin typeface="Open Sans" pitchFamily="2" charset="0"/>
              <a:ea typeface="Open Sans" pitchFamily="2" charset="0"/>
              <a:cs typeface="Open Sans" pitchFamily="2" charset="0"/>
            </a:endParaRPr>
          </a:p>
          <a:p>
            <a:endParaRPr lang="en-US">
              <a:latin typeface="Open Sans" pitchFamily="2" charset="0"/>
              <a:ea typeface="Open Sans" pitchFamily="2" charset="0"/>
              <a:cs typeface="Open Sans" pitchFamily="2" charset="0"/>
            </a:endParaRPr>
          </a:p>
        </p:txBody>
      </p:sp>
      <p:sp>
        <p:nvSpPr>
          <p:cNvPr id="4" name="Slide Number Placeholder 3"/>
          <p:cNvSpPr>
            <a:spLocks noGrp="1"/>
          </p:cNvSpPr>
          <p:nvPr>
            <p:ph type="sldNum" sz="quarter" idx="5"/>
          </p:nvPr>
        </p:nvSpPr>
        <p:spPr/>
        <p:txBody>
          <a:bodyPr/>
          <a:lstStyle/>
          <a:p>
            <a:fld id="{D80C5ACC-04F4-44CC-A469-9B1E45D0931D}" type="slidenum">
              <a:t>33</a:t>
            </a:fld>
            <a:endParaRPr lang="en-US"/>
          </a:p>
        </p:txBody>
      </p:sp>
    </p:spTree>
    <p:extLst>
      <p:ext uri="{BB962C8B-B14F-4D97-AF65-F5344CB8AC3E}">
        <p14:creationId xmlns:p14="http://schemas.microsoft.com/office/powerpoint/2010/main" val="148651792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i="1">
                <a:latin typeface="Open Sans"/>
                <a:ea typeface="Open Sans"/>
                <a:cs typeface="Open Sans"/>
              </a:rPr>
              <a:t>Facilitator note: This is the closing slide for your presentation. It shows your staff where there are additional resources, and where further information can be found on the Commission website. Alternatively, please add your own closing slides. Consider targeting priority areas identified for your own organisation.</a:t>
            </a:r>
          </a:p>
          <a:p>
            <a:endParaRPr lang="en-AU">
              <a:latin typeface="Open Sans"/>
              <a:ea typeface="Open Sans"/>
              <a:cs typeface="Open Sans"/>
            </a:endParaRPr>
          </a:p>
          <a:p>
            <a:r>
              <a:rPr lang="en-AU" u="sng">
                <a:latin typeface="Open Sans"/>
                <a:ea typeface="Open Sans"/>
                <a:cs typeface="Open Sans"/>
              </a:rPr>
              <a:t>Script suggestion:</a:t>
            </a:r>
          </a:p>
          <a:p>
            <a:pPr algn="l"/>
            <a:r>
              <a:rPr lang="en-AU">
                <a:latin typeface="Open Sans"/>
                <a:ea typeface="Open Sans"/>
                <a:cs typeface="Open Sans"/>
              </a:rPr>
              <a:t>Thank you for your input in our session today. I hope you’ve gained some insight on how you might apply the strengthened Quality Standards in your day-to-day work.</a:t>
            </a:r>
          </a:p>
          <a:p>
            <a:pPr algn="l"/>
            <a:r>
              <a:rPr lang="en-AU">
                <a:latin typeface="Open Sans"/>
                <a:ea typeface="Open Sans"/>
                <a:cs typeface="Open Sans"/>
              </a:rPr>
              <a:t>Other resources on the Commission website include:</a:t>
            </a:r>
          </a:p>
          <a:p>
            <a:pPr algn="l"/>
            <a:r>
              <a:rPr lang="en-AU">
                <a:latin typeface="Open Sans"/>
                <a:ea typeface="Open Sans"/>
                <a:cs typeface="Open Sans"/>
              </a:rPr>
              <a:t>• Provider resource pack</a:t>
            </a:r>
          </a:p>
          <a:p>
            <a:pPr algn="l"/>
            <a:r>
              <a:rPr lang="en-AU">
                <a:latin typeface="Open Sans"/>
                <a:ea typeface="Open Sans"/>
                <a:cs typeface="Open Sans"/>
              </a:rPr>
              <a:t>• Learning Modules – Alis</a:t>
            </a:r>
          </a:p>
          <a:p>
            <a:r>
              <a:rPr lang="en-AU">
                <a:latin typeface="Open Sans"/>
                <a:ea typeface="Open Sans"/>
                <a:cs typeface="Open Sans"/>
              </a:rPr>
              <a:t>• Strengthened Aged Care Quality Standards posters and videos</a:t>
            </a:r>
          </a:p>
          <a:p>
            <a:pPr algn="l"/>
            <a:r>
              <a:rPr lang="en-AU">
                <a:latin typeface="Open Sans"/>
                <a:ea typeface="Open Sans"/>
                <a:cs typeface="Open Sans"/>
              </a:rPr>
              <a:t>• Infographics</a:t>
            </a:r>
          </a:p>
          <a:p>
            <a:pPr algn="l"/>
            <a:r>
              <a:rPr lang="en-AU">
                <a:latin typeface="Open Sans"/>
                <a:ea typeface="Open Sans"/>
                <a:cs typeface="Open Sans"/>
              </a:rPr>
              <a:t>• Storyboards</a:t>
            </a:r>
          </a:p>
          <a:p>
            <a:pPr algn="l"/>
            <a:r>
              <a:rPr lang="en-AU">
                <a:latin typeface="Open Sans"/>
                <a:ea typeface="Open Sans"/>
                <a:cs typeface="Open Sans"/>
              </a:rPr>
              <a:t>• Presentations</a:t>
            </a:r>
          </a:p>
          <a:p>
            <a:pPr algn="l"/>
            <a:r>
              <a:rPr lang="en-AU">
                <a:latin typeface="Open Sans"/>
                <a:ea typeface="Open Sans"/>
                <a:cs typeface="Open Sans"/>
              </a:rPr>
              <a:t>• Workshops on the strengthened Aged Care Quality Standards. You can book in for these workshops on the Alis platform.</a:t>
            </a:r>
          </a:p>
          <a:p>
            <a:pPr algn="l"/>
            <a:endParaRPr lang="en-AU" u="sng">
              <a:latin typeface="Open Sans"/>
              <a:ea typeface="Open Sans"/>
              <a:cs typeface="Open Sans"/>
            </a:endParaRPr>
          </a:p>
          <a:p>
            <a:pPr algn="l"/>
            <a:r>
              <a:rPr lang="en-AU" u="sng">
                <a:latin typeface="Open Sans"/>
                <a:ea typeface="Open Sans"/>
                <a:cs typeface="Open Sans"/>
              </a:rPr>
              <a:t>Resources:</a:t>
            </a:r>
          </a:p>
          <a:p>
            <a:r>
              <a:rPr lang="en-AU">
                <a:latin typeface="Open Sans"/>
                <a:ea typeface="Open Sans"/>
                <a:cs typeface="Open Sans"/>
              </a:rPr>
              <a:t>The Aged Care Quality and Safety Commission website: [</a:t>
            </a:r>
            <a:r>
              <a:rPr lang="en-AU">
                <a:latin typeface="Open Sans"/>
                <a:ea typeface="Open Sans"/>
                <a:cs typeface="Open Sans"/>
                <a:hlinkClick r:id="rId3"/>
              </a:rPr>
              <a:t>https://www.agedcarequality.gov.au/</a:t>
            </a:r>
            <a:r>
              <a:rPr lang="en-AU">
                <a:latin typeface="Open Sans"/>
                <a:ea typeface="Open Sans"/>
                <a:cs typeface="Open Sans"/>
              </a:rPr>
              <a:t>]</a:t>
            </a:r>
          </a:p>
          <a:p>
            <a:r>
              <a:rPr lang="en-AU">
                <a:latin typeface="Open Sans"/>
                <a:ea typeface="Open Sans"/>
                <a:cs typeface="Open Sans"/>
              </a:rPr>
              <a:t>The Alis platform: [</a:t>
            </a:r>
            <a:r>
              <a:rPr lang="en-AU">
                <a:latin typeface="Open Sans"/>
                <a:ea typeface="Open Sans"/>
                <a:cs typeface="Open Sans"/>
                <a:hlinkClick r:id="rId4"/>
              </a:rPr>
              <a:t>https://www.agedcarequality.gov.au/providers/education-training/online-learning-alis</a:t>
            </a:r>
            <a:r>
              <a:rPr lang="en-AU">
                <a:latin typeface="Open Sans"/>
                <a:ea typeface="Open Sans"/>
                <a:cs typeface="Open Sans"/>
              </a:rPr>
              <a:t>]</a:t>
            </a:r>
          </a:p>
          <a:p>
            <a:endParaRPr lang="en-AU">
              <a:latin typeface="Open Sans"/>
              <a:ea typeface="Open Sans"/>
              <a:cs typeface="Open Sans"/>
            </a:endParaRPr>
          </a:p>
        </p:txBody>
      </p:sp>
      <p:sp>
        <p:nvSpPr>
          <p:cNvPr id="4" name="Slide Number Placeholder 3"/>
          <p:cNvSpPr>
            <a:spLocks noGrp="1"/>
          </p:cNvSpPr>
          <p:nvPr>
            <p:ph type="sldNum" sz="quarter" idx="5"/>
          </p:nvPr>
        </p:nvSpPr>
        <p:spPr/>
        <p:txBody>
          <a:bodyPr/>
          <a:lstStyle/>
          <a:p>
            <a:fld id="{D80C5ACC-04F4-44CC-A469-9B1E45D0931D}" type="slidenum">
              <a:rPr lang="en-AU" smtClean="0"/>
              <a:t>34</a:t>
            </a:fld>
            <a:endParaRPr lang="en-AU"/>
          </a:p>
        </p:txBody>
      </p:sp>
    </p:spTree>
    <p:extLst>
      <p:ext uri="{BB962C8B-B14F-4D97-AF65-F5344CB8AC3E}">
        <p14:creationId xmlns:p14="http://schemas.microsoft.com/office/powerpoint/2010/main" val="24693902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i="1">
                <a:latin typeface="Open Sans"/>
                <a:ea typeface="Open Sans"/>
                <a:cs typeface="Open Sans"/>
              </a:rPr>
              <a:t>Facilitator notes: </a:t>
            </a:r>
            <a:endParaRPr lang="en-AU">
              <a:latin typeface="Open Sans"/>
              <a:ea typeface="Open Sans"/>
              <a:cs typeface="Open Sans"/>
            </a:endParaRPr>
          </a:p>
          <a:p>
            <a:r>
              <a:rPr lang="en-AU" i="1">
                <a:latin typeface="Open Sans"/>
                <a:ea typeface="Open Sans"/>
                <a:cs typeface="Open Sans"/>
              </a:rPr>
              <a:t>This is a short slide that gives some information on what your staff can expect in terms of new content versus updated and unchanged content. New expectations are added changes, clarifying current expectations are pre-existing but updated, and current means unchanged.</a:t>
            </a:r>
            <a:endParaRPr lang="en-AU">
              <a:latin typeface="Open Sans"/>
              <a:ea typeface="Open Sans"/>
              <a:cs typeface="Open Sans"/>
            </a:endParaRPr>
          </a:p>
          <a:p>
            <a:endParaRPr lang="en-AU">
              <a:latin typeface="Open Sans" pitchFamily="2" charset="0"/>
              <a:ea typeface="Open Sans" pitchFamily="2" charset="0"/>
              <a:cs typeface="Open Sans" pitchFamily="2" charset="0"/>
            </a:endParaRPr>
          </a:p>
          <a:p>
            <a:r>
              <a:rPr lang="en-AU" u="sng">
                <a:latin typeface="Open Sans"/>
                <a:ea typeface="Open Sans"/>
                <a:cs typeface="Open Sans"/>
              </a:rPr>
              <a:t>Suggested script:</a:t>
            </a:r>
            <a:endParaRPr lang="en-US">
              <a:latin typeface="Open Sans"/>
              <a:ea typeface="Open Sans"/>
              <a:cs typeface="Open Sans"/>
            </a:endParaRPr>
          </a:p>
          <a:p>
            <a:r>
              <a:rPr lang="en-AU">
                <a:latin typeface="Open Sans"/>
                <a:ea typeface="Open Sans"/>
                <a:cs typeface="Open Sans"/>
              </a:rPr>
              <a:t>So, within these 33 Outcomes and 146 supporting actions, let’s have a quick look at how much has changed.</a:t>
            </a:r>
          </a:p>
          <a:p>
            <a:r>
              <a:rPr lang="en-AU">
                <a:latin typeface="Open Sans"/>
                <a:ea typeface="Open Sans"/>
                <a:cs typeface="Open Sans"/>
              </a:rPr>
              <a:t>The strengthened Quality Standards have been streamlined from 8 to 7 Standards, with:</a:t>
            </a:r>
          </a:p>
          <a:p>
            <a:pPr marL="171450" indent="-171450">
              <a:buFont typeface="Arial,Sans-Serif"/>
              <a:buChar char="•"/>
            </a:pPr>
            <a:r>
              <a:rPr lang="en-AU">
                <a:latin typeface="Open Sans"/>
                <a:ea typeface="Open Sans"/>
                <a:cs typeface="Open Sans"/>
              </a:rPr>
              <a:t>13% of the expectations being new</a:t>
            </a:r>
          </a:p>
          <a:p>
            <a:pPr marL="171450" indent="-171450">
              <a:buFont typeface="Arial,Sans-Serif"/>
              <a:buChar char="•"/>
            </a:pPr>
            <a:r>
              <a:rPr lang="en-AU">
                <a:latin typeface="Open Sans"/>
                <a:ea typeface="Open Sans"/>
                <a:cs typeface="Open Sans"/>
              </a:rPr>
              <a:t>63% clarifying current expectations</a:t>
            </a:r>
          </a:p>
          <a:p>
            <a:pPr marL="171450" indent="-171450">
              <a:buFont typeface="Arial,Sans-Serif"/>
              <a:buChar char="•"/>
            </a:pPr>
            <a:r>
              <a:rPr lang="en-AU">
                <a:latin typeface="Open Sans"/>
                <a:ea typeface="Open Sans"/>
                <a:cs typeface="Open Sans"/>
              </a:rPr>
              <a:t>24% aligning to current Quality Standards.</a:t>
            </a:r>
          </a:p>
          <a:p>
            <a:endParaRPr lang="en-AU">
              <a:latin typeface="Open Sans" pitchFamily="2" charset="0"/>
              <a:ea typeface="Open Sans" pitchFamily="2" charset="0"/>
              <a:cs typeface="Open Sans" pitchFamily="2" charset="0"/>
            </a:endParaRPr>
          </a:p>
          <a:p>
            <a:r>
              <a:rPr lang="en-AU" b="1">
                <a:latin typeface="Open Sans"/>
                <a:ea typeface="Open Sans"/>
                <a:cs typeface="Open Sans"/>
              </a:rPr>
              <a:t>The strengthened Aged Care Quality Standards set expectations for us to ensure we deliver safe and quality care and services. They create a shared understanding of what is expected in aged care.</a:t>
            </a:r>
            <a:endParaRPr lang="en-AU">
              <a:latin typeface="Open Sans"/>
              <a:ea typeface="Open Sans"/>
              <a:cs typeface="Open Sans"/>
            </a:endParaRPr>
          </a:p>
          <a:p>
            <a:endParaRPr lang="en-AU" b="1">
              <a:latin typeface="Open Sans" pitchFamily="2" charset="0"/>
              <a:ea typeface="Open Sans" pitchFamily="2" charset="0"/>
              <a:cs typeface="Open Sans" pitchFamily="2" charset="0"/>
            </a:endParaRPr>
          </a:p>
          <a:p>
            <a:endParaRPr lang="en-AU" b="1">
              <a:latin typeface="Open Sans" pitchFamily="2" charset="0"/>
              <a:ea typeface="Open Sans" pitchFamily="2" charset="0"/>
              <a:cs typeface="Open Sans" pitchFamily="2" charset="0"/>
            </a:endParaRPr>
          </a:p>
          <a:p>
            <a:r>
              <a:rPr lang="en-AU" u="sng">
                <a:latin typeface="Open Sans"/>
                <a:ea typeface="Open Sans"/>
                <a:cs typeface="Open Sans"/>
              </a:rPr>
              <a:t>Resources:</a:t>
            </a:r>
            <a:endParaRPr lang="en-AU" b="1" u="sng">
              <a:latin typeface="Open Sans" pitchFamily="2" charset="0"/>
              <a:ea typeface="Open Sans" pitchFamily="2" charset="0"/>
              <a:cs typeface="Open Sans" pitchFamily="2" charset="0"/>
            </a:endParaRPr>
          </a:p>
          <a:p>
            <a:r>
              <a:rPr lang="en-AU">
                <a:latin typeface="Open Sans"/>
                <a:ea typeface="Open Sans"/>
                <a:cs typeface="Open Sans"/>
              </a:rPr>
              <a:t>[</a:t>
            </a:r>
            <a:r>
              <a:rPr lang="en-AU">
                <a:latin typeface="Open Sans"/>
                <a:ea typeface="Open Sans"/>
                <a:cs typeface="Open Sans"/>
                <a:hlinkClick r:id="rId3"/>
              </a:rPr>
              <a:t>https://www.health.gov.au/our-work/strengthening-aged-care-quality-standards/whats-different</a:t>
            </a:r>
            <a:r>
              <a:rPr lang="en-AU">
                <a:latin typeface="Open Sans"/>
                <a:ea typeface="Open Sans"/>
                <a:cs typeface="Open Sans"/>
              </a:rPr>
              <a:t>]</a:t>
            </a:r>
            <a:endParaRPr lang="en-AU">
              <a:latin typeface="Open Sans" pitchFamily="2" charset="0"/>
              <a:ea typeface="Open Sans" pitchFamily="2" charset="0"/>
              <a:cs typeface="Open Sans" pitchFamily="2" charset="0"/>
            </a:endParaRPr>
          </a:p>
          <a:p>
            <a:endParaRPr lang="en-AU">
              <a:latin typeface="Open Sans" pitchFamily="2" charset="0"/>
              <a:ea typeface="Open Sans" pitchFamily="2" charset="0"/>
              <a:cs typeface="Open Sans" pitchFamily="2" charset="0"/>
            </a:endParaRPr>
          </a:p>
          <a:p>
            <a:endParaRPr lang="en-AU">
              <a:latin typeface="Open Sans" pitchFamily="2" charset="0"/>
              <a:ea typeface="Open Sans" pitchFamily="2" charset="0"/>
              <a:cs typeface="Open Sans" pitchFamily="2" charset="0"/>
            </a:endParaRPr>
          </a:p>
          <a:p>
            <a:endParaRPr lang="en-US">
              <a:latin typeface="Open Sans" pitchFamily="2" charset="0"/>
              <a:ea typeface="Open Sans" pitchFamily="2" charset="0"/>
              <a:cs typeface="Open Sans" pitchFamily="2" charset="0"/>
            </a:endParaRPr>
          </a:p>
        </p:txBody>
      </p:sp>
      <p:sp>
        <p:nvSpPr>
          <p:cNvPr id="4" name="Slide Number Placeholder 3"/>
          <p:cNvSpPr>
            <a:spLocks noGrp="1"/>
          </p:cNvSpPr>
          <p:nvPr>
            <p:ph type="sldNum" sz="quarter" idx="5"/>
          </p:nvPr>
        </p:nvSpPr>
        <p:spPr/>
        <p:txBody>
          <a:bodyPr/>
          <a:lstStyle/>
          <a:p>
            <a:fld id="{D80C5ACC-04F4-44CC-A469-9B1E45D0931D}" type="slidenum">
              <a:t>4</a:t>
            </a:fld>
            <a:endParaRPr lang="en-US"/>
          </a:p>
        </p:txBody>
      </p:sp>
    </p:spTree>
    <p:extLst>
      <p:ext uri="{BB962C8B-B14F-4D97-AF65-F5344CB8AC3E}">
        <p14:creationId xmlns:p14="http://schemas.microsoft.com/office/powerpoint/2010/main" val="2959225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i="1">
                <a:latin typeface="Open Sans" pitchFamily="2" charset="0"/>
                <a:ea typeface="Open Sans" pitchFamily="2" charset="0"/>
                <a:cs typeface="Open Sans" pitchFamily="2" charset="0"/>
              </a:rPr>
              <a:t>Facilitator notes: </a:t>
            </a:r>
            <a:endParaRPr lang="en-AU">
              <a:latin typeface="Open Sans" pitchFamily="2" charset="0"/>
              <a:ea typeface="Open Sans" pitchFamily="2" charset="0"/>
              <a:cs typeface="Open Sans" pitchFamily="2" charset="0"/>
            </a:endParaRPr>
          </a:p>
          <a:p>
            <a:r>
              <a:rPr lang="en-AU" i="1">
                <a:latin typeface="Open Sans" pitchFamily="2" charset="0"/>
                <a:ea typeface="Open Sans" pitchFamily="2" charset="0"/>
                <a:cs typeface="Open Sans" pitchFamily="2" charset="0"/>
              </a:rPr>
              <a:t>This slide is an opportunity to show your staff and volunteers which category your organisation falls into.  This will help define which Standards are relevant to your care and services. There is section for you [the facilitator] to complete that includes what category the organisation is in, and the next slide will show which Standards apply to the categories. Please see the resources at the bottom of the slide notes. You may also wish to change the title of the slide to your organisation’s name. E.g. “Wholesome Aged Care’s provider category” and highlight on the slide which category/s you fall into.</a:t>
            </a:r>
            <a:endParaRPr lang="en-AU">
              <a:latin typeface="Open Sans" pitchFamily="2" charset="0"/>
              <a:ea typeface="Open Sans" pitchFamily="2" charset="0"/>
              <a:cs typeface="Open Sans" pitchFamily="2" charset="0"/>
            </a:endParaRPr>
          </a:p>
          <a:p>
            <a:endParaRPr lang="en-AU">
              <a:latin typeface="Open Sans" pitchFamily="2" charset="0"/>
              <a:ea typeface="Open Sans" pitchFamily="2" charset="0"/>
              <a:cs typeface="Open Sans" pitchFamily="2" charset="0"/>
            </a:endParaRPr>
          </a:p>
          <a:p>
            <a:r>
              <a:rPr lang="en-AU" u="sng">
                <a:latin typeface="Open Sans" pitchFamily="2" charset="0"/>
                <a:ea typeface="Open Sans" pitchFamily="2" charset="0"/>
                <a:cs typeface="Open Sans" pitchFamily="2" charset="0"/>
              </a:rPr>
              <a:t>Suggested script:</a:t>
            </a:r>
            <a:endParaRPr lang="en-US" u="sng">
              <a:latin typeface="Open Sans" pitchFamily="2" charset="0"/>
              <a:ea typeface="Open Sans" pitchFamily="2" charset="0"/>
              <a:cs typeface="Open Sans" pitchFamily="2" charset="0"/>
            </a:endParaRPr>
          </a:p>
          <a:p>
            <a:r>
              <a:rPr lang="en-AU">
                <a:latin typeface="Open Sans" pitchFamily="2" charset="0"/>
                <a:ea typeface="Open Sans" pitchFamily="2" charset="0"/>
                <a:cs typeface="Open Sans" pitchFamily="2" charset="0"/>
              </a:rPr>
              <a:t>Now let’s look at which registration category </a:t>
            </a:r>
            <a:r>
              <a:rPr lang="en-AU" i="1">
                <a:latin typeface="Open Sans" pitchFamily="2" charset="0"/>
                <a:ea typeface="Open Sans" pitchFamily="2" charset="0"/>
                <a:cs typeface="Open Sans" pitchFamily="2" charset="0"/>
              </a:rPr>
              <a:t>[organisation’s name] </a:t>
            </a:r>
            <a:r>
              <a:rPr lang="en-AU">
                <a:latin typeface="Open Sans" pitchFamily="2" charset="0"/>
                <a:ea typeface="Open Sans" pitchFamily="2" charset="0"/>
                <a:cs typeface="Open Sans" pitchFamily="2" charset="0"/>
              </a:rPr>
              <a:t>falls into. We provide </a:t>
            </a:r>
            <a:r>
              <a:rPr lang="en-AU" i="1">
                <a:latin typeface="Open Sans" pitchFamily="2" charset="0"/>
                <a:ea typeface="Open Sans" pitchFamily="2" charset="0"/>
                <a:cs typeface="Open Sans" pitchFamily="2" charset="0"/>
              </a:rPr>
              <a:t>[list service types from the list on the slide] </a:t>
            </a:r>
            <a:r>
              <a:rPr lang="en-AU">
                <a:latin typeface="Open Sans" pitchFamily="2" charset="0"/>
                <a:ea typeface="Open Sans" pitchFamily="2" charset="0"/>
                <a:cs typeface="Open Sans" pitchFamily="2" charset="0"/>
              </a:rPr>
              <a:t>which means we are category </a:t>
            </a:r>
            <a:r>
              <a:rPr lang="en-AU" i="1">
                <a:latin typeface="Open Sans" pitchFamily="2" charset="0"/>
                <a:ea typeface="Open Sans" pitchFamily="2" charset="0"/>
                <a:cs typeface="Open Sans" pitchFamily="2" charset="0"/>
              </a:rPr>
              <a:t>[enter category here].</a:t>
            </a:r>
            <a:endParaRPr lang="en-AU">
              <a:latin typeface="Open Sans" pitchFamily="2" charset="0"/>
              <a:ea typeface="Open Sans" pitchFamily="2" charset="0"/>
              <a:cs typeface="Open Sans" pitchFamily="2" charset="0"/>
            </a:endParaRPr>
          </a:p>
          <a:p>
            <a:endParaRPr lang="en-AU">
              <a:latin typeface="Open Sans" pitchFamily="2" charset="0"/>
              <a:ea typeface="Open Sans" pitchFamily="2" charset="0"/>
              <a:cs typeface="Open Sans" pitchFamily="2" charset="0"/>
            </a:endParaRPr>
          </a:p>
          <a:p>
            <a:r>
              <a:rPr lang="en-AU" u="sng">
                <a:latin typeface="Open Sans" pitchFamily="2" charset="0"/>
                <a:ea typeface="Open Sans" pitchFamily="2" charset="0"/>
                <a:cs typeface="Open Sans" pitchFamily="2" charset="0"/>
              </a:rPr>
              <a:t>Resources:</a:t>
            </a:r>
            <a:endParaRPr lang="en-US">
              <a:latin typeface="Open Sans" pitchFamily="2" charset="0"/>
              <a:ea typeface="Open Sans" pitchFamily="2" charset="0"/>
              <a:cs typeface="Open Sans" pitchFamily="2" charset="0"/>
            </a:endParaRPr>
          </a:p>
          <a:p>
            <a:r>
              <a:rPr lang="en-AU">
                <a:latin typeface="Open Sans" pitchFamily="2" charset="0"/>
                <a:ea typeface="Open Sans" pitchFamily="2" charset="0"/>
                <a:cs typeface="Open Sans" pitchFamily="2" charset="0"/>
              </a:rPr>
              <a:t>The </a:t>
            </a:r>
            <a:r>
              <a:rPr lang="en-AU">
                <a:latin typeface="Open Sans" pitchFamily="2" charset="0"/>
                <a:ea typeface="Open Sans" pitchFamily="2" charset="0"/>
                <a:cs typeface="Open Sans" pitchFamily="2" charset="0"/>
                <a:hlinkClick r:id="rId3"/>
              </a:rPr>
              <a:t>draft strengthened Quality Standards guidance tool</a:t>
            </a:r>
            <a:r>
              <a:rPr lang="en-AU">
                <a:latin typeface="Open Sans" pitchFamily="2" charset="0"/>
                <a:ea typeface="Open Sans" pitchFamily="2" charset="0"/>
                <a:cs typeface="Open Sans" pitchFamily="2" charset="0"/>
              </a:rPr>
              <a:t> can be used to see what parts of the strengthened Quality Standards apply to each role within the organisation, as well as filtering through the categories relevant to you and your organisation. [</a:t>
            </a:r>
            <a:r>
              <a:rPr lang="en-AU">
                <a:latin typeface="Open Sans" pitchFamily="2" charset="0"/>
                <a:ea typeface="Open Sans" pitchFamily="2" charset="0"/>
                <a:cs typeface="Open Sans" pitchFamily="2" charset="0"/>
                <a:hlinkClick r:id="rId3"/>
              </a:rPr>
              <a:t>https://www.agedcarequality.gov.au/standards-guidance/intro</a:t>
            </a:r>
            <a:r>
              <a:rPr lang="en-AU">
                <a:latin typeface="Open Sans" pitchFamily="2" charset="0"/>
                <a:ea typeface="Open Sans" pitchFamily="2" charset="0"/>
                <a:cs typeface="Open Sans" pitchFamily="2" charset="0"/>
              </a:rPr>
              <a:t>]</a:t>
            </a:r>
            <a:endParaRPr lang="en-US">
              <a:latin typeface="Open Sans" pitchFamily="2" charset="0"/>
              <a:ea typeface="Open Sans" pitchFamily="2" charset="0"/>
              <a:cs typeface="Open Sans" pitchFamily="2" charset="0"/>
            </a:endParaRPr>
          </a:p>
          <a:p>
            <a:r>
              <a:rPr lang="en-AU">
                <a:latin typeface="Open Sans" pitchFamily="2" charset="0"/>
                <a:ea typeface="Open Sans" pitchFamily="2" charset="0"/>
                <a:cs typeface="Open Sans" pitchFamily="2" charset="0"/>
              </a:rPr>
              <a:t>Strengthened Quality Standards quick reference guide is a fact sheet that outlines the registration categories and how they apply to the strengthened Quality Standards.</a:t>
            </a:r>
            <a:endParaRPr lang="en-US">
              <a:latin typeface="Open Sans" pitchFamily="2" charset="0"/>
              <a:ea typeface="Open Sans" pitchFamily="2" charset="0"/>
              <a:cs typeface="Open Sans" pitchFamily="2" charset="0"/>
            </a:endParaRPr>
          </a:p>
          <a:p>
            <a:r>
              <a:rPr lang="en-AU">
                <a:latin typeface="Open Sans" pitchFamily="2" charset="0"/>
                <a:ea typeface="Open Sans" pitchFamily="2" charset="0"/>
                <a:cs typeface="Open Sans" pitchFamily="2" charset="0"/>
              </a:rPr>
              <a:t>[</a:t>
            </a:r>
            <a:r>
              <a:rPr lang="en-AU">
                <a:latin typeface="Open Sans" pitchFamily="2" charset="0"/>
                <a:ea typeface="Open Sans" pitchFamily="2" charset="0"/>
                <a:cs typeface="Open Sans" pitchFamily="2" charset="0"/>
                <a:hlinkClick r:id="rId4"/>
              </a:rPr>
              <a:t>https://www.agedcarequality.gov.au/resource-library/strengthened-quality-standards-quick-reference-guide</a:t>
            </a:r>
            <a:r>
              <a:rPr lang="en-AU">
                <a:latin typeface="Open Sans" pitchFamily="2" charset="0"/>
                <a:ea typeface="Open Sans" pitchFamily="2" charset="0"/>
                <a:cs typeface="Open Sans" pitchFamily="2" charset="0"/>
              </a:rPr>
              <a:t>]</a:t>
            </a:r>
          </a:p>
          <a:p>
            <a:endParaRPr lang="en-US">
              <a:latin typeface="Open Sans" pitchFamily="2" charset="0"/>
              <a:ea typeface="Open Sans" pitchFamily="2" charset="0"/>
              <a:cs typeface="Open Sans" pitchFamily="2" charset="0"/>
            </a:endParaRPr>
          </a:p>
          <a:p>
            <a:endParaRPr lang="en-US">
              <a:latin typeface="Open Sans" pitchFamily="2" charset="0"/>
              <a:ea typeface="Open Sans" pitchFamily="2" charset="0"/>
              <a:cs typeface="Open Sans" pitchFamily="2" charset="0"/>
            </a:endParaRPr>
          </a:p>
        </p:txBody>
      </p:sp>
      <p:sp>
        <p:nvSpPr>
          <p:cNvPr id="4" name="Slide Number Placeholder 3"/>
          <p:cNvSpPr>
            <a:spLocks noGrp="1"/>
          </p:cNvSpPr>
          <p:nvPr>
            <p:ph type="sldNum" sz="quarter" idx="5"/>
          </p:nvPr>
        </p:nvSpPr>
        <p:spPr/>
        <p:txBody>
          <a:bodyPr/>
          <a:lstStyle/>
          <a:p>
            <a:fld id="{D80C5ACC-04F4-44CC-A469-9B1E45D0931D}" type="slidenum">
              <a:t>5</a:t>
            </a:fld>
            <a:endParaRPr lang="en-US"/>
          </a:p>
        </p:txBody>
      </p:sp>
    </p:spTree>
    <p:extLst>
      <p:ext uri="{BB962C8B-B14F-4D97-AF65-F5344CB8AC3E}">
        <p14:creationId xmlns:p14="http://schemas.microsoft.com/office/powerpoint/2010/main" val="28570717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i="1">
                <a:latin typeface="Open Sans" pitchFamily="2" charset="0"/>
                <a:ea typeface="Open Sans" pitchFamily="2" charset="0"/>
                <a:cs typeface="Open Sans" pitchFamily="2" charset="0"/>
              </a:rPr>
              <a:t>Facilitator notes: </a:t>
            </a:r>
            <a:endParaRPr lang="en-AU">
              <a:latin typeface="Open Sans" pitchFamily="2" charset="0"/>
              <a:ea typeface="Open Sans" pitchFamily="2" charset="0"/>
              <a:cs typeface="Open Sans" pitchFamily="2" charset="0"/>
            </a:endParaRPr>
          </a:p>
          <a:p>
            <a:r>
              <a:rPr lang="en-AU" i="1">
                <a:latin typeface="Open Sans" pitchFamily="2" charset="0"/>
                <a:ea typeface="Open Sans" pitchFamily="2" charset="0"/>
                <a:cs typeface="Open Sans" pitchFamily="2" charset="0"/>
              </a:rPr>
              <a:t>Now that we’ve outlined the category your organisation falls into, you can see which Standards are relevant to your care and services. There is section for you to complete that includes what category the organisation is in, and which Standards apply to them. Please see the resources at the bottom of the slide notes. You may also wish to change the title of the slide to your organisation’s name. E.g. “Wholesome Aged Care’s provider category” and highlight on the slide which category/s you fall into. Once you confirm which Standards are relevant to your organisation, you can hide or remove the remaining slides that are irrelevant to your organisation.</a:t>
            </a:r>
            <a:endParaRPr lang="en-US">
              <a:latin typeface="Open Sans" pitchFamily="2" charset="0"/>
              <a:ea typeface="Open Sans" pitchFamily="2" charset="0"/>
              <a:cs typeface="Open Sans" pitchFamily="2" charset="0"/>
            </a:endParaRPr>
          </a:p>
          <a:p>
            <a:endParaRPr lang="en-AU">
              <a:latin typeface="Open Sans" pitchFamily="2" charset="0"/>
              <a:ea typeface="Open Sans" pitchFamily="2" charset="0"/>
              <a:cs typeface="Open Sans" pitchFamily="2" charset="0"/>
            </a:endParaRPr>
          </a:p>
          <a:p>
            <a:r>
              <a:rPr lang="en-AU" u="sng">
                <a:latin typeface="Open Sans" pitchFamily="2" charset="0"/>
                <a:ea typeface="Open Sans" pitchFamily="2" charset="0"/>
                <a:cs typeface="Open Sans" pitchFamily="2" charset="0"/>
              </a:rPr>
              <a:t>Suggested script:</a:t>
            </a:r>
            <a:endParaRPr lang="en-US" u="sng">
              <a:latin typeface="Open Sans" pitchFamily="2" charset="0"/>
              <a:ea typeface="Open Sans" pitchFamily="2" charset="0"/>
              <a:cs typeface="Open Sans" pitchFamily="2" charset="0"/>
            </a:endParaRPr>
          </a:p>
          <a:p>
            <a:r>
              <a:rPr lang="en-AU">
                <a:latin typeface="Open Sans" pitchFamily="2" charset="0"/>
                <a:ea typeface="Open Sans" pitchFamily="2" charset="0"/>
                <a:cs typeface="Open Sans" pitchFamily="2" charset="0"/>
              </a:rPr>
              <a:t>So, which of the strengthened Quality Standards apply to our care and services? As we just confirmed, our category is </a:t>
            </a:r>
            <a:r>
              <a:rPr lang="en-AU" i="1">
                <a:latin typeface="Open Sans" pitchFamily="2" charset="0"/>
                <a:ea typeface="Open Sans" pitchFamily="2" charset="0"/>
                <a:cs typeface="Open Sans" pitchFamily="2" charset="0"/>
              </a:rPr>
              <a:t>[insert category] </a:t>
            </a:r>
            <a:r>
              <a:rPr lang="en-AU">
                <a:latin typeface="Open Sans" pitchFamily="2" charset="0"/>
                <a:ea typeface="Open Sans" pitchFamily="2" charset="0"/>
                <a:cs typeface="Open Sans" pitchFamily="2" charset="0"/>
              </a:rPr>
              <a:t>which means we fall into </a:t>
            </a:r>
            <a:r>
              <a:rPr lang="en-AU" i="1">
                <a:latin typeface="Open Sans" pitchFamily="2" charset="0"/>
                <a:ea typeface="Open Sans" pitchFamily="2" charset="0"/>
                <a:cs typeface="Open Sans" pitchFamily="2" charset="0"/>
              </a:rPr>
              <a:t>[enter type]</a:t>
            </a:r>
            <a:r>
              <a:rPr lang="en-AU">
                <a:latin typeface="Open Sans" pitchFamily="2" charset="0"/>
                <a:ea typeface="Open Sans" pitchFamily="2" charset="0"/>
                <a:cs typeface="Open Sans" pitchFamily="2" charset="0"/>
              </a:rPr>
              <a:t>. This means that </a:t>
            </a:r>
            <a:r>
              <a:rPr lang="en-AU" i="1">
                <a:latin typeface="Open Sans" pitchFamily="2" charset="0"/>
                <a:ea typeface="Open Sans" pitchFamily="2" charset="0"/>
                <a:cs typeface="Open Sans" pitchFamily="2" charset="0"/>
              </a:rPr>
              <a:t>[all the strengthened Quality Standards/strengthened Quality Standards 1-4/1-5] </a:t>
            </a:r>
            <a:r>
              <a:rPr lang="en-AU">
                <a:latin typeface="Open Sans" pitchFamily="2" charset="0"/>
                <a:ea typeface="Open Sans" pitchFamily="2" charset="0"/>
                <a:cs typeface="Open Sans" pitchFamily="2" charset="0"/>
              </a:rPr>
              <a:t>apply to us.</a:t>
            </a:r>
            <a:endParaRPr lang="en-US">
              <a:latin typeface="Open Sans" pitchFamily="2" charset="0"/>
              <a:ea typeface="Open Sans" pitchFamily="2" charset="0"/>
              <a:cs typeface="Open Sans" pitchFamily="2" charset="0"/>
            </a:endParaRPr>
          </a:p>
          <a:p>
            <a:endParaRPr lang="en-AU">
              <a:latin typeface="Open Sans" pitchFamily="2" charset="0"/>
              <a:ea typeface="Open Sans" pitchFamily="2" charset="0"/>
              <a:cs typeface="Open Sans" pitchFamily="2" charset="0"/>
            </a:endParaRPr>
          </a:p>
          <a:p>
            <a:r>
              <a:rPr lang="en-AU" u="sng">
                <a:latin typeface="Open Sans" pitchFamily="2" charset="0"/>
                <a:ea typeface="Open Sans" pitchFamily="2" charset="0"/>
                <a:cs typeface="Open Sans" pitchFamily="2" charset="0"/>
              </a:rPr>
              <a:t>Resources:</a:t>
            </a:r>
            <a:endParaRPr lang="en-US">
              <a:latin typeface="Open Sans" pitchFamily="2" charset="0"/>
              <a:ea typeface="Open Sans" pitchFamily="2" charset="0"/>
              <a:cs typeface="Open Sans" pitchFamily="2" charset="0"/>
            </a:endParaRPr>
          </a:p>
          <a:p>
            <a:r>
              <a:rPr lang="en-AU">
                <a:latin typeface="Open Sans" pitchFamily="2" charset="0"/>
                <a:ea typeface="Open Sans" pitchFamily="2" charset="0"/>
                <a:cs typeface="Open Sans" pitchFamily="2" charset="0"/>
              </a:rPr>
              <a:t>The </a:t>
            </a:r>
            <a:r>
              <a:rPr lang="en-AU">
                <a:latin typeface="Open Sans" pitchFamily="2" charset="0"/>
                <a:ea typeface="Open Sans" pitchFamily="2" charset="0"/>
                <a:cs typeface="Open Sans" pitchFamily="2" charset="0"/>
                <a:hlinkClick r:id="rId3"/>
              </a:rPr>
              <a:t>draft strengthened Quality Standards guidance tool</a:t>
            </a:r>
            <a:r>
              <a:rPr lang="en-AU">
                <a:latin typeface="Open Sans" pitchFamily="2" charset="0"/>
                <a:ea typeface="Open Sans" pitchFamily="2" charset="0"/>
                <a:cs typeface="Open Sans" pitchFamily="2" charset="0"/>
              </a:rPr>
              <a:t> can be used to see what parts of the strengthened Quality Standards apply to each role within the organisation, as well as filtering through the categories relevant to you and your organisation. [</a:t>
            </a:r>
            <a:r>
              <a:rPr lang="en-AU">
                <a:latin typeface="Open Sans" pitchFamily="2" charset="0"/>
                <a:ea typeface="Open Sans" pitchFamily="2" charset="0"/>
                <a:cs typeface="Open Sans" pitchFamily="2" charset="0"/>
                <a:hlinkClick r:id="rId3"/>
              </a:rPr>
              <a:t>https://www.agedcarequality.gov.au/standards-guidance/intro</a:t>
            </a:r>
            <a:r>
              <a:rPr lang="en-AU">
                <a:latin typeface="Open Sans" pitchFamily="2" charset="0"/>
                <a:ea typeface="Open Sans" pitchFamily="2" charset="0"/>
                <a:cs typeface="Open Sans" pitchFamily="2" charset="0"/>
              </a:rPr>
              <a:t>]</a:t>
            </a:r>
            <a:endParaRPr lang="en-US">
              <a:latin typeface="Open Sans" pitchFamily="2" charset="0"/>
              <a:ea typeface="Open Sans" pitchFamily="2" charset="0"/>
              <a:cs typeface="Open Sans" pitchFamily="2" charset="0"/>
            </a:endParaRPr>
          </a:p>
          <a:p>
            <a:r>
              <a:rPr lang="en-AU">
                <a:latin typeface="Open Sans" pitchFamily="2" charset="0"/>
                <a:ea typeface="Open Sans" pitchFamily="2" charset="0"/>
                <a:cs typeface="Open Sans" pitchFamily="2" charset="0"/>
              </a:rPr>
              <a:t>Strengthened Quality Standards quick reference guide is a fact sheet that outlines the registration categories and how they apply to the strengthened Quality Standards.</a:t>
            </a:r>
            <a:endParaRPr lang="en-US">
              <a:latin typeface="Open Sans" pitchFamily="2" charset="0"/>
              <a:ea typeface="Open Sans" pitchFamily="2" charset="0"/>
              <a:cs typeface="Open Sans" pitchFamily="2" charset="0"/>
            </a:endParaRPr>
          </a:p>
          <a:p>
            <a:r>
              <a:rPr lang="en-AU">
                <a:latin typeface="Open Sans" pitchFamily="2" charset="0"/>
                <a:ea typeface="Open Sans" pitchFamily="2" charset="0"/>
                <a:cs typeface="Open Sans" pitchFamily="2" charset="0"/>
              </a:rPr>
              <a:t>[</a:t>
            </a:r>
            <a:r>
              <a:rPr lang="en-AU">
                <a:latin typeface="Open Sans" pitchFamily="2" charset="0"/>
                <a:ea typeface="Open Sans" pitchFamily="2" charset="0"/>
                <a:cs typeface="Open Sans" pitchFamily="2" charset="0"/>
                <a:hlinkClick r:id="rId4"/>
              </a:rPr>
              <a:t>https://www.agedcarequality.gov.au/resource-library/strengthened-quality-standards-quick-reference-guide</a:t>
            </a:r>
            <a:r>
              <a:rPr lang="en-AU">
                <a:latin typeface="Open Sans" pitchFamily="2" charset="0"/>
                <a:ea typeface="Open Sans" pitchFamily="2" charset="0"/>
                <a:cs typeface="Open Sans" pitchFamily="2" charset="0"/>
              </a:rPr>
              <a:t>]</a:t>
            </a:r>
          </a:p>
          <a:p>
            <a:endParaRPr lang="en-US">
              <a:latin typeface="Open Sans" pitchFamily="2" charset="0"/>
              <a:ea typeface="Open Sans" pitchFamily="2" charset="0"/>
              <a:cs typeface="Open Sans" pitchFamily="2" charset="0"/>
            </a:endParaRPr>
          </a:p>
          <a:p>
            <a:endParaRPr lang="en-US">
              <a:latin typeface="Open Sans" pitchFamily="2" charset="0"/>
              <a:ea typeface="Open Sans" pitchFamily="2" charset="0"/>
              <a:cs typeface="Open Sans" pitchFamily="2" charset="0"/>
            </a:endParaRPr>
          </a:p>
        </p:txBody>
      </p:sp>
      <p:sp>
        <p:nvSpPr>
          <p:cNvPr id="4" name="Slide Number Placeholder 3"/>
          <p:cNvSpPr>
            <a:spLocks noGrp="1"/>
          </p:cNvSpPr>
          <p:nvPr>
            <p:ph type="sldNum" sz="quarter" idx="5"/>
          </p:nvPr>
        </p:nvSpPr>
        <p:spPr/>
        <p:txBody>
          <a:bodyPr/>
          <a:lstStyle/>
          <a:p>
            <a:fld id="{D80C5ACC-04F4-44CC-A469-9B1E45D0931D}" type="slidenum">
              <a:t>6</a:t>
            </a:fld>
            <a:endParaRPr lang="en-US"/>
          </a:p>
        </p:txBody>
      </p:sp>
    </p:spTree>
    <p:extLst>
      <p:ext uri="{BB962C8B-B14F-4D97-AF65-F5344CB8AC3E}">
        <p14:creationId xmlns:p14="http://schemas.microsoft.com/office/powerpoint/2010/main" val="5623639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i="1">
                <a:latin typeface="Open Sans"/>
                <a:ea typeface="Open Sans"/>
                <a:cs typeface="Open Sans"/>
              </a:rPr>
              <a:t>Facilitator notes: In this slide we have covered a general introduction on Standard 1, and what the focus of this standard is. Further reading is expected for details on each of the Outcomes for Standard 1 and how they may be applied in practice. Please check the resources section in this slide's notes.</a:t>
            </a:r>
          </a:p>
          <a:p>
            <a:endParaRPr lang="en-AU">
              <a:latin typeface="Open Sans" pitchFamily="2" charset="0"/>
              <a:ea typeface="Open Sans" pitchFamily="2" charset="0"/>
              <a:cs typeface="Open Sans" pitchFamily="2" charset="0"/>
            </a:endParaRPr>
          </a:p>
          <a:p>
            <a:r>
              <a:rPr lang="en-AU" u="sng">
                <a:latin typeface="Open Sans"/>
                <a:ea typeface="Open Sans"/>
                <a:cs typeface="Open Sans"/>
              </a:rPr>
              <a:t>Suggested script:</a:t>
            </a:r>
          </a:p>
          <a:p>
            <a:r>
              <a:rPr lang="en-AU">
                <a:latin typeface="Open Sans"/>
                <a:ea typeface="Open Sans"/>
                <a:cs typeface="Open Sans"/>
              </a:rPr>
              <a:t>Let’s move into the Standards and have a look at how we can apply them in practice.</a:t>
            </a:r>
          </a:p>
          <a:p>
            <a:r>
              <a:rPr lang="en-AU">
                <a:latin typeface="Open Sans"/>
                <a:ea typeface="Open Sans"/>
                <a:cs typeface="Open Sans"/>
              </a:rPr>
              <a:t>Strengthened Quality Standard 1 is “The person.” </a:t>
            </a:r>
          </a:p>
          <a:p>
            <a:r>
              <a:rPr lang="en-AU">
                <a:latin typeface="Open Sans"/>
                <a:ea typeface="Open Sans"/>
                <a:cs typeface="Open Sans"/>
              </a:rPr>
              <a:t>This Standard is the basis for care and service delivery across all Standards. It underpins the way we as an organisation and you as our staff should treat older people. It explains how important it is for you to understand that each older person is unique and has a different life story.</a:t>
            </a:r>
          </a:p>
          <a:p>
            <a:r>
              <a:rPr lang="en-AU">
                <a:latin typeface="Open Sans"/>
                <a:ea typeface="Open Sans"/>
                <a:cs typeface="Open Sans"/>
              </a:rPr>
              <a:t>This Standard has a stronger focus on: </a:t>
            </a:r>
          </a:p>
          <a:p>
            <a:pPr marL="171450" indent="-171450">
              <a:buFont typeface="Arial"/>
              <a:buChar char="•"/>
            </a:pPr>
            <a:r>
              <a:rPr lang="en-AU">
                <a:latin typeface="Open Sans"/>
                <a:ea typeface="Open Sans"/>
                <a:cs typeface="Open Sans"/>
              </a:rPr>
              <a:t>person-centred care</a:t>
            </a:r>
          </a:p>
          <a:p>
            <a:pPr marL="171450" indent="-171450">
              <a:buFont typeface="Arial"/>
              <a:buChar char="•"/>
            </a:pPr>
            <a:r>
              <a:rPr lang="en-AU">
                <a:latin typeface="Open Sans"/>
                <a:ea typeface="Open Sans"/>
                <a:cs typeface="Open Sans"/>
              </a:rPr>
              <a:t>culturally safe care</a:t>
            </a:r>
          </a:p>
          <a:p>
            <a:pPr marL="171450" indent="-171450">
              <a:buFont typeface="Arial"/>
              <a:buChar char="•"/>
            </a:pPr>
            <a:r>
              <a:rPr lang="en-AU">
                <a:latin typeface="Open Sans"/>
                <a:ea typeface="Open Sans"/>
                <a:cs typeface="Open Sans"/>
              </a:rPr>
              <a:t>trauma awareness and healing informed care</a:t>
            </a:r>
          </a:p>
          <a:p>
            <a:pPr marL="171450" indent="-171450">
              <a:buFont typeface="Arial"/>
              <a:buChar char="•"/>
            </a:pPr>
            <a:r>
              <a:rPr lang="en-AU">
                <a:latin typeface="Open Sans"/>
                <a:ea typeface="Open Sans"/>
                <a:cs typeface="Open Sans"/>
              </a:rPr>
              <a:t>decision making; and</a:t>
            </a:r>
          </a:p>
          <a:p>
            <a:pPr marL="171450" indent="-171450">
              <a:buFont typeface="Arial"/>
              <a:buChar char="•"/>
            </a:pPr>
            <a:r>
              <a:rPr lang="en-AU">
                <a:latin typeface="Open Sans"/>
                <a:ea typeface="Open Sans"/>
                <a:cs typeface="Open Sans"/>
              </a:rPr>
              <a:t>dignity of risk.</a:t>
            </a:r>
          </a:p>
          <a:p>
            <a:pPr marL="171450" indent="-171450">
              <a:buFont typeface="Arial"/>
              <a:buChar char="•"/>
            </a:pPr>
            <a:endParaRPr lang="en-AU">
              <a:latin typeface="Open Sans" pitchFamily="2" charset="0"/>
              <a:ea typeface="Open Sans" pitchFamily="2" charset="0"/>
              <a:cs typeface="Open Sans" pitchFamily="2" charset="0"/>
            </a:endParaRPr>
          </a:p>
          <a:p>
            <a:r>
              <a:rPr lang="en-AU">
                <a:latin typeface="Open Sans"/>
                <a:ea typeface="Open Sans"/>
                <a:cs typeface="Open Sans"/>
              </a:rPr>
              <a:t>These key topics are covered within the Outcomes for Standard 1, as you can see listed on the slide here.</a:t>
            </a:r>
          </a:p>
          <a:p>
            <a:pPr marL="0" indent="0">
              <a:buFontTx/>
              <a:buNone/>
            </a:pPr>
            <a:endParaRPr lang="en-AU">
              <a:latin typeface="Open Sans" pitchFamily="2" charset="0"/>
              <a:ea typeface="Open Sans" pitchFamily="2" charset="0"/>
              <a:cs typeface="Open Sans" pitchFamily="2" charset="0"/>
            </a:endParaRPr>
          </a:p>
          <a:p>
            <a:r>
              <a:rPr lang="en-AU" u="sng">
                <a:latin typeface="Open Sans"/>
                <a:ea typeface="Open Sans"/>
                <a:cs typeface="Open Sans"/>
              </a:rPr>
              <a:t>Resources:</a:t>
            </a:r>
          </a:p>
          <a:p>
            <a:r>
              <a:rPr lang="en-AU" u="none">
                <a:latin typeface="Open Sans"/>
                <a:ea typeface="Open Sans"/>
                <a:cs typeface="Open Sans"/>
              </a:rPr>
              <a:t>Strengthened Quality Standard 1: The person fact sheet [</a:t>
            </a:r>
            <a:r>
              <a:rPr lang="en-AU" u="none">
                <a:latin typeface="Open Sans"/>
                <a:ea typeface="Open Sans"/>
                <a:cs typeface="Open Sans"/>
                <a:hlinkClick r:id="rId3"/>
              </a:rPr>
              <a:t>https://www.agedcarequality.gov.au/resource-library/standard-1-person</a:t>
            </a:r>
            <a:r>
              <a:rPr lang="en-AU" u="none">
                <a:latin typeface="Open Sans"/>
                <a:ea typeface="Open Sans"/>
                <a:cs typeface="Open Sans"/>
              </a:rPr>
              <a:t>]</a:t>
            </a:r>
          </a:p>
          <a:p>
            <a:r>
              <a:rPr lang="en-US">
                <a:latin typeface="Open Sans"/>
                <a:ea typeface="Open Sans"/>
                <a:cs typeface="Open Sans"/>
              </a:rPr>
              <a:t>You can refer to the guidance materials to access further details for each standard with examples of actions each type of person (provider, worker, </a:t>
            </a:r>
            <a:r>
              <a:rPr lang="en-US" err="1">
                <a:latin typeface="Open Sans"/>
                <a:ea typeface="Open Sans"/>
                <a:cs typeface="Open Sans"/>
              </a:rPr>
              <a:t>organisation</a:t>
            </a:r>
            <a:r>
              <a:rPr lang="en-US">
                <a:latin typeface="Open Sans"/>
                <a:ea typeface="Open Sans"/>
                <a:cs typeface="Open Sans"/>
              </a:rPr>
              <a:t>) can take to apply the Standards in practice.</a:t>
            </a:r>
          </a:p>
          <a:p>
            <a:r>
              <a:rPr lang="en-US">
                <a:latin typeface="Open Sans"/>
                <a:ea typeface="Open Sans"/>
                <a:cs typeface="Open Sans"/>
              </a:rPr>
              <a:t>[</a:t>
            </a:r>
            <a:r>
              <a:rPr lang="en-US">
                <a:latin typeface="Open Sans"/>
                <a:ea typeface="Open Sans"/>
                <a:cs typeface="Open Sans"/>
                <a:hlinkClick r:id="rId4"/>
              </a:rPr>
              <a:t>https://www.agedcarequality.gov.au/strengthened-quality-standards/</a:t>
            </a:r>
            <a:r>
              <a:rPr lang="en-US">
                <a:latin typeface="Open Sans"/>
                <a:ea typeface="Open Sans"/>
                <a:cs typeface="Open Sans"/>
              </a:rPr>
              <a:t>]</a:t>
            </a:r>
          </a:p>
          <a:p>
            <a:endParaRPr lang="en-AU" u="none">
              <a:latin typeface="Open Sans" pitchFamily="2" charset="0"/>
              <a:ea typeface="Open Sans" pitchFamily="2" charset="0"/>
              <a:cs typeface="Open Sans" pitchFamily="2" charset="0"/>
            </a:endParaRPr>
          </a:p>
        </p:txBody>
      </p:sp>
      <p:sp>
        <p:nvSpPr>
          <p:cNvPr id="4" name="Slide Number Placeholder 3"/>
          <p:cNvSpPr>
            <a:spLocks noGrp="1"/>
          </p:cNvSpPr>
          <p:nvPr>
            <p:ph type="sldNum" sz="quarter" idx="5"/>
          </p:nvPr>
        </p:nvSpPr>
        <p:spPr/>
        <p:txBody>
          <a:bodyPr/>
          <a:lstStyle/>
          <a:p>
            <a:fld id="{D80C5ACC-04F4-44CC-A469-9B1E45D0931D}" type="slidenum">
              <a:rPr lang="en-AU" smtClean="0"/>
              <a:t>7</a:t>
            </a:fld>
            <a:endParaRPr lang="en-AU"/>
          </a:p>
        </p:txBody>
      </p:sp>
    </p:spTree>
    <p:extLst>
      <p:ext uri="{BB962C8B-B14F-4D97-AF65-F5344CB8AC3E}">
        <p14:creationId xmlns:p14="http://schemas.microsoft.com/office/powerpoint/2010/main" val="18413518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i="1">
                <a:latin typeface="Open Sans"/>
                <a:ea typeface="Open Sans"/>
                <a:cs typeface="Open Sans"/>
              </a:rPr>
              <a:t>Facilitator notes: This slide gives key information to the key topics of Standard 1. You can find out more in the strengthened Aged Care Quality Standards fact sheets, and then further insight in the guidance materials listed below. </a:t>
            </a:r>
            <a:endParaRPr lang="en-AU">
              <a:latin typeface="Open Sans"/>
              <a:ea typeface="Open Sans"/>
              <a:cs typeface="Open Sans"/>
            </a:endParaRPr>
          </a:p>
          <a:p>
            <a:endParaRPr lang="en-AU" u="sng">
              <a:latin typeface="Open Sans" pitchFamily="2" charset="0"/>
              <a:ea typeface="Open Sans" pitchFamily="2" charset="0"/>
              <a:cs typeface="Open Sans" pitchFamily="2" charset="0"/>
            </a:endParaRPr>
          </a:p>
          <a:p>
            <a:r>
              <a:rPr lang="en-AU" u="sng">
                <a:latin typeface="Open Sans"/>
                <a:ea typeface="Open Sans"/>
                <a:cs typeface="Open Sans"/>
              </a:rPr>
              <a:t>Suggested script:</a:t>
            </a:r>
          </a:p>
          <a:p>
            <a:r>
              <a:rPr lang="en-AU">
                <a:latin typeface="Open Sans"/>
                <a:ea typeface="Open Sans"/>
                <a:cs typeface="Open Sans"/>
              </a:rPr>
              <a:t>The</a:t>
            </a:r>
            <a:r>
              <a:rPr lang="en-AU" u="none">
                <a:latin typeface="Open Sans"/>
                <a:ea typeface="Open Sans"/>
                <a:cs typeface="Open Sans"/>
              </a:rPr>
              <a:t> key </a:t>
            </a:r>
            <a:r>
              <a:rPr lang="en-AU">
                <a:latin typeface="Open Sans"/>
                <a:ea typeface="Open Sans"/>
                <a:cs typeface="Open Sans"/>
              </a:rPr>
              <a:t>topics</a:t>
            </a:r>
            <a:r>
              <a:rPr lang="en-AU" u="none">
                <a:latin typeface="Open Sans"/>
                <a:ea typeface="Open Sans"/>
                <a:cs typeface="Open Sans"/>
              </a:rPr>
              <a:t> of strengthened Quality Standard 1 outline that we need to:</a:t>
            </a:r>
          </a:p>
          <a:p>
            <a:pPr marL="171450" indent="-171450">
              <a:buFont typeface="Arial" panose="020B0604020202020204" pitchFamily="34" charset="0"/>
              <a:buChar char="•"/>
            </a:pPr>
            <a:r>
              <a:rPr lang="en-AU" u="none">
                <a:latin typeface="Open Sans"/>
                <a:ea typeface="Open Sans"/>
                <a:cs typeface="Open Sans"/>
              </a:rPr>
              <a:t>use the principles of person-centred care to create professional and trusting relationships with the people in your care</a:t>
            </a:r>
          </a:p>
          <a:p>
            <a:pPr marL="171450" indent="-171450">
              <a:buFont typeface="Arial" panose="020B0604020202020204" pitchFamily="34" charset="0"/>
              <a:buChar char="•"/>
            </a:pPr>
            <a:r>
              <a:rPr lang="en-AU" u="none">
                <a:latin typeface="Open Sans"/>
                <a:ea typeface="Open Sans"/>
                <a:cs typeface="Open Sans"/>
              </a:rPr>
              <a:t>encourage a sense of safety, independence, inclusion and quality of life for people in your care</a:t>
            </a:r>
          </a:p>
          <a:p>
            <a:pPr marL="171450" indent="-171450">
              <a:buFont typeface="Arial" panose="020B0604020202020204" pitchFamily="34" charset="0"/>
              <a:buChar char="•"/>
            </a:pPr>
            <a:r>
              <a:rPr lang="en-AU" u="none">
                <a:latin typeface="Open Sans"/>
                <a:ea typeface="Open Sans"/>
                <a:cs typeface="Open Sans"/>
              </a:rPr>
              <a:t>treat people receiving care with dignity and respect by giving them choice and personal privacy; and understanding and respecting their rights</a:t>
            </a:r>
          </a:p>
          <a:p>
            <a:pPr marL="171450" indent="-171450">
              <a:buFont typeface="Arial" panose="020B0604020202020204" pitchFamily="34" charset="0"/>
              <a:buChar char="•"/>
            </a:pPr>
            <a:r>
              <a:rPr lang="en-AU" u="none">
                <a:latin typeface="Open Sans"/>
                <a:ea typeface="Open Sans"/>
                <a:cs typeface="Open Sans"/>
              </a:rPr>
              <a:t>support independence and quality of life through advocacy and allowing older people to make their own decisions. This includes decisions to take risks where older people make that choice</a:t>
            </a:r>
          </a:p>
          <a:p>
            <a:pPr marL="171450" indent="-171450">
              <a:buFont typeface="Arial" panose="020B0604020202020204" pitchFamily="34" charset="0"/>
              <a:buChar char="•"/>
            </a:pPr>
            <a:r>
              <a:rPr lang="en-AU" u="none">
                <a:latin typeface="Open Sans"/>
                <a:ea typeface="Open Sans"/>
                <a:cs typeface="Open Sans"/>
              </a:rPr>
              <a:t>organise substitute decision makers after you’ve tried all options to support an older person to make decisions</a:t>
            </a:r>
          </a:p>
          <a:p>
            <a:pPr marL="171450" indent="-171450">
              <a:buFont typeface="Arial" panose="020B0604020202020204" pitchFamily="34" charset="0"/>
              <a:buChar char="•"/>
            </a:pPr>
            <a:r>
              <a:rPr lang="en-AU" u="none">
                <a:latin typeface="Open Sans"/>
                <a:ea typeface="Open Sans"/>
                <a:cs typeface="Open Sans"/>
              </a:rPr>
              <a:t>understand the diversity of older people receiving care, including the needs of First Nations people and people living with dementia; and</a:t>
            </a:r>
          </a:p>
          <a:p>
            <a:pPr marL="171450" indent="-171450">
              <a:buFont typeface="Arial" panose="020B0604020202020204" pitchFamily="34" charset="0"/>
              <a:buChar char="•"/>
            </a:pPr>
            <a:r>
              <a:rPr lang="en-AU" u="none">
                <a:latin typeface="Open Sans"/>
                <a:ea typeface="Open Sans"/>
                <a:cs typeface="Open Sans"/>
              </a:rPr>
              <a:t>be open and transparent with the people you care for, including about care and service agreements</a:t>
            </a:r>
          </a:p>
          <a:p>
            <a:endParaRPr lang="en-US">
              <a:latin typeface="Open Sans"/>
              <a:ea typeface="Open Sans"/>
              <a:cs typeface="Open Sans"/>
            </a:endParaRPr>
          </a:p>
        </p:txBody>
      </p:sp>
      <p:sp>
        <p:nvSpPr>
          <p:cNvPr id="4" name="Slide Number Placeholder 3"/>
          <p:cNvSpPr>
            <a:spLocks noGrp="1"/>
          </p:cNvSpPr>
          <p:nvPr>
            <p:ph type="sldNum" sz="quarter" idx="5"/>
          </p:nvPr>
        </p:nvSpPr>
        <p:spPr/>
        <p:txBody>
          <a:bodyPr/>
          <a:lstStyle/>
          <a:p>
            <a:fld id="{D80C5ACC-04F4-44CC-A469-9B1E45D0931D}" type="slidenum">
              <a:rPr lang="en-AU" smtClean="0"/>
              <a:t>8</a:t>
            </a:fld>
            <a:endParaRPr lang="en-AU"/>
          </a:p>
        </p:txBody>
      </p:sp>
    </p:spTree>
    <p:extLst>
      <p:ext uri="{BB962C8B-B14F-4D97-AF65-F5344CB8AC3E}">
        <p14:creationId xmlns:p14="http://schemas.microsoft.com/office/powerpoint/2010/main" val="6958889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i="1">
                <a:latin typeface="Open Sans" pitchFamily="2" charset="0"/>
                <a:ea typeface="Open Sans" pitchFamily="2" charset="0"/>
                <a:cs typeface="Open Sans" pitchFamily="2" charset="0"/>
              </a:rPr>
              <a:t>Facilitator notes: This slide is an opportunity to hold a group discussion with your staff to explore ways you can implement Standard 1 in your care and services. Take this time to identify processes that you may already have in the workplace, or things that you can do to improve or implement processes in relation to Standard 1. Alternatively, you can print this as a take-away resource for your staff to reflect on their own.</a:t>
            </a:r>
          </a:p>
          <a:p>
            <a:endParaRPr lang="en-AU" i="1">
              <a:latin typeface="Open Sans" pitchFamily="2" charset="0"/>
              <a:ea typeface="Open Sans" pitchFamily="2" charset="0"/>
              <a:cs typeface="Open Sans" pitchFamily="2" charset="0"/>
            </a:endParaRPr>
          </a:p>
          <a:p>
            <a:r>
              <a:rPr lang="en-AU" i="0" u="sng">
                <a:latin typeface="Open Sans" pitchFamily="2" charset="0"/>
                <a:ea typeface="Open Sans" pitchFamily="2" charset="0"/>
                <a:cs typeface="Open Sans" pitchFamily="2" charset="0"/>
              </a:rPr>
              <a:t>Suggested script:</a:t>
            </a:r>
          </a:p>
          <a:p>
            <a:r>
              <a:rPr lang="en-AU">
                <a:latin typeface="Open Sans" pitchFamily="2" charset="0"/>
                <a:ea typeface="Open Sans" pitchFamily="2" charset="0"/>
                <a:cs typeface="Open Sans" pitchFamily="2" charset="0"/>
              </a:rPr>
              <a:t>Now that we've had a look at the key topics for Standard 1, let's look at some questions together to see what we already have in place, and ways we might need to improve to meet this standard.</a:t>
            </a:r>
          </a:p>
          <a:p>
            <a:endParaRPr lang="en-AU">
              <a:latin typeface="Open Sans" pitchFamily="2" charset="0"/>
              <a:ea typeface="Open Sans" pitchFamily="2" charset="0"/>
              <a:cs typeface="Open Sans" pitchFamily="2" charset="0"/>
            </a:endParaRPr>
          </a:p>
          <a:p>
            <a:r>
              <a:rPr lang="en-AU" i="1">
                <a:latin typeface="Open Sans" pitchFamily="2" charset="0"/>
                <a:ea typeface="Open Sans" pitchFamily="2" charset="0"/>
                <a:cs typeface="Open Sans" pitchFamily="2" charset="0"/>
              </a:rPr>
              <a:t>Questions on the slide:</a:t>
            </a:r>
          </a:p>
          <a:p>
            <a:pPr marL="171450" indent="-171450">
              <a:lnSpc>
                <a:spcPct val="90000"/>
              </a:lnSpc>
              <a:spcBef>
                <a:spcPts val="1000"/>
              </a:spcBef>
              <a:buFont typeface="Arial"/>
              <a:buChar char="•"/>
            </a:pPr>
            <a:r>
              <a:rPr lang="en-US">
                <a:latin typeface="Open Sans" pitchFamily="2" charset="0"/>
                <a:ea typeface="Open Sans" pitchFamily="2" charset="0"/>
                <a:cs typeface="Open Sans" pitchFamily="2" charset="0"/>
              </a:rPr>
              <a:t>How do we make sure we reflect these key concepts in the care and services we provide to older people?</a:t>
            </a:r>
          </a:p>
          <a:p>
            <a:pPr marL="171450" indent="-171450">
              <a:lnSpc>
                <a:spcPct val="90000"/>
              </a:lnSpc>
              <a:spcBef>
                <a:spcPts val="1000"/>
              </a:spcBef>
              <a:buFont typeface="Arial"/>
              <a:buChar char="•"/>
            </a:pPr>
            <a:r>
              <a:rPr lang="en-US">
                <a:latin typeface="Open Sans" pitchFamily="2" charset="0"/>
                <a:ea typeface="Open Sans" pitchFamily="2" charset="0"/>
                <a:cs typeface="Open Sans" pitchFamily="2" charset="0"/>
              </a:rPr>
              <a:t>How do we work with people receiving care in the design of their care and services?</a:t>
            </a:r>
          </a:p>
          <a:p>
            <a:pPr marL="171450" indent="-171450">
              <a:lnSpc>
                <a:spcPct val="90000"/>
              </a:lnSpc>
              <a:spcBef>
                <a:spcPts val="1000"/>
              </a:spcBef>
              <a:buFont typeface="Arial"/>
              <a:buChar char="•"/>
            </a:pPr>
            <a:r>
              <a:rPr lang="en-US">
                <a:latin typeface="Open Sans" pitchFamily="2" charset="0"/>
                <a:ea typeface="Open Sans" pitchFamily="2" charset="0"/>
                <a:cs typeface="Open Sans" pitchFamily="2" charset="0"/>
              </a:rPr>
              <a:t>How do we get feedback from people receiving care about their experiences?</a:t>
            </a:r>
          </a:p>
          <a:p>
            <a:pPr marL="171450" indent="-171450">
              <a:lnSpc>
                <a:spcPct val="90000"/>
              </a:lnSpc>
              <a:spcBef>
                <a:spcPts val="1000"/>
              </a:spcBef>
              <a:buFont typeface="Arial"/>
              <a:buChar char="•"/>
            </a:pPr>
            <a:r>
              <a:rPr lang="en-US">
                <a:latin typeface="Open Sans" pitchFamily="2" charset="0"/>
                <a:ea typeface="Open Sans" pitchFamily="2" charset="0"/>
                <a:cs typeface="Open Sans" pitchFamily="2" charset="0"/>
              </a:rPr>
              <a:t>How do we use feedback from older people and from you as our staff to improve care?</a:t>
            </a:r>
            <a:endParaRPr lang="en-AU">
              <a:latin typeface="Open Sans" pitchFamily="2" charset="0"/>
              <a:ea typeface="Open Sans" pitchFamily="2" charset="0"/>
              <a:cs typeface="Open Sans" pitchFamily="2" charset="0"/>
            </a:endParaRPr>
          </a:p>
          <a:p>
            <a:endParaRPr lang="en-AU">
              <a:latin typeface="Open Sans" pitchFamily="2" charset="0"/>
              <a:ea typeface="Open Sans" pitchFamily="2" charset="0"/>
              <a:cs typeface="Open Sans" pitchFamily="2" charset="0"/>
            </a:endParaRPr>
          </a:p>
          <a:p>
            <a:r>
              <a:rPr lang="en-AU" i="1">
                <a:latin typeface="Open Sans" pitchFamily="2" charset="0"/>
                <a:ea typeface="Open Sans" pitchFamily="2" charset="0"/>
                <a:cs typeface="Open Sans" pitchFamily="2" charset="0"/>
              </a:rPr>
              <a:t>Further questions you could ask your staff:</a:t>
            </a:r>
          </a:p>
          <a:p>
            <a:r>
              <a:rPr lang="en-AU">
                <a:latin typeface="Open Sans" pitchFamily="2" charset="0"/>
                <a:ea typeface="Open Sans" pitchFamily="2" charset="0"/>
                <a:cs typeface="Open Sans" pitchFamily="2" charset="0"/>
              </a:rPr>
              <a:t>How do you understand the people we are providing care for and support them to make choices that impact their lives, including choices about risk taking?</a:t>
            </a:r>
          </a:p>
          <a:p>
            <a:r>
              <a:rPr lang="en-AU">
                <a:latin typeface="Open Sans" pitchFamily="2" charset="0"/>
                <a:ea typeface="Open Sans" pitchFamily="2" charset="0"/>
                <a:cs typeface="Open Sans" pitchFamily="2" charset="0"/>
              </a:rPr>
              <a:t>Are you delivering care consistent with our service’s policies and procedures?</a:t>
            </a:r>
          </a:p>
          <a:p>
            <a:endParaRPr lang="en-AU">
              <a:latin typeface="Open Sans" pitchFamily="2" charset="0"/>
              <a:ea typeface="Open Sans" pitchFamily="2" charset="0"/>
              <a:cs typeface="Open Sans" pitchFamily="2" charset="0"/>
            </a:endParaRPr>
          </a:p>
          <a:p>
            <a:endParaRPr lang="en-AU">
              <a:latin typeface="Open Sans" pitchFamily="2" charset="0"/>
              <a:ea typeface="Open Sans" pitchFamily="2" charset="0"/>
              <a:cs typeface="Open Sans" pitchFamily="2" charset="0"/>
            </a:endParaRPr>
          </a:p>
        </p:txBody>
      </p:sp>
      <p:sp>
        <p:nvSpPr>
          <p:cNvPr id="4" name="Slide Number Placeholder 3"/>
          <p:cNvSpPr>
            <a:spLocks noGrp="1"/>
          </p:cNvSpPr>
          <p:nvPr>
            <p:ph type="sldNum" sz="quarter" idx="5"/>
          </p:nvPr>
        </p:nvSpPr>
        <p:spPr/>
        <p:txBody>
          <a:bodyPr/>
          <a:lstStyle/>
          <a:p>
            <a:fld id="{D80C5ACC-04F4-44CC-A469-9B1E45D0931D}" type="slidenum">
              <a:rPr lang="en-AU" smtClean="0"/>
              <a:t>9</a:t>
            </a:fld>
            <a:endParaRPr lang="en-AU"/>
          </a:p>
        </p:txBody>
      </p:sp>
    </p:spTree>
    <p:extLst>
      <p:ext uri="{BB962C8B-B14F-4D97-AF65-F5344CB8AC3E}">
        <p14:creationId xmlns:p14="http://schemas.microsoft.com/office/powerpoint/2010/main" val="26239028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
        <p:nvSpPr>
          <p:cNvPr id="8" name="Picture Placeholder 7">
            <a:extLst>
              <a:ext uri="{FF2B5EF4-FFF2-40B4-BE49-F238E27FC236}">
                <a16:creationId xmlns:a16="http://schemas.microsoft.com/office/drawing/2014/main" id="{8F68C761-BC82-4DE6-742B-77C15CB13EB0}"/>
              </a:ext>
            </a:extLst>
          </p:cNvPr>
          <p:cNvSpPr>
            <a:spLocks noGrp="1"/>
          </p:cNvSpPr>
          <p:nvPr>
            <p:ph type="pic" sz="quarter" idx="13" hasCustomPrompt="1"/>
          </p:nvPr>
        </p:nvSpPr>
        <p:spPr>
          <a:xfrm>
            <a:off x="85725" y="85725"/>
            <a:ext cx="2359025" cy="690563"/>
          </a:xfrm>
        </p:spPr>
        <p:txBody>
          <a:bodyPr anchor="ctr"/>
          <a:lstStyle>
            <a:lvl1pPr marL="0" indent="0" algn="ctr">
              <a:buNone/>
              <a:defRPr>
                <a:solidFill>
                  <a:schemeClr val="bg1"/>
                </a:solidFill>
              </a:defRPr>
            </a:lvl1pPr>
          </a:lstStyle>
          <a:p>
            <a:r>
              <a:rPr lang="en-AU"/>
              <a:t>Insert logo</a:t>
            </a:r>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
        <p:nvSpPr>
          <p:cNvPr id="8" name="Picture Placeholder 7">
            <a:extLst>
              <a:ext uri="{FF2B5EF4-FFF2-40B4-BE49-F238E27FC236}">
                <a16:creationId xmlns:a16="http://schemas.microsoft.com/office/drawing/2014/main" id="{C9BBE5F2-0DE0-5AC0-B9A5-319F995BEE96}"/>
              </a:ext>
            </a:extLst>
          </p:cNvPr>
          <p:cNvSpPr>
            <a:spLocks noGrp="1"/>
          </p:cNvSpPr>
          <p:nvPr>
            <p:ph type="pic" sz="quarter" idx="13" hasCustomPrompt="1"/>
          </p:nvPr>
        </p:nvSpPr>
        <p:spPr>
          <a:xfrm>
            <a:off x="85725" y="85725"/>
            <a:ext cx="2359025" cy="690563"/>
          </a:xfrm>
        </p:spPr>
        <p:txBody>
          <a:bodyPr anchor="ctr"/>
          <a:lstStyle>
            <a:lvl1pPr marL="0" indent="0" algn="ctr">
              <a:buNone/>
              <a:defRPr>
                <a:solidFill>
                  <a:schemeClr val="tx1"/>
                </a:solidFill>
              </a:defRPr>
            </a:lvl1pPr>
          </a:lstStyle>
          <a:p>
            <a:r>
              <a:rPr lang="en-AU"/>
              <a:t>Insert logo</a:t>
            </a:r>
          </a:p>
        </p:txBody>
      </p:sp>
    </p:spTree>
    <p:extLst>
      <p:ext uri="{BB962C8B-B14F-4D97-AF65-F5344CB8AC3E}">
        <p14:creationId xmlns:p14="http://schemas.microsoft.com/office/powerpoint/2010/main" val="31718414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
        <p:nvSpPr>
          <p:cNvPr id="8" name="Picture Placeholder 7">
            <a:extLst>
              <a:ext uri="{FF2B5EF4-FFF2-40B4-BE49-F238E27FC236}">
                <a16:creationId xmlns:a16="http://schemas.microsoft.com/office/drawing/2014/main" id="{C05EC987-C004-F6CA-CD12-50651F44D1EB}"/>
              </a:ext>
            </a:extLst>
          </p:cNvPr>
          <p:cNvSpPr>
            <a:spLocks noGrp="1"/>
          </p:cNvSpPr>
          <p:nvPr>
            <p:ph type="pic" sz="quarter" idx="13" hasCustomPrompt="1"/>
          </p:nvPr>
        </p:nvSpPr>
        <p:spPr>
          <a:xfrm>
            <a:off x="85725" y="85725"/>
            <a:ext cx="2359025" cy="690563"/>
          </a:xfrm>
        </p:spPr>
        <p:txBody>
          <a:bodyPr anchor="ctr"/>
          <a:lstStyle>
            <a:lvl1pPr marL="0" indent="0" algn="ctr">
              <a:buNone/>
              <a:defRPr>
                <a:solidFill>
                  <a:schemeClr val="tx1"/>
                </a:solidFill>
              </a:defRPr>
            </a:lvl1pPr>
          </a:lstStyle>
          <a:p>
            <a:r>
              <a:rPr lang="en-AU"/>
              <a:t>Insert logo</a:t>
            </a:r>
          </a:p>
        </p:txBody>
      </p:sp>
    </p:spTree>
    <p:extLst>
      <p:ext uri="{BB962C8B-B14F-4D97-AF65-F5344CB8AC3E}">
        <p14:creationId xmlns:p14="http://schemas.microsoft.com/office/powerpoint/2010/main" val="17189582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
        <p:nvSpPr>
          <p:cNvPr id="7" name="Picture Placeholder 7">
            <a:extLst>
              <a:ext uri="{FF2B5EF4-FFF2-40B4-BE49-F238E27FC236}">
                <a16:creationId xmlns:a16="http://schemas.microsoft.com/office/drawing/2014/main" id="{772BF962-61E7-9E1C-26B0-99074C26A104}"/>
              </a:ext>
            </a:extLst>
          </p:cNvPr>
          <p:cNvSpPr>
            <a:spLocks noGrp="1"/>
          </p:cNvSpPr>
          <p:nvPr>
            <p:ph type="pic" sz="quarter" idx="13" hasCustomPrompt="1"/>
          </p:nvPr>
        </p:nvSpPr>
        <p:spPr>
          <a:xfrm>
            <a:off x="85725" y="85725"/>
            <a:ext cx="2359025" cy="690563"/>
          </a:xfrm>
        </p:spPr>
        <p:txBody>
          <a:bodyPr anchor="ctr"/>
          <a:lstStyle>
            <a:lvl1pPr marL="0" indent="0" algn="ctr">
              <a:buNone/>
              <a:defRPr>
                <a:solidFill>
                  <a:schemeClr val="tx1"/>
                </a:solidFill>
              </a:defRPr>
            </a:lvl1pPr>
          </a:lstStyle>
          <a:p>
            <a:r>
              <a:rPr lang="en-AU"/>
              <a:t>Insert logo</a:t>
            </a:r>
          </a:p>
        </p:txBody>
      </p:sp>
    </p:spTree>
    <p:extLst>
      <p:ext uri="{BB962C8B-B14F-4D97-AF65-F5344CB8AC3E}">
        <p14:creationId xmlns:p14="http://schemas.microsoft.com/office/powerpoint/2010/main" val="22029054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
        <p:nvSpPr>
          <p:cNvPr id="7" name="Picture Placeholder 7">
            <a:extLst>
              <a:ext uri="{FF2B5EF4-FFF2-40B4-BE49-F238E27FC236}">
                <a16:creationId xmlns:a16="http://schemas.microsoft.com/office/drawing/2014/main" id="{41D97D32-78B3-8AE9-EBA9-89FE7E34B765}"/>
              </a:ext>
            </a:extLst>
          </p:cNvPr>
          <p:cNvSpPr>
            <a:spLocks noGrp="1"/>
          </p:cNvSpPr>
          <p:nvPr>
            <p:ph type="pic" sz="quarter" idx="13" hasCustomPrompt="1"/>
          </p:nvPr>
        </p:nvSpPr>
        <p:spPr>
          <a:xfrm>
            <a:off x="85725" y="85725"/>
            <a:ext cx="2359025" cy="690563"/>
          </a:xfrm>
        </p:spPr>
        <p:txBody>
          <a:bodyPr anchor="ctr"/>
          <a:lstStyle>
            <a:lvl1pPr marL="0" indent="0" algn="ctr">
              <a:buNone/>
              <a:defRPr>
                <a:solidFill>
                  <a:schemeClr val="tx1"/>
                </a:solidFill>
              </a:defRPr>
            </a:lvl1pPr>
          </a:lstStyle>
          <a:p>
            <a:r>
              <a:rPr lang="en-AU"/>
              <a:t>Insert logo</a:t>
            </a:r>
          </a:p>
        </p:txBody>
      </p:sp>
    </p:spTree>
    <p:extLst>
      <p:ext uri="{BB962C8B-B14F-4D97-AF65-F5344CB8AC3E}">
        <p14:creationId xmlns:p14="http://schemas.microsoft.com/office/powerpoint/2010/main" val="34794456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F9B439-801A-1B14-9756-859571203840}"/>
              </a:ext>
            </a:extLst>
          </p:cNvPr>
          <p:cNvSpPr>
            <a:spLocks noGrp="1"/>
          </p:cNvSpPr>
          <p:nvPr>
            <p:ph type="title"/>
          </p:nvPr>
        </p:nvSpPr>
        <p:spPr/>
        <p:txBody>
          <a:bodyPr/>
          <a:lstStyle>
            <a:lvl1pPr>
              <a:defRPr/>
            </a:lvl1pPr>
          </a:lstStyle>
          <a:p>
            <a:r>
              <a:rPr lang="en-US"/>
              <a:t>Click to edit Master title style</a:t>
            </a:r>
            <a:endParaRPr lang="en-AU"/>
          </a:p>
        </p:txBody>
      </p:sp>
      <p:sp>
        <p:nvSpPr>
          <p:cNvPr id="5" name="Slide Number Placeholder 4">
            <a:extLst>
              <a:ext uri="{FF2B5EF4-FFF2-40B4-BE49-F238E27FC236}">
                <a16:creationId xmlns:a16="http://schemas.microsoft.com/office/drawing/2014/main" id="{75407474-10E1-B75C-EAEA-B10A2BE858AB}"/>
              </a:ext>
            </a:extLst>
          </p:cNvPr>
          <p:cNvSpPr>
            <a:spLocks noGrp="1"/>
          </p:cNvSpPr>
          <p:nvPr>
            <p:ph type="sldNum" sz="quarter" idx="12"/>
          </p:nvPr>
        </p:nvSpPr>
        <p:spPr/>
        <p:txBody>
          <a:bodyPr/>
          <a:lstStyle/>
          <a:p>
            <a:fld id="{330EA680-D336-4FF7-8B7A-9848BB0A1C32}" type="slidenum">
              <a:rPr lang="en-US" smtClean="0"/>
              <a:t>‹#›</a:t>
            </a:fld>
            <a:endParaRPr lang="en-US"/>
          </a:p>
        </p:txBody>
      </p:sp>
      <p:sp>
        <p:nvSpPr>
          <p:cNvPr id="6" name="Picture Placeholder 7">
            <a:extLst>
              <a:ext uri="{FF2B5EF4-FFF2-40B4-BE49-F238E27FC236}">
                <a16:creationId xmlns:a16="http://schemas.microsoft.com/office/drawing/2014/main" id="{3D46CC31-FF53-4C9D-96DF-25FE538ABC01}"/>
              </a:ext>
            </a:extLst>
          </p:cNvPr>
          <p:cNvSpPr>
            <a:spLocks noGrp="1"/>
          </p:cNvSpPr>
          <p:nvPr>
            <p:ph type="pic" sz="quarter" idx="13" hasCustomPrompt="1"/>
          </p:nvPr>
        </p:nvSpPr>
        <p:spPr>
          <a:xfrm>
            <a:off x="85725" y="85725"/>
            <a:ext cx="2359025" cy="690563"/>
          </a:xfrm>
        </p:spPr>
        <p:txBody>
          <a:bodyPr anchor="ctr"/>
          <a:lstStyle>
            <a:lvl1pPr marL="0" indent="0" algn="ctr">
              <a:buNone/>
              <a:defRPr>
                <a:solidFill>
                  <a:schemeClr val="tx1"/>
                </a:solidFill>
              </a:defRPr>
            </a:lvl1pPr>
          </a:lstStyle>
          <a:p>
            <a:r>
              <a:rPr lang="en-AU"/>
              <a:t>Insert logo</a:t>
            </a:r>
          </a:p>
        </p:txBody>
      </p:sp>
    </p:spTree>
    <p:extLst>
      <p:ext uri="{BB962C8B-B14F-4D97-AF65-F5344CB8AC3E}">
        <p14:creationId xmlns:p14="http://schemas.microsoft.com/office/powerpoint/2010/main" val="11717488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
        <p:nvSpPr>
          <p:cNvPr id="7" name="Picture Placeholder 7">
            <a:extLst>
              <a:ext uri="{FF2B5EF4-FFF2-40B4-BE49-F238E27FC236}">
                <a16:creationId xmlns:a16="http://schemas.microsoft.com/office/drawing/2014/main" id="{03CC9E99-CEF2-C7ED-844D-9C7F58C41854}"/>
              </a:ext>
            </a:extLst>
          </p:cNvPr>
          <p:cNvSpPr>
            <a:spLocks noGrp="1"/>
          </p:cNvSpPr>
          <p:nvPr>
            <p:ph type="pic" sz="quarter" idx="13" hasCustomPrompt="1"/>
          </p:nvPr>
        </p:nvSpPr>
        <p:spPr>
          <a:xfrm>
            <a:off x="85725" y="85725"/>
            <a:ext cx="2359025" cy="690563"/>
          </a:xfrm>
        </p:spPr>
        <p:txBody>
          <a:bodyPr anchor="ctr"/>
          <a:lstStyle>
            <a:lvl1pPr marL="0" indent="0" algn="ctr">
              <a:buNone/>
              <a:defRPr>
                <a:solidFill>
                  <a:schemeClr val="tx1"/>
                </a:solidFill>
              </a:defRPr>
            </a:lvl1pPr>
          </a:lstStyle>
          <a:p>
            <a:r>
              <a:rPr lang="en-AU"/>
              <a:t>Insert logo</a:t>
            </a:r>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
        <p:nvSpPr>
          <p:cNvPr id="7" name="Picture Placeholder 7">
            <a:extLst>
              <a:ext uri="{FF2B5EF4-FFF2-40B4-BE49-F238E27FC236}">
                <a16:creationId xmlns:a16="http://schemas.microsoft.com/office/drawing/2014/main" id="{F4E933B2-1017-EFF3-D78B-7BAA774271E9}"/>
              </a:ext>
            </a:extLst>
          </p:cNvPr>
          <p:cNvSpPr>
            <a:spLocks noGrp="1"/>
          </p:cNvSpPr>
          <p:nvPr>
            <p:ph type="pic" sz="quarter" idx="13" hasCustomPrompt="1"/>
          </p:nvPr>
        </p:nvSpPr>
        <p:spPr>
          <a:xfrm>
            <a:off x="85725" y="85725"/>
            <a:ext cx="2359025" cy="690563"/>
          </a:xfrm>
        </p:spPr>
        <p:txBody>
          <a:bodyPr anchor="ctr"/>
          <a:lstStyle>
            <a:lvl1pPr marL="0" indent="0" algn="ctr">
              <a:buNone/>
              <a:defRPr>
                <a:solidFill>
                  <a:schemeClr val="tx1"/>
                </a:solidFill>
              </a:defRPr>
            </a:lvl1pPr>
          </a:lstStyle>
          <a:p>
            <a:r>
              <a:rPr lang="en-AU"/>
              <a:t>Insert logo</a:t>
            </a:r>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
        <p:nvSpPr>
          <p:cNvPr id="8" name="Picture Placeholder 7">
            <a:extLst>
              <a:ext uri="{FF2B5EF4-FFF2-40B4-BE49-F238E27FC236}">
                <a16:creationId xmlns:a16="http://schemas.microsoft.com/office/drawing/2014/main" id="{6D0BF222-AF7E-B61C-2EB1-3B86802F2760}"/>
              </a:ext>
            </a:extLst>
          </p:cNvPr>
          <p:cNvSpPr>
            <a:spLocks noGrp="1"/>
          </p:cNvSpPr>
          <p:nvPr>
            <p:ph type="pic" sz="quarter" idx="13" hasCustomPrompt="1"/>
          </p:nvPr>
        </p:nvSpPr>
        <p:spPr>
          <a:xfrm>
            <a:off x="85725" y="85725"/>
            <a:ext cx="2359025" cy="690563"/>
          </a:xfrm>
        </p:spPr>
        <p:txBody>
          <a:bodyPr anchor="ctr"/>
          <a:lstStyle>
            <a:lvl1pPr marL="0" indent="0" algn="ctr">
              <a:buNone/>
              <a:defRPr>
                <a:solidFill>
                  <a:schemeClr val="tx1"/>
                </a:solidFill>
              </a:defRPr>
            </a:lvl1pPr>
          </a:lstStyle>
          <a:p>
            <a:r>
              <a:rPr lang="en-AU"/>
              <a:t>Insert logo</a:t>
            </a:r>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
        <p:nvSpPr>
          <p:cNvPr id="10" name="Picture Placeholder 7">
            <a:extLst>
              <a:ext uri="{FF2B5EF4-FFF2-40B4-BE49-F238E27FC236}">
                <a16:creationId xmlns:a16="http://schemas.microsoft.com/office/drawing/2014/main" id="{4688C3A4-33CE-BE6D-7C65-C45ACD92767B}"/>
              </a:ext>
            </a:extLst>
          </p:cNvPr>
          <p:cNvSpPr>
            <a:spLocks noGrp="1"/>
          </p:cNvSpPr>
          <p:nvPr>
            <p:ph type="pic" sz="quarter" idx="13" hasCustomPrompt="1"/>
          </p:nvPr>
        </p:nvSpPr>
        <p:spPr>
          <a:xfrm>
            <a:off x="85725" y="85725"/>
            <a:ext cx="2359025" cy="690563"/>
          </a:xfrm>
        </p:spPr>
        <p:txBody>
          <a:bodyPr anchor="ctr"/>
          <a:lstStyle>
            <a:lvl1pPr marL="0" indent="0" algn="ctr">
              <a:buNone/>
              <a:defRPr>
                <a:solidFill>
                  <a:schemeClr val="tx1"/>
                </a:solidFill>
              </a:defRPr>
            </a:lvl1pPr>
          </a:lstStyle>
          <a:p>
            <a:r>
              <a:rPr lang="en-AU"/>
              <a:t>Insert logo</a:t>
            </a:r>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
        <p:nvSpPr>
          <p:cNvPr id="6" name="Picture Placeholder 7">
            <a:extLst>
              <a:ext uri="{FF2B5EF4-FFF2-40B4-BE49-F238E27FC236}">
                <a16:creationId xmlns:a16="http://schemas.microsoft.com/office/drawing/2014/main" id="{BBEB15B9-2BCE-7131-7C4F-C50B6091B82E}"/>
              </a:ext>
            </a:extLst>
          </p:cNvPr>
          <p:cNvSpPr>
            <a:spLocks noGrp="1"/>
          </p:cNvSpPr>
          <p:nvPr>
            <p:ph type="pic" sz="quarter" idx="13" hasCustomPrompt="1"/>
          </p:nvPr>
        </p:nvSpPr>
        <p:spPr>
          <a:xfrm>
            <a:off x="85725" y="85725"/>
            <a:ext cx="2359025" cy="690563"/>
          </a:xfrm>
        </p:spPr>
        <p:txBody>
          <a:bodyPr anchor="ctr"/>
          <a:lstStyle>
            <a:lvl1pPr marL="0" indent="0" algn="ctr">
              <a:buNone/>
              <a:defRPr>
                <a:solidFill>
                  <a:schemeClr val="tx1"/>
                </a:solidFill>
              </a:defRPr>
            </a:lvl1pPr>
          </a:lstStyle>
          <a:p>
            <a:r>
              <a:rPr lang="en-AU"/>
              <a:t>Insert logo</a:t>
            </a:r>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Picture Placeholder 7">
            <a:extLst>
              <a:ext uri="{FF2B5EF4-FFF2-40B4-BE49-F238E27FC236}">
                <a16:creationId xmlns:a16="http://schemas.microsoft.com/office/drawing/2014/main" id="{BDD2435F-9043-272C-E296-3427E1B2FE49}"/>
              </a:ext>
            </a:extLst>
          </p:cNvPr>
          <p:cNvSpPr>
            <a:spLocks noGrp="1"/>
          </p:cNvSpPr>
          <p:nvPr>
            <p:ph type="pic" sz="quarter" idx="13" hasCustomPrompt="1"/>
          </p:nvPr>
        </p:nvSpPr>
        <p:spPr>
          <a:xfrm>
            <a:off x="85725" y="85725"/>
            <a:ext cx="2359025" cy="690563"/>
          </a:xfrm>
        </p:spPr>
        <p:txBody>
          <a:bodyPr anchor="ctr"/>
          <a:lstStyle>
            <a:lvl1pPr marL="0" indent="0" algn="ctr">
              <a:buNone/>
              <a:defRPr>
                <a:solidFill>
                  <a:schemeClr val="tx1"/>
                </a:solidFill>
              </a:defRPr>
            </a:lvl1pPr>
          </a:lstStyle>
          <a:p>
            <a:r>
              <a:rPr lang="en-AU"/>
              <a:t>Insert logo</a:t>
            </a:r>
          </a:p>
        </p:txBody>
      </p:sp>
      <p:sp>
        <p:nvSpPr>
          <p:cNvPr id="8" name="Slide Number Placeholder 7">
            <a:extLst>
              <a:ext uri="{FF2B5EF4-FFF2-40B4-BE49-F238E27FC236}">
                <a16:creationId xmlns:a16="http://schemas.microsoft.com/office/drawing/2014/main" id="{13F1BB1C-13A6-5B0B-F405-D30A1E4124ED}"/>
              </a:ext>
            </a:extLst>
          </p:cNvPr>
          <p:cNvSpPr>
            <a:spLocks noGrp="1"/>
          </p:cNvSpPr>
          <p:nvPr>
            <p:ph type="sldNum" sz="quarter" idx="16"/>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
        <p:nvSpPr>
          <p:cNvPr id="5" name="Picture Placeholder 7">
            <a:extLst>
              <a:ext uri="{FF2B5EF4-FFF2-40B4-BE49-F238E27FC236}">
                <a16:creationId xmlns:a16="http://schemas.microsoft.com/office/drawing/2014/main" id="{BDD2435F-9043-272C-E296-3427E1B2FE49}"/>
              </a:ext>
            </a:extLst>
          </p:cNvPr>
          <p:cNvSpPr>
            <a:spLocks noGrp="1"/>
          </p:cNvSpPr>
          <p:nvPr>
            <p:ph type="pic" sz="quarter" idx="13" hasCustomPrompt="1"/>
          </p:nvPr>
        </p:nvSpPr>
        <p:spPr>
          <a:xfrm>
            <a:off x="154092" y="6030912"/>
            <a:ext cx="2359025" cy="690563"/>
          </a:xfrm>
        </p:spPr>
        <p:txBody>
          <a:bodyPr anchor="ctr"/>
          <a:lstStyle>
            <a:lvl1pPr marL="0" indent="0" algn="ctr">
              <a:buNone/>
              <a:defRPr>
                <a:solidFill>
                  <a:schemeClr val="tx1"/>
                </a:solidFill>
              </a:defRPr>
            </a:lvl1pPr>
          </a:lstStyle>
          <a:p>
            <a:r>
              <a:rPr lang="en-AU"/>
              <a:t>Insert logo</a:t>
            </a:r>
          </a:p>
        </p:txBody>
      </p:sp>
    </p:spTree>
    <p:extLst>
      <p:ext uri="{BB962C8B-B14F-4D97-AF65-F5344CB8AC3E}">
        <p14:creationId xmlns:p14="http://schemas.microsoft.com/office/powerpoint/2010/main" val="35342849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White Logo Top Left">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
        <p:nvSpPr>
          <p:cNvPr id="5" name="Picture Placeholder 7">
            <a:extLst>
              <a:ext uri="{FF2B5EF4-FFF2-40B4-BE49-F238E27FC236}">
                <a16:creationId xmlns:a16="http://schemas.microsoft.com/office/drawing/2014/main" id="{BDD2435F-9043-272C-E296-3427E1B2FE49}"/>
              </a:ext>
            </a:extLst>
          </p:cNvPr>
          <p:cNvSpPr>
            <a:spLocks noGrp="1"/>
          </p:cNvSpPr>
          <p:nvPr>
            <p:ph type="pic" sz="quarter" idx="13" hasCustomPrompt="1"/>
          </p:nvPr>
        </p:nvSpPr>
        <p:spPr>
          <a:xfrm>
            <a:off x="85725" y="85725"/>
            <a:ext cx="2359025" cy="690563"/>
          </a:xfrm>
        </p:spPr>
        <p:txBody>
          <a:bodyPr anchor="ctr"/>
          <a:lstStyle>
            <a:lvl1pPr marL="0" indent="0" algn="ctr">
              <a:buNone/>
              <a:defRPr>
                <a:solidFill>
                  <a:schemeClr val="bg1"/>
                </a:solidFill>
              </a:defRPr>
            </a:lvl1pPr>
          </a:lstStyle>
          <a:p>
            <a:r>
              <a:rPr lang="en-AU"/>
              <a:t>Insert logo</a:t>
            </a:r>
          </a:p>
        </p:txBody>
      </p:sp>
    </p:spTree>
    <p:extLst>
      <p:ext uri="{BB962C8B-B14F-4D97-AF65-F5344CB8AC3E}">
        <p14:creationId xmlns:p14="http://schemas.microsoft.com/office/powerpoint/2010/main" val="16748185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74" r:id="rId8"/>
    <p:sldLayoutId id="2147483673" r:id="rId9"/>
    <p:sldLayoutId id="2147483668" r:id="rId10"/>
    <p:sldLayoutId id="2147483669" r:id="rId11"/>
    <p:sldLayoutId id="2147483670" r:id="rId12"/>
    <p:sldLayoutId id="2147483671" r:id="rId13"/>
    <p:sldLayoutId id="2147483672" r:id="rId14"/>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agedcarequality.gov.au/standards-guidance/intro" TargetMode="External"/><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hyperlink" Target="https://www.agedcarequality.gov.au/"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13.jpeg"/></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8.xml"/><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9.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8.xml"/><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image" Target="../media/image25.png"/></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5.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2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2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8.xml"/><Relationship Id="rId1" Type="http://schemas.openxmlformats.org/officeDocument/2006/relationships/slideLayout" Target="../slideLayouts/slideLayout4.xml"/><Relationship Id="rId4" Type="http://schemas.openxmlformats.org/officeDocument/2006/relationships/image" Target="../media/image30.png"/></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9.xml"/><Relationship Id="rId1" Type="http://schemas.openxmlformats.org/officeDocument/2006/relationships/slideLayout" Target="../slideLayouts/slideLayout8.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8.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3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3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2.xml"/><Relationship Id="rId1" Type="http://schemas.openxmlformats.org/officeDocument/2006/relationships/slideLayout" Target="../slideLayouts/slideLayout4.xml"/><Relationship Id="rId4" Type="http://schemas.openxmlformats.org/officeDocument/2006/relationships/image" Target="../media/image35.png"/></Relationships>
</file>

<file path=ppt/slides/_rels/slide3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3.xml"/><Relationship Id="rId1" Type="http://schemas.openxmlformats.org/officeDocument/2006/relationships/slideLayout" Target="../slideLayouts/slideLayout8.xml"/><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8.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EDB2B99-3F6F-0C60-F639-4D4E02B1E070}"/>
              </a:ext>
            </a:extLst>
          </p:cNvPr>
          <p:cNvSpPr>
            <a:spLocks noGrp="1"/>
          </p:cNvSpPr>
          <p:nvPr/>
        </p:nvSpPr>
        <p:spPr>
          <a:xfrm>
            <a:off x="656445" y="1501655"/>
            <a:ext cx="10810974" cy="1424535"/>
          </a:xfrm>
          <a:prstGeom prst="rect">
            <a:avLst/>
          </a:prstGeom>
        </p:spPr>
        <p:txBody>
          <a:bodyPr vert="horz" lIns="0" tIns="0" rIns="0" bIns="0" rtlCol="0" anchor="t">
            <a:noAutofit/>
          </a:bodyPr>
          <a:lstStyle>
            <a:lvl1pPr marL="0" indent="0" algn="l" defTabSz="914400" rtl="0" eaLnBrk="1" latinLnBrk="0" hangingPunct="1">
              <a:lnSpc>
                <a:spcPct val="114000"/>
              </a:lnSpc>
              <a:spcBef>
                <a:spcPts val="0"/>
              </a:spcBef>
              <a:buFont typeface="Fira Sans Light" panose="020B0403050000020004" pitchFamily="34" charset="0"/>
              <a:buChar char="﻿"/>
              <a:defRPr sz="1800" b="1" kern="1200">
                <a:solidFill>
                  <a:srgbClr val="00577D"/>
                </a:solidFill>
                <a:latin typeface="Open Sans" pitchFamily="2" charset="0"/>
                <a:ea typeface="Open Sans" pitchFamily="2" charset="0"/>
                <a:cs typeface="Open Sans" pitchFamily="2" charset="0"/>
              </a:defRPr>
            </a:lvl1pPr>
            <a:lvl2pPr marL="0" indent="0" algn="l" defTabSz="914400" rtl="0" eaLnBrk="1" latinLnBrk="0" hangingPunct="1">
              <a:lnSpc>
                <a:spcPct val="110000"/>
              </a:lnSpc>
              <a:spcBef>
                <a:spcPts val="0"/>
              </a:spcBef>
              <a:spcAft>
                <a:spcPts val="600"/>
              </a:spcAft>
              <a:buFont typeface="Fira Sans Light" panose="020B0403050000020004" pitchFamily="34" charset="0"/>
              <a:buChar char="﻿"/>
              <a:defRPr sz="1800" kern="1200">
                <a:solidFill>
                  <a:schemeClr val="tx1"/>
                </a:solidFill>
                <a:latin typeface="Open Sans" pitchFamily="2" charset="0"/>
                <a:ea typeface="Open Sans" pitchFamily="2" charset="0"/>
                <a:cs typeface="Open Sans" pitchFamily="2" charset="0"/>
              </a:defRPr>
            </a:lvl2pPr>
            <a:lvl3pPr marL="180000" indent="-180000" algn="l" defTabSz="914400" rtl="0" eaLnBrk="1" latinLnBrk="0" hangingPunct="1">
              <a:lnSpc>
                <a:spcPct val="110000"/>
              </a:lnSpc>
              <a:spcBef>
                <a:spcPts val="0"/>
              </a:spcBef>
              <a:spcAft>
                <a:spcPts val="600"/>
              </a:spcAft>
              <a:buClr>
                <a:srgbClr val="00577D"/>
              </a:buClr>
              <a:buFont typeface="Arial" panose="020B0604020202020204" pitchFamily="34" charset="0"/>
              <a:buChar char="•"/>
              <a:defRPr sz="1800" kern="1200">
                <a:solidFill>
                  <a:schemeClr val="tx1"/>
                </a:solidFill>
                <a:latin typeface="Open Sans" pitchFamily="2" charset="0"/>
                <a:ea typeface="Open Sans" pitchFamily="2" charset="0"/>
                <a:cs typeface="Open Sans" pitchFamily="2" charset="0"/>
              </a:defRPr>
            </a:lvl3pPr>
            <a:lvl4pPr marL="360000" indent="-180000" algn="l" defTabSz="914400" rtl="0" eaLnBrk="1" latinLnBrk="0" hangingPunct="1">
              <a:lnSpc>
                <a:spcPct val="110000"/>
              </a:lnSpc>
              <a:spcBef>
                <a:spcPts val="0"/>
              </a:spcBef>
              <a:spcAft>
                <a:spcPts val="600"/>
              </a:spcAft>
              <a:buClr>
                <a:srgbClr val="00577D"/>
              </a:buClr>
              <a:buFont typeface="Arial" panose="020B0604020202020204" pitchFamily="34" charset="0"/>
              <a:buChar char="•"/>
              <a:defRPr sz="1800" kern="1200">
                <a:solidFill>
                  <a:schemeClr val="tx1"/>
                </a:solidFill>
                <a:latin typeface="Open Sans" pitchFamily="2" charset="0"/>
                <a:ea typeface="Open Sans" pitchFamily="2" charset="0"/>
                <a:cs typeface="Open Sans" pitchFamily="2" charset="0"/>
              </a:defRPr>
            </a:lvl4pPr>
            <a:lvl5pPr marL="540000" indent="-180000" algn="l" defTabSz="914400" rtl="0" eaLnBrk="1" latinLnBrk="0" hangingPunct="1">
              <a:lnSpc>
                <a:spcPct val="110000"/>
              </a:lnSpc>
              <a:spcBef>
                <a:spcPts val="0"/>
              </a:spcBef>
              <a:spcAft>
                <a:spcPts val="600"/>
              </a:spcAft>
              <a:buClr>
                <a:srgbClr val="00577D"/>
              </a:buClr>
              <a:buFont typeface="Arial" panose="020B0604020202020204" pitchFamily="34" charset="0"/>
              <a:buChar char="•"/>
              <a:defRPr sz="18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3999"/>
              </a:lnSpc>
            </a:pPr>
            <a:r>
              <a:rPr lang="en-AU" sz="1400" b="0" i="1">
                <a:solidFill>
                  <a:srgbClr val="002060"/>
                </a:solidFill>
                <a:latin typeface="Open Sans"/>
                <a:ea typeface="Open Sans"/>
                <a:cs typeface="Open Sans"/>
              </a:rPr>
              <a:t>This resource has been produced by the Aged Care Quality and Safety Commission and includes up-to-date information at the time of release. </a:t>
            </a:r>
            <a:r>
              <a:rPr lang="en-AU" sz="1400" b="0" i="1">
                <a:solidFill>
                  <a:srgbClr val="002060"/>
                </a:solidFill>
                <a:effectLst/>
                <a:latin typeface="Open Sans"/>
                <a:ea typeface="Open Sans"/>
                <a:cs typeface="Open Sans"/>
              </a:rPr>
              <a:t>It is the responsibility of the provider to </a:t>
            </a:r>
            <a:r>
              <a:rPr lang="en-AU" sz="1400" b="0" i="1">
                <a:solidFill>
                  <a:srgbClr val="002060"/>
                </a:solidFill>
                <a:latin typeface="Open Sans"/>
                <a:ea typeface="Open Sans"/>
                <a:cs typeface="Open Sans"/>
              </a:rPr>
              <a:t>ensure any information added to this document prior to and during training delivery is accurate.  </a:t>
            </a:r>
          </a:p>
          <a:p>
            <a:pPr>
              <a:lnSpc>
                <a:spcPct val="113999"/>
              </a:lnSpc>
            </a:pPr>
            <a:r>
              <a:rPr lang="en-AU" sz="1400" b="0" i="1">
                <a:solidFill>
                  <a:srgbClr val="002060"/>
                </a:solidFill>
                <a:latin typeface="Open Sans"/>
                <a:ea typeface="Open Sans"/>
                <a:cs typeface="Open Sans"/>
              </a:rPr>
              <a:t>This resource is intended for internal use by aged care providers and is made available for non-commercial use only. </a:t>
            </a:r>
            <a:endParaRPr lang="en-US" sz="1600" i="1">
              <a:solidFill>
                <a:srgbClr val="002060"/>
              </a:solidFill>
            </a:endParaRPr>
          </a:p>
          <a:p>
            <a:pPr>
              <a:lnSpc>
                <a:spcPct val="113999"/>
              </a:lnSpc>
            </a:pPr>
            <a:r>
              <a:rPr lang="en-AU" sz="1400" b="0" i="1">
                <a:solidFill>
                  <a:srgbClr val="002060"/>
                </a:solidFill>
                <a:latin typeface="Open Sans"/>
                <a:ea typeface="Open Sans"/>
                <a:cs typeface="Open Sans"/>
              </a:rPr>
              <a:t>The Commission does not take responsibility for this document once modifications have been made and recommends providers monitor the</a:t>
            </a:r>
            <a:r>
              <a:rPr lang="en-AU" sz="1400" b="0" i="1">
                <a:solidFill>
                  <a:srgbClr val="000000"/>
                </a:solidFill>
                <a:latin typeface="Open Sans"/>
                <a:ea typeface="Open Sans"/>
                <a:cs typeface="Open Sans"/>
              </a:rPr>
              <a:t> </a:t>
            </a:r>
            <a:r>
              <a:rPr lang="en-AU" sz="1400" b="0" i="1" u="sng">
                <a:solidFill>
                  <a:srgbClr val="467886"/>
                </a:solidFill>
                <a:latin typeface="Open Sans"/>
                <a:ea typeface="Open Sans"/>
                <a:cs typeface="Open Sans"/>
                <a:hlinkClick r:id="rId3"/>
              </a:rPr>
              <a:t>digital guidance tool</a:t>
            </a:r>
            <a:r>
              <a:rPr lang="en-AU" sz="1400" b="0" i="1">
                <a:solidFill>
                  <a:srgbClr val="000000"/>
                </a:solidFill>
                <a:latin typeface="Open Sans"/>
                <a:ea typeface="Open Sans"/>
                <a:cs typeface="Open Sans"/>
              </a:rPr>
              <a:t> </a:t>
            </a:r>
            <a:r>
              <a:rPr lang="en-AU" sz="1400" b="0" i="1">
                <a:solidFill>
                  <a:srgbClr val="002060"/>
                </a:solidFill>
                <a:latin typeface="Open Sans"/>
                <a:ea typeface="Open Sans"/>
                <a:cs typeface="Open Sans"/>
              </a:rPr>
              <a:t>and </a:t>
            </a:r>
            <a:r>
              <a:rPr lang="en-AU" sz="1400" b="0" i="1" u="sng">
                <a:solidFill>
                  <a:srgbClr val="467886"/>
                </a:solidFill>
                <a:latin typeface="Open Sans"/>
                <a:ea typeface="Open Sans"/>
                <a:cs typeface="Open Sans"/>
                <a:hlinkClick r:id="rId4"/>
              </a:rPr>
              <a:t>ACQSC website</a:t>
            </a:r>
            <a:r>
              <a:rPr lang="en-AU" sz="1400" b="0" i="1">
                <a:solidFill>
                  <a:srgbClr val="000000"/>
                </a:solidFill>
                <a:latin typeface="Open Sans"/>
                <a:ea typeface="Open Sans"/>
                <a:cs typeface="Open Sans"/>
              </a:rPr>
              <a:t> </a:t>
            </a:r>
            <a:r>
              <a:rPr lang="en-AU" sz="1400" b="0" i="1">
                <a:solidFill>
                  <a:srgbClr val="002060"/>
                </a:solidFill>
                <a:latin typeface="Open Sans"/>
                <a:ea typeface="Open Sans"/>
                <a:cs typeface="Open Sans"/>
              </a:rPr>
              <a:t>prior to the implementation </a:t>
            </a:r>
            <a:r>
              <a:rPr lang="en-AU" sz="1400" b="0" i="1">
                <a:solidFill>
                  <a:srgbClr val="002060"/>
                </a:solidFill>
                <a:effectLst/>
                <a:latin typeface="Open Sans"/>
                <a:ea typeface="Open Sans"/>
                <a:cs typeface="Open Sans"/>
              </a:rPr>
              <a:t>of </a:t>
            </a:r>
            <a:r>
              <a:rPr lang="en-AU" sz="1400" b="0" i="1">
                <a:solidFill>
                  <a:srgbClr val="002060"/>
                </a:solidFill>
                <a:latin typeface="Open Sans"/>
                <a:ea typeface="Open Sans"/>
                <a:cs typeface="Open Sans"/>
              </a:rPr>
              <a:t>the New Aged Care Act from July 2025</a:t>
            </a:r>
            <a:r>
              <a:rPr lang="en-AU" sz="1400" b="0" i="1">
                <a:solidFill>
                  <a:srgbClr val="002060"/>
                </a:solidFill>
                <a:effectLst/>
                <a:latin typeface="Open Sans"/>
                <a:ea typeface="Open Sans"/>
                <a:cs typeface="Open Sans"/>
              </a:rPr>
              <a:t>.</a:t>
            </a:r>
          </a:p>
        </p:txBody>
      </p:sp>
      <p:sp>
        <p:nvSpPr>
          <p:cNvPr id="3" name="Title 2">
            <a:extLst>
              <a:ext uri="{FF2B5EF4-FFF2-40B4-BE49-F238E27FC236}">
                <a16:creationId xmlns:a16="http://schemas.microsoft.com/office/drawing/2014/main" id="{91D0C46C-7C0F-8BA8-B249-CBE2654BC22A}"/>
              </a:ext>
            </a:extLst>
          </p:cNvPr>
          <p:cNvSpPr>
            <a:spLocks noGrp="1"/>
          </p:cNvSpPr>
          <p:nvPr/>
        </p:nvSpPr>
        <p:spPr>
          <a:xfrm>
            <a:off x="660285" y="836960"/>
            <a:ext cx="9682163" cy="537936"/>
          </a:xfrm>
          <a:prstGeom prst="rect">
            <a:avLst/>
          </a:prstGeom>
        </p:spPr>
        <p:txBody>
          <a:bodyPr/>
          <a:lstStyle>
            <a:lvl1pPr algn="l" defTabSz="914400" rtl="0" eaLnBrk="1" latinLnBrk="0" hangingPunct="1">
              <a:lnSpc>
                <a:spcPct val="90000"/>
              </a:lnSpc>
              <a:spcBef>
                <a:spcPct val="0"/>
              </a:spcBef>
              <a:buNone/>
              <a:defRPr sz="3300" kern="1200">
                <a:solidFill>
                  <a:srgbClr val="00577D"/>
                </a:solidFill>
                <a:latin typeface="+mj-lt"/>
                <a:ea typeface="+mj-ea"/>
                <a:cs typeface="+mj-cs"/>
              </a:defRPr>
            </a:lvl1pPr>
          </a:lstStyle>
          <a:p>
            <a:r>
              <a:rPr lang="en-AU" sz="3500">
                <a:solidFill>
                  <a:schemeClr val="tx1"/>
                </a:solidFill>
                <a:latin typeface="Open Sans ExtraBold" pitchFamily="2" charset="0"/>
                <a:ea typeface="Open Sans ExtraBold" pitchFamily="2" charset="0"/>
                <a:cs typeface="Open Sans ExtraBold" pitchFamily="2" charset="0"/>
              </a:rPr>
              <a:t>Presentation template</a:t>
            </a:r>
          </a:p>
        </p:txBody>
      </p:sp>
      <p:sp>
        <p:nvSpPr>
          <p:cNvPr id="4" name="TextBox 6">
            <a:extLst>
              <a:ext uri="{FF2B5EF4-FFF2-40B4-BE49-F238E27FC236}">
                <a16:creationId xmlns:a16="http://schemas.microsoft.com/office/drawing/2014/main" id="{51FCE1A8-EB00-BA34-1632-C3C538AF3F42}"/>
              </a:ext>
            </a:extLst>
          </p:cNvPr>
          <p:cNvSpPr txBox="1"/>
          <p:nvPr/>
        </p:nvSpPr>
        <p:spPr>
          <a:xfrm>
            <a:off x="653375" y="3122592"/>
            <a:ext cx="10785290" cy="3416320"/>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AU">
                <a:latin typeface="Open Sans"/>
                <a:ea typeface="Open Sans"/>
                <a:cs typeface="Open Sans"/>
              </a:rPr>
              <a:t>This presentation template is customisable. </a:t>
            </a:r>
          </a:p>
          <a:p>
            <a:endParaRPr lang="en-AU">
              <a:latin typeface="Open Sans"/>
              <a:ea typeface="Open Sans"/>
              <a:cs typeface="Open Sans"/>
            </a:endParaRPr>
          </a:p>
          <a:p>
            <a:r>
              <a:rPr lang="en-AU">
                <a:latin typeface="Open Sans"/>
                <a:ea typeface="Open Sans"/>
                <a:cs typeface="Open Sans"/>
              </a:rPr>
              <a:t>Slide 2:</a:t>
            </a:r>
          </a:p>
          <a:p>
            <a:pPr marL="285750" indent="-285750">
              <a:buFont typeface="Arial"/>
              <a:buChar char="•"/>
            </a:pPr>
            <a:r>
              <a:rPr lang="en-AU">
                <a:latin typeface="Open Sans"/>
                <a:ea typeface="Open Sans"/>
                <a:cs typeface="Open Sans"/>
              </a:rPr>
              <a:t>Select ‘Insert logo’ to add your organisation’s logo</a:t>
            </a:r>
          </a:p>
          <a:p>
            <a:pPr marL="285750" indent="-285750">
              <a:buFont typeface="Arial"/>
              <a:buChar char="•"/>
            </a:pPr>
            <a:r>
              <a:rPr lang="en-AU">
                <a:latin typeface="Open Sans"/>
                <a:ea typeface="Open Sans"/>
                <a:cs typeface="Open Sans"/>
              </a:rPr>
              <a:t>Select and add relevant date and insert your organisation’s name</a:t>
            </a:r>
          </a:p>
          <a:p>
            <a:endParaRPr lang="en-AU">
              <a:latin typeface="Open Sans"/>
              <a:ea typeface="Open Sans"/>
              <a:cs typeface="Open Sans"/>
            </a:endParaRPr>
          </a:p>
          <a:p>
            <a:r>
              <a:rPr lang="en-AU">
                <a:latin typeface="Open Sans"/>
                <a:ea typeface="Open Sans"/>
                <a:cs typeface="Open Sans"/>
              </a:rPr>
              <a:t>Slide 3 – 33:</a:t>
            </a:r>
          </a:p>
          <a:p>
            <a:pPr marL="285750" indent="-285750">
              <a:buFont typeface="Arial"/>
              <a:buChar char="•"/>
            </a:pPr>
            <a:r>
              <a:rPr lang="en-AU">
                <a:latin typeface="Open Sans"/>
                <a:ea typeface="Open Sans"/>
                <a:cs typeface="Open Sans"/>
              </a:rPr>
              <a:t>Select ‘Insert logo’ to add your organisation’s logo</a:t>
            </a:r>
          </a:p>
          <a:p>
            <a:endParaRPr lang="en-AU">
              <a:latin typeface="Open Sans"/>
              <a:ea typeface="Open Sans"/>
              <a:cs typeface="Open Sans"/>
            </a:endParaRPr>
          </a:p>
          <a:p>
            <a:r>
              <a:rPr lang="en-AU" i="1">
                <a:latin typeface="Open Sans"/>
                <a:ea typeface="Open Sans"/>
                <a:cs typeface="Open Sans"/>
              </a:rPr>
              <a:t>Customise this presentation by hiding irrelevant information or adding slides to provide further information relevant to your workforce and legislative requirements.</a:t>
            </a:r>
          </a:p>
          <a:p>
            <a:endParaRPr lang="en-AU">
              <a:latin typeface="Open Sans"/>
              <a:ea typeface="Open Sans"/>
              <a:cs typeface="Open Sans"/>
            </a:endParaRPr>
          </a:p>
        </p:txBody>
      </p:sp>
      <p:sp>
        <p:nvSpPr>
          <p:cNvPr id="5" name="Date Placeholder 4">
            <a:extLst>
              <a:ext uri="{FF2B5EF4-FFF2-40B4-BE49-F238E27FC236}">
                <a16:creationId xmlns:a16="http://schemas.microsoft.com/office/drawing/2014/main" id="{7094CC28-291D-E1CB-719A-D720B7605A77}"/>
              </a:ext>
            </a:extLst>
          </p:cNvPr>
          <p:cNvSpPr>
            <a:spLocks noGrp="1"/>
          </p:cNvSpPr>
          <p:nvPr>
            <p:ph type="dt" sz="half" idx="4294967295"/>
          </p:nvPr>
        </p:nvSpPr>
        <p:spPr>
          <a:xfrm>
            <a:off x="838200" y="6356350"/>
            <a:ext cx="2743200" cy="365125"/>
          </a:xfrm>
          <a:prstGeom prst="rect">
            <a:avLst/>
          </a:prstGeom>
        </p:spPr>
        <p:txBody>
          <a:bodyPr/>
          <a:lstStyle/>
          <a:p>
            <a:fld id="{AD7072E2-94AE-4739-8E84-C642D9EDEA62}" type="datetime1">
              <a:rPr lang="en-AU" smtClean="0"/>
              <a:t>12/12/2024</a:t>
            </a:fld>
            <a:endParaRPr lang="en-US"/>
          </a:p>
        </p:txBody>
      </p:sp>
      <p:sp>
        <p:nvSpPr>
          <p:cNvPr id="6" name="Slide Number Placeholder 5">
            <a:extLst>
              <a:ext uri="{FF2B5EF4-FFF2-40B4-BE49-F238E27FC236}">
                <a16:creationId xmlns:a16="http://schemas.microsoft.com/office/drawing/2014/main" id="{26F6D0A3-BB4F-B942-3DB5-30710409C592}"/>
              </a:ext>
            </a:extLst>
          </p:cNvPr>
          <p:cNvSpPr>
            <a:spLocks noGrp="1"/>
          </p:cNvSpPr>
          <p:nvPr>
            <p:ph type="sldNum" sz="quarter" idx="16"/>
          </p:nvPr>
        </p:nvSpPr>
        <p:spPr/>
        <p:txBody>
          <a:bodyPr/>
          <a:lstStyle/>
          <a:p>
            <a:fld id="{330EA680-D336-4FF7-8B7A-9848BB0A1C32}" type="slidenum">
              <a:rPr lang="en-US" smtClean="0"/>
              <a:t>1</a:t>
            </a:fld>
            <a:endParaRPr lang="en-US"/>
          </a:p>
        </p:txBody>
      </p:sp>
    </p:spTree>
    <p:extLst>
      <p:ext uri="{BB962C8B-B14F-4D97-AF65-F5344CB8AC3E}">
        <p14:creationId xmlns:p14="http://schemas.microsoft.com/office/powerpoint/2010/main" val="34644836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2632B00-366B-C4DE-C33A-9C1E8C1BC9D6}"/>
              </a:ext>
            </a:extLst>
          </p:cNvPr>
          <p:cNvSpPr>
            <a:spLocks noGrp="1"/>
          </p:cNvSpPr>
          <p:nvPr>
            <p:ph type="sldNum" sz="quarter" idx="12"/>
          </p:nvPr>
        </p:nvSpPr>
        <p:spPr/>
        <p:txBody>
          <a:bodyPr/>
          <a:lstStyle/>
          <a:p>
            <a:fld id="{330EA680-D336-4FF7-8B7A-9848BB0A1C32}" type="slidenum">
              <a:rPr lang="en-US" smtClean="0"/>
              <a:t>10</a:t>
            </a:fld>
            <a:endParaRPr lang="en-US"/>
          </a:p>
        </p:txBody>
      </p:sp>
      <p:sp>
        <p:nvSpPr>
          <p:cNvPr id="4" name="Picture Placeholder 3">
            <a:extLst>
              <a:ext uri="{FF2B5EF4-FFF2-40B4-BE49-F238E27FC236}">
                <a16:creationId xmlns:a16="http://schemas.microsoft.com/office/drawing/2014/main" id="{96EA8BD5-5E8C-3BE4-68D1-A230DD5DF27A}"/>
              </a:ext>
            </a:extLst>
          </p:cNvPr>
          <p:cNvSpPr>
            <a:spLocks noGrp="1"/>
          </p:cNvSpPr>
          <p:nvPr>
            <p:ph type="pic" sz="quarter" idx="13"/>
          </p:nvPr>
        </p:nvSpPr>
        <p:spPr/>
        <p:txBody>
          <a:bodyPr/>
          <a:lstStyle/>
          <a:p>
            <a:endParaRPr lang="en-AU"/>
          </a:p>
        </p:txBody>
      </p:sp>
      <p:pic>
        <p:nvPicPr>
          <p:cNvPr id="5" name="Content Placeholder 14" descr="A group of green people&#10;&#10;Description automatically generated">
            <a:extLst>
              <a:ext uri="{FF2B5EF4-FFF2-40B4-BE49-F238E27FC236}">
                <a16:creationId xmlns:a16="http://schemas.microsoft.com/office/drawing/2014/main" id="{AB81D29E-C3C9-07F6-1D76-A52393BE57A8}"/>
              </a:ext>
            </a:extLst>
          </p:cNvPr>
          <p:cNvPicPr>
            <a:picLocks noGrp="1"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71260" y="1474488"/>
            <a:ext cx="3097951" cy="1509761"/>
          </a:xfrm>
          <a:prstGeom prst="rect">
            <a:avLst/>
          </a:prstGeom>
          <a:ln>
            <a:noFill/>
          </a:ln>
        </p:spPr>
      </p:pic>
      <p:grpSp>
        <p:nvGrpSpPr>
          <p:cNvPr id="48" name="Group 47">
            <a:extLst>
              <a:ext uri="{FF2B5EF4-FFF2-40B4-BE49-F238E27FC236}">
                <a16:creationId xmlns:a16="http://schemas.microsoft.com/office/drawing/2014/main" id="{5D97B7EE-498B-FD6A-7173-1843A2F73061}"/>
              </a:ext>
            </a:extLst>
          </p:cNvPr>
          <p:cNvGrpSpPr/>
          <p:nvPr/>
        </p:nvGrpSpPr>
        <p:grpSpPr>
          <a:xfrm>
            <a:off x="969658" y="1867124"/>
            <a:ext cx="3217238" cy="1151767"/>
            <a:chOff x="4844412" y="1908989"/>
            <a:chExt cx="3217238" cy="1151767"/>
          </a:xfrm>
        </p:grpSpPr>
        <p:sp>
          <p:nvSpPr>
            <p:cNvPr id="14" name="Rectangle: Rounded Corners 13">
              <a:extLst>
                <a:ext uri="{FF2B5EF4-FFF2-40B4-BE49-F238E27FC236}">
                  <a16:creationId xmlns:a16="http://schemas.microsoft.com/office/drawing/2014/main" id="{6AA587E6-DF61-C930-D0FB-CFB2D355647B}"/>
                </a:ext>
              </a:extLst>
            </p:cNvPr>
            <p:cNvSpPr/>
            <p:nvPr/>
          </p:nvSpPr>
          <p:spPr>
            <a:xfrm>
              <a:off x="4844412" y="2074384"/>
              <a:ext cx="3217238" cy="986372"/>
            </a:xfrm>
            <a:prstGeom prst="roundRect">
              <a:avLst>
                <a:gd name="adj" fmla="val 8015"/>
              </a:avLst>
            </a:prstGeom>
            <a:solidFill>
              <a:srgbClr val="D4E7C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AU"/>
            </a:p>
          </p:txBody>
        </p:sp>
        <p:sp>
          <p:nvSpPr>
            <p:cNvPr id="15" name="Rectangle: Rounded Corners 14">
              <a:extLst>
                <a:ext uri="{FF2B5EF4-FFF2-40B4-BE49-F238E27FC236}">
                  <a16:creationId xmlns:a16="http://schemas.microsoft.com/office/drawing/2014/main" id="{077D6BA2-9892-BD00-D159-FCD5A7A3EC24}"/>
                </a:ext>
              </a:extLst>
            </p:cNvPr>
            <p:cNvSpPr/>
            <p:nvPr/>
          </p:nvSpPr>
          <p:spPr>
            <a:xfrm>
              <a:off x="5237415" y="1947062"/>
              <a:ext cx="2431231" cy="251926"/>
            </a:xfrm>
            <a:prstGeom prst="roundRect">
              <a:avLst>
                <a:gd name="adj" fmla="val 50000"/>
              </a:avLst>
            </a:prstGeom>
            <a:solidFill>
              <a:srgbClr val="93C86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AU">
                <a:highlight>
                  <a:srgbClr val="D9566C"/>
                </a:highlight>
              </a:endParaRPr>
            </a:p>
          </p:txBody>
        </p:sp>
        <p:sp>
          <p:nvSpPr>
            <p:cNvPr id="16" name="TextBox 8">
              <a:extLst>
                <a:ext uri="{FF2B5EF4-FFF2-40B4-BE49-F238E27FC236}">
                  <a16:creationId xmlns:a16="http://schemas.microsoft.com/office/drawing/2014/main" id="{2A8B5010-625F-7C27-B3ED-45ACE1062A3F}"/>
                </a:ext>
              </a:extLst>
            </p:cNvPr>
            <p:cNvSpPr txBox="1"/>
            <p:nvPr/>
          </p:nvSpPr>
          <p:spPr>
            <a:xfrm>
              <a:off x="5008093" y="2289330"/>
              <a:ext cx="2872413" cy="523220"/>
            </a:xfrm>
            <a:prstGeom prst="rect">
              <a:avLst/>
            </a:prstGeom>
            <a:solidFill>
              <a:srgbClr val="D4E7C1"/>
            </a:solid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1400" b="1">
                  <a:solidFill>
                    <a:srgbClr val="00577D"/>
                  </a:solidFill>
                  <a:latin typeface="Open Sans" pitchFamily="2" charset="0"/>
                  <a:ea typeface="Open Sans" pitchFamily="2" charset="0"/>
                  <a:cs typeface="Open Sans" pitchFamily="2" charset="0"/>
                </a:rPr>
                <a:t>I have confidence in my services provider.</a:t>
              </a:r>
              <a:endParaRPr lang="en-AU" sz="1400" b="1">
                <a:solidFill>
                  <a:srgbClr val="00577D"/>
                </a:solidFill>
                <a:latin typeface="Open Sans" pitchFamily="2" charset="0"/>
                <a:ea typeface="Open Sans" pitchFamily="2" charset="0"/>
                <a:cs typeface="Open Sans" pitchFamily="2" charset="0"/>
              </a:endParaRPr>
            </a:p>
          </p:txBody>
        </p:sp>
        <p:sp>
          <p:nvSpPr>
            <p:cNvPr id="17" name="TextBox 9">
              <a:extLst>
                <a:ext uri="{FF2B5EF4-FFF2-40B4-BE49-F238E27FC236}">
                  <a16:creationId xmlns:a16="http://schemas.microsoft.com/office/drawing/2014/main" id="{49FAC90B-EDC9-3F81-8EA8-3AADD83FCF31}"/>
                </a:ext>
              </a:extLst>
            </p:cNvPr>
            <p:cNvSpPr txBox="1"/>
            <p:nvPr/>
          </p:nvSpPr>
          <p:spPr>
            <a:xfrm>
              <a:off x="5231947" y="1908989"/>
              <a:ext cx="2363905" cy="306967"/>
            </a:xfrm>
            <a:prstGeom prst="rect">
              <a:avLst/>
            </a:prstGeom>
            <a:noFill/>
          </p:spPr>
          <p:txBody>
            <a:bodyPr wrap="square" lIns="91440" tIns="45720" rIns="91440" bIns="45720" rtlCol="0" anchor="ctr">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GB" sz="1400" b="1">
                  <a:solidFill>
                    <a:schemeClr val="bg1"/>
                  </a:solidFill>
                  <a:latin typeface="Open Sans" pitchFamily="2" charset="0"/>
                  <a:ea typeface="Open Sans" pitchFamily="2" charset="0"/>
                  <a:cs typeface="Open Sans" pitchFamily="2" charset="0"/>
                </a:rPr>
                <a:t>Older person statement</a:t>
              </a:r>
              <a:endParaRPr lang="en-AU" sz="1400" b="1">
                <a:solidFill>
                  <a:schemeClr val="bg1"/>
                </a:solidFill>
                <a:latin typeface="Open Sans" pitchFamily="2" charset="0"/>
                <a:ea typeface="Open Sans" pitchFamily="2" charset="0"/>
                <a:cs typeface="Open Sans" pitchFamily="2" charset="0"/>
              </a:endParaRPr>
            </a:p>
          </p:txBody>
        </p:sp>
      </p:grpSp>
      <p:grpSp>
        <p:nvGrpSpPr>
          <p:cNvPr id="47" name="Group 46">
            <a:extLst>
              <a:ext uri="{FF2B5EF4-FFF2-40B4-BE49-F238E27FC236}">
                <a16:creationId xmlns:a16="http://schemas.microsoft.com/office/drawing/2014/main" id="{DA4C6183-AA18-A342-7456-933D693A714F}"/>
              </a:ext>
            </a:extLst>
          </p:cNvPr>
          <p:cNvGrpSpPr/>
          <p:nvPr/>
        </p:nvGrpSpPr>
        <p:grpSpPr>
          <a:xfrm>
            <a:off x="4382691" y="1869336"/>
            <a:ext cx="3217238" cy="1143357"/>
            <a:chOff x="8257445" y="1911201"/>
            <a:chExt cx="3217238" cy="1143357"/>
          </a:xfrm>
        </p:grpSpPr>
        <p:sp>
          <p:nvSpPr>
            <p:cNvPr id="10" name="Rectangle: Rounded Corners 9">
              <a:extLst>
                <a:ext uri="{FF2B5EF4-FFF2-40B4-BE49-F238E27FC236}">
                  <a16:creationId xmlns:a16="http://schemas.microsoft.com/office/drawing/2014/main" id="{949D07EF-481A-E20B-F1D9-BD2A278E2A39}"/>
                </a:ext>
              </a:extLst>
            </p:cNvPr>
            <p:cNvSpPr/>
            <p:nvPr/>
          </p:nvSpPr>
          <p:spPr>
            <a:xfrm>
              <a:off x="8257445" y="2068187"/>
              <a:ext cx="3217238" cy="986371"/>
            </a:xfrm>
            <a:prstGeom prst="roundRect">
              <a:avLst>
                <a:gd name="adj" fmla="val 8015"/>
              </a:avLst>
            </a:prstGeom>
            <a:solidFill>
              <a:srgbClr val="D4E7C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AU"/>
            </a:p>
          </p:txBody>
        </p:sp>
        <p:sp>
          <p:nvSpPr>
            <p:cNvPr id="11" name="Rectangle: Rounded Corners 10">
              <a:extLst>
                <a:ext uri="{FF2B5EF4-FFF2-40B4-BE49-F238E27FC236}">
                  <a16:creationId xmlns:a16="http://schemas.microsoft.com/office/drawing/2014/main" id="{92085CD6-1795-D6C8-9DD7-8B4734008672}"/>
                </a:ext>
              </a:extLst>
            </p:cNvPr>
            <p:cNvSpPr/>
            <p:nvPr/>
          </p:nvSpPr>
          <p:spPr>
            <a:xfrm>
              <a:off x="8650448" y="1940864"/>
              <a:ext cx="2431231" cy="251926"/>
            </a:xfrm>
            <a:prstGeom prst="roundRect">
              <a:avLst>
                <a:gd name="adj" fmla="val 50000"/>
              </a:avLst>
            </a:prstGeom>
            <a:solidFill>
              <a:srgbClr val="93C86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AU">
                <a:highlight>
                  <a:srgbClr val="D9566C"/>
                </a:highlight>
              </a:endParaRPr>
            </a:p>
          </p:txBody>
        </p:sp>
        <p:sp>
          <p:nvSpPr>
            <p:cNvPr id="12" name="TextBox 13">
              <a:extLst>
                <a:ext uri="{FF2B5EF4-FFF2-40B4-BE49-F238E27FC236}">
                  <a16:creationId xmlns:a16="http://schemas.microsoft.com/office/drawing/2014/main" id="{AD328CDE-5147-A902-AEA1-931B89C5C587}"/>
                </a:ext>
              </a:extLst>
            </p:cNvPr>
            <p:cNvSpPr txBox="1"/>
            <p:nvPr/>
          </p:nvSpPr>
          <p:spPr>
            <a:xfrm>
              <a:off x="8421124" y="2295739"/>
              <a:ext cx="2834347" cy="523220"/>
            </a:xfrm>
            <a:prstGeom prst="rect">
              <a:avLst/>
            </a:prstGeom>
            <a:solidFill>
              <a:srgbClr val="D4E7C1"/>
            </a:solid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1400" b="1">
                  <a:solidFill>
                    <a:srgbClr val="00577D"/>
                  </a:solidFill>
                  <a:latin typeface="Open Sans" pitchFamily="2" charset="0"/>
                  <a:ea typeface="Open Sans" pitchFamily="2" charset="0"/>
                  <a:cs typeface="Open Sans" pitchFamily="2" charset="0"/>
                </a:rPr>
                <a:t>I feel empowered to do my job well.</a:t>
              </a:r>
              <a:endParaRPr lang="en-AU" sz="1400" b="1">
                <a:solidFill>
                  <a:srgbClr val="00577D"/>
                </a:solidFill>
                <a:latin typeface="Open Sans" pitchFamily="2" charset="0"/>
                <a:ea typeface="Open Sans" pitchFamily="2" charset="0"/>
                <a:cs typeface="Open Sans" pitchFamily="2" charset="0"/>
              </a:endParaRPr>
            </a:p>
          </p:txBody>
        </p:sp>
        <p:sp>
          <p:nvSpPr>
            <p:cNvPr id="13" name="TextBox 15">
              <a:extLst>
                <a:ext uri="{FF2B5EF4-FFF2-40B4-BE49-F238E27FC236}">
                  <a16:creationId xmlns:a16="http://schemas.microsoft.com/office/drawing/2014/main" id="{FFCE3D8D-B4C0-E2F8-7294-865B96F6672A}"/>
                </a:ext>
              </a:extLst>
            </p:cNvPr>
            <p:cNvSpPr txBox="1"/>
            <p:nvPr/>
          </p:nvSpPr>
          <p:spPr>
            <a:xfrm>
              <a:off x="8705777" y="1911201"/>
              <a:ext cx="2303106" cy="306967"/>
            </a:xfrm>
            <a:prstGeom prst="rect">
              <a:avLst/>
            </a:prstGeom>
            <a:noFill/>
          </p:spPr>
          <p:txBody>
            <a:bodyPr wrap="square" lIns="91440" tIns="45720" rIns="91440" bIns="45720" rtlCol="0" anchor="ctr">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GB" sz="1400" b="1">
                  <a:solidFill>
                    <a:schemeClr val="bg1"/>
                  </a:solidFill>
                  <a:latin typeface="Open Sans" pitchFamily="2" charset="0"/>
                  <a:ea typeface="Open Sans" pitchFamily="2" charset="0"/>
                  <a:cs typeface="Open Sans" pitchFamily="2" charset="0"/>
                </a:rPr>
                <a:t>Worker statement</a:t>
              </a:r>
              <a:endParaRPr lang="en-AU" sz="1400" b="1">
                <a:solidFill>
                  <a:schemeClr val="bg1"/>
                </a:solidFill>
                <a:latin typeface="Open Sans" pitchFamily="2" charset="0"/>
                <a:ea typeface="Open Sans" pitchFamily="2" charset="0"/>
                <a:cs typeface="Open Sans" pitchFamily="2" charset="0"/>
              </a:endParaRPr>
            </a:p>
          </p:txBody>
        </p:sp>
      </p:grpSp>
      <p:pic>
        <p:nvPicPr>
          <p:cNvPr id="55" name="Picture 54" descr="A colorful circle with a black background&#10;&#10;Description automatically generated">
            <a:extLst>
              <a:ext uri="{FF2B5EF4-FFF2-40B4-BE49-F238E27FC236}">
                <a16:creationId xmlns:a16="http://schemas.microsoft.com/office/drawing/2014/main" id="{3CEC82A9-E602-64D6-A3F6-4381873BFE4A}"/>
              </a:ext>
            </a:extLst>
          </p:cNvPr>
          <p:cNvPicPr>
            <a:picLocks noChangeAspect="1"/>
          </p:cNvPicPr>
          <p:nvPr/>
        </p:nvPicPr>
        <p:blipFill>
          <a:blip r:embed="rId4"/>
          <a:stretch>
            <a:fillRect/>
          </a:stretch>
        </p:blipFill>
        <p:spPr>
          <a:xfrm>
            <a:off x="11376743" y="63261"/>
            <a:ext cx="743279" cy="745570"/>
          </a:xfrm>
          <a:prstGeom prst="rect">
            <a:avLst/>
          </a:prstGeom>
          <a:ln>
            <a:noFill/>
          </a:ln>
        </p:spPr>
      </p:pic>
      <p:sp>
        <p:nvSpPr>
          <p:cNvPr id="57" name="Title 2">
            <a:extLst>
              <a:ext uri="{FF2B5EF4-FFF2-40B4-BE49-F238E27FC236}">
                <a16:creationId xmlns:a16="http://schemas.microsoft.com/office/drawing/2014/main" id="{89218F7A-5A70-1165-3AEA-6F9EDB2CB83B}"/>
              </a:ext>
            </a:extLst>
          </p:cNvPr>
          <p:cNvSpPr txBox="1">
            <a:spLocks/>
          </p:cNvSpPr>
          <p:nvPr/>
        </p:nvSpPr>
        <p:spPr>
          <a:xfrm>
            <a:off x="530891" y="808831"/>
            <a:ext cx="10582133" cy="633114"/>
          </a:xfrm>
          <a:prstGeom prst="rect">
            <a:avLst/>
          </a:prstGeom>
        </p:spPr>
        <p:txBody>
          <a:bodyPr lIns="91440" tIns="45720" rIns="91440" bIns="45720" anchor="t"/>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a:lnSpc>
                <a:spcPct val="90000"/>
              </a:lnSpc>
              <a:spcBef>
                <a:spcPct val="0"/>
              </a:spcBef>
              <a:defRPr/>
            </a:pPr>
            <a:r>
              <a:rPr lang="en-AU" sz="3500">
                <a:latin typeface="Open Sans ExtraBold"/>
                <a:ea typeface="Open Sans ExtraBold"/>
                <a:cs typeface="Open Sans ExtraBold"/>
              </a:rPr>
              <a:t>Strengthened Quality Standard 2: The organisation</a:t>
            </a:r>
            <a:endParaRPr kumimoji="0" lang="en-AU" sz="3500" strike="noStrike" kern="1200" cap="none" spc="0" normalizeH="0" baseline="0" noProof="0">
              <a:ln>
                <a:noFill/>
              </a:ln>
              <a:solidFill>
                <a:srgbClr val="1E1544"/>
              </a:solidFill>
              <a:uLnTx/>
              <a:uFillTx/>
              <a:latin typeface="Open Sans ExtraBold" pitchFamily="2" charset="0"/>
              <a:ea typeface="Open Sans ExtraBold" pitchFamily="2" charset="0"/>
              <a:cs typeface="Open Sans ExtraBold" pitchFamily="2" charset="0"/>
            </a:endParaRPr>
          </a:p>
        </p:txBody>
      </p:sp>
      <p:sp>
        <p:nvSpPr>
          <p:cNvPr id="39" name="TextBox 38">
            <a:extLst>
              <a:ext uri="{FF2B5EF4-FFF2-40B4-BE49-F238E27FC236}">
                <a16:creationId xmlns:a16="http://schemas.microsoft.com/office/drawing/2014/main" id="{37D11D17-1093-7437-C1BC-1FF439E37F9B}"/>
              </a:ext>
            </a:extLst>
          </p:cNvPr>
          <p:cNvSpPr txBox="1"/>
          <p:nvPr/>
        </p:nvSpPr>
        <p:spPr>
          <a:xfrm>
            <a:off x="969658" y="3003537"/>
            <a:ext cx="5119866" cy="33374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200000"/>
              </a:lnSpc>
            </a:pPr>
            <a:r>
              <a:rPr lang="en-AU" b="1">
                <a:latin typeface="Open Sans"/>
                <a:ea typeface="Calibri"/>
                <a:cs typeface="Calibri"/>
              </a:rPr>
              <a:t>Outcomes</a:t>
            </a:r>
            <a:endParaRPr lang="en-AU">
              <a:latin typeface="Open Sans"/>
              <a:ea typeface="Calibri"/>
              <a:cs typeface="Calibri"/>
            </a:endParaRPr>
          </a:p>
          <a:p>
            <a:pPr marL="285750" indent="-285750">
              <a:lnSpc>
                <a:spcPct val="200000"/>
              </a:lnSpc>
              <a:buFont typeface="Arial"/>
              <a:buChar char="•"/>
            </a:pPr>
            <a:r>
              <a:rPr lang="en-AU">
                <a:latin typeface="Open Sans"/>
                <a:ea typeface="Calibri"/>
                <a:cs typeface="Calibri"/>
              </a:rPr>
              <a:t>2.1: Partnering with older people</a:t>
            </a:r>
            <a:endParaRPr lang="en-US">
              <a:latin typeface="Open Sans"/>
              <a:ea typeface="Calibri"/>
              <a:cs typeface="Calibri"/>
            </a:endParaRPr>
          </a:p>
          <a:p>
            <a:pPr marL="285750" indent="-285750">
              <a:lnSpc>
                <a:spcPct val="200000"/>
              </a:lnSpc>
              <a:buFont typeface="Arial"/>
              <a:buChar char="•"/>
            </a:pPr>
            <a:r>
              <a:rPr lang="en-AU">
                <a:latin typeface="Open Sans"/>
                <a:ea typeface="Calibri"/>
                <a:cs typeface="Calibri"/>
              </a:rPr>
              <a:t>2.2: Quality and safety culture</a:t>
            </a:r>
            <a:endParaRPr lang="en-US">
              <a:latin typeface="Open Sans"/>
              <a:ea typeface="Calibri"/>
              <a:cs typeface="Calibri"/>
            </a:endParaRPr>
          </a:p>
          <a:p>
            <a:pPr marL="285750" indent="-285750">
              <a:lnSpc>
                <a:spcPct val="200000"/>
              </a:lnSpc>
              <a:buFont typeface="Arial"/>
              <a:buChar char="•"/>
            </a:pPr>
            <a:r>
              <a:rPr lang="en-AU">
                <a:latin typeface="Open Sans"/>
                <a:ea typeface="Calibri"/>
                <a:cs typeface="Calibri"/>
              </a:rPr>
              <a:t>2.3: Accountability and quality systems</a:t>
            </a:r>
            <a:endParaRPr lang="en-US">
              <a:latin typeface="Open Sans"/>
              <a:ea typeface="Calibri"/>
              <a:cs typeface="Calibri"/>
            </a:endParaRPr>
          </a:p>
          <a:p>
            <a:pPr marL="285750" indent="-285750">
              <a:lnSpc>
                <a:spcPct val="200000"/>
              </a:lnSpc>
              <a:buFont typeface="Arial"/>
              <a:buChar char="•"/>
            </a:pPr>
            <a:r>
              <a:rPr lang="en-AU">
                <a:latin typeface="Open Sans"/>
                <a:ea typeface="Calibri"/>
                <a:cs typeface="Calibri"/>
              </a:rPr>
              <a:t>2.4: Risk management</a:t>
            </a:r>
            <a:endParaRPr lang="en-US">
              <a:latin typeface="Open Sans"/>
              <a:ea typeface="Calibri"/>
              <a:cs typeface="Calibri"/>
            </a:endParaRPr>
          </a:p>
          <a:p>
            <a:pPr marL="285750" indent="-285750">
              <a:lnSpc>
                <a:spcPct val="200000"/>
              </a:lnSpc>
              <a:buFont typeface="Arial"/>
              <a:buChar char="•"/>
            </a:pPr>
            <a:r>
              <a:rPr lang="en-AU">
                <a:latin typeface="Open Sans"/>
                <a:ea typeface="Calibri"/>
                <a:cs typeface="Calibri"/>
              </a:rPr>
              <a:t>2.5: Incident management</a:t>
            </a:r>
          </a:p>
        </p:txBody>
      </p:sp>
      <p:sp>
        <p:nvSpPr>
          <p:cNvPr id="46" name="TextBox 45">
            <a:extLst>
              <a:ext uri="{FF2B5EF4-FFF2-40B4-BE49-F238E27FC236}">
                <a16:creationId xmlns:a16="http://schemas.microsoft.com/office/drawing/2014/main" id="{726866E4-BE92-081A-AE02-0041123D1890}"/>
              </a:ext>
            </a:extLst>
          </p:cNvPr>
          <p:cNvSpPr txBox="1"/>
          <p:nvPr/>
        </p:nvSpPr>
        <p:spPr>
          <a:xfrm>
            <a:off x="6457170" y="3549876"/>
            <a:ext cx="5322423" cy="27834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nSpc>
                <a:spcPct val="200000"/>
              </a:lnSpc>
              <a:buFont typeface="Arial"/>
              <a:buChar char="•"/>
            </a:pPr>
            <a:r>
              <a:rPr lang="en-AU">
                <a:latin typeface="Open Sans"/>
                <a:ea typeface="Calibri"/>
                <a:cs typeface="Calibri"/>
              </a:rPr>
              <a:t>2.6: Feedback and complaints</a:t>
            </a:r>
            <a:endParaRPr lang="en-US">
              <a:latin typeface="Open Sans"/>
              <a:ea typeface="Calibri"/>
              <a:cs typeface="Calibri"/>
            </a:endParaRPr>
          </a:p>
          <a:p>
            <a:pPr marL="285750" indent="-285750">
              <a:lnSpc>
                <a:spcPct val="200000"/>
              </a:lnSpc>
              <a:buFont typeface="Arial"/>
              <a:buChar char="•"/>
            </a:pPr>
            <a:r>
              <a:rPr lang="en-AU">
                <a:latin typeface="Open Sans"/>
                <a:ea typeface="Calibri"/>
                <a:cs typeface="Calibri"/>
              </a:rPr>
              <a:t>2.7: Information management</a:t>
            </a:r>
            <a:endParaRPr lang="en-US">
              <a:latin typeface="Open Sans"/>
              <a:ea typeface="Calibri"/>
              <a:cs typeface="Calibri"/>
            </a:endParaRPr>
          </a:p>
          <a:p>
            <a:pPr marL="285750" indent="-285750">
              <a:lnSpc>
                <a:spcPct val="200000"/>
              </a:lnSpc>
              <a:buFont typeface="Arial"/>
              <a:buChar char="•"/>
            </a:pPr>
            <a:r>
              <a:rPr lang="en-AU">
                <a:latin typeface="Open Sans"/>
                <a:ea typeface="Calibri"/>
                <a:cs typeface="Calibri"/>
              </a:rPr>
              <a:t>2.8: Workforce planning</a:t>
            </a:r>
            <a:endParaRPr lang="en-US">
              <a:latin typeface="Open Sans"/>
              <a:ea typeface="Calibri"/>
              <a:cs typeface="Calibri"/>
            </a:endParaRPr>
          </a:p>
          <a:p>
            <a:pPr marL="285750" indent="-285750">
              <a:lnSpc>
                <a:spcPct val="200000"/>
              </a:lnSpc>
              <a:buFont typeface="Arial"/>
              <a:buChar char="•"/>
            </a:pPr>
            <a:r>
              <a:rPr lang="en-AU">
                <a:latin typeface="Open Sans"/>
                <a:ea typeface="Calibri"/>
                <a:cs typeface="Calibri"/>
              </a:rPr>
              <a:t>2.9: Human resource management</a:t>
            </a:r>
            <a:endParaRPr lang="en-US">
              <a:latin typeface="Open Sans"/>
              <a:ea typeface="Calibri"/>
              <a:cs typeface="Calibri"/>
            </a:endParaRPr>
          </a:p>
          <a:p>
            <a:pPr marL="285750" indent="-285750">
              <a:lnSpc>
                <a:spcPct val="200000"/>
              </a:lnSpc>
              <a:buFont typeface="Arial"/>
              <a:buChar char="•"/>
            </a:pPr>
            <a:r>
              <a:rPr lang="en-AU">
                <a:latin typeface="Open Sans"/>
                <a:ea typeface="Calibri"/>
                <a:cs typeface="Calibri"/>
              </a:rPr>
              <a:t>2.10: Emergency and disaster management</a:t>
            </a:r>
            <a:endParaRPr lang="en-US">
              <a:latin typeface="Open Sans"/>
              <a:ea typeface="Calibri"/>
              <a:cs typeface="Calibri"/>
            </a:endParaRPr>
          </a:p>
        </p:txBody>
      </p:sp>
    </p:spTree>
    <p:extLst>
      <p:ext uri="{BB962C8B-B14F-4D97-AF65-F5344CB8AC3E}">
        <p14:creationId xmlns:p14="http://schemas.microsoft.com/office/powerpoint/2010/main" val="33540489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02AF3354-15C3-9185-A0DB-B9A83B86B24D}"/>
              </a:ext>
            </a:extLst>
          </p:cNvPr>
          <p:cNvPicPr>
            <a:picLocks noChangeAspect="1"/>
          </p:cNvPicPr>
          <p:nvPr/>
        </p:nvPicPr>
        <p:blipFill>
          <a:blip r:embed="rId3">
            <a:extLst>
              <a:ext uri="{28A0092B-C50C-407E-A947-70E740481C1C}">
                <a14:useLocalDpi xmlns:a14="http://schemas.microsoft.com/office/drawing/2010/main" val="0"/>
              </a:ext>
            </a:extLst>
          </a:blip>
          <a:srcRect l="47974" r="6454"/>
          <a:stretch/>
        </p:blipFill>
        <p:spPr>
          <a:xfrm flipH="1">
            <a:off x="8240616" y="10"/>
            <a:ext cx="3953108" cy="6872406"/>
          </a:xfrm>
          <a:prstGeom prst="rect">
            <a:avLst/>
          </a:prstGeom>
        </p:spPr>
      </p:pic>
      <p:sp>
        <p:nvSpPr>
          <p:cNvPr id="19" name="Title 2">
            <a:extLst>
              <a:ext uri="{FF2B5EF4-FFF2-40B4-BE49-F238E27FC236}">
                <a16:creationId xmlns:a16="http://schemas.microsoft.com/office/drawing/2014/main" id="{2E0FCEAB-2804-7AC6-8705-166B6BFAB188}"/>
              </a:ext>
            </a:extLst>
          </p:cNvPr>
          <p:cNvSpPr txBox="1">
            <a:spLocks/>
          </p:cNvSpPr>
          <p:nvPr/>
        </p:nvSpPr>
        <p:spPr>
          <a:xfrm>
            <a:off x="838200" y="394061"/>
            <a:ext cx="5879346" cy="1870976"/>
          </a:xfrm>
          <a:prstGeom prst="rect">
            <a:avLst/>
          </a:prstGeom>
        </p:spPr>
        <p:txBody>
          <a:bodyPr vert="horz" lIns="91440" tIns="45720" rIns="91440" bIns="45720" rtlCol="0" anchor="ct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a:lnSpc>
                <a:spcPct val="90000"/>
              </a:lnSpc>
              <a:spcBef>
                <a:spcPct val="0"/>
              </a:spcBef>
              <a:spcAft>
                <a:spcPts val="600"/>
              </a:spcAft>
              <a:defRPr/>
            </a:pPr>
            <a:r>
              <a:rPr lang="en-US" sz="3500">
                <a:latin typeface="Open Sans ExtraBold"/>
                <a:ea typeface="Open Sans ExtraBold"/>
                <a:cs typeface="Open Sans ExtraBold"/>
              </a:rPr>
              <a:t>How can we apply Standard 2 in practice?</a:t>
            </a:r>
            <a:endParaRPr kumimoji="0" lang="en-US" sz="3500" strike="noStrike" cap="none" spc="0" normalizeH="0" baseline="0" noProof="0">
              <a:ln>
                <a:noFill/>
              </a:ln>
              <a:uLnTx/>
              <a:uFillTx/>
              <a:latin typeface="Open Sans ExtraBold"/>
              <a:ea typeface="Open Sans ExtraBold"/>
              <a:cs typeface="Open Sans ExtraBold"/>
            </a:endParaRPr>
          </a:p>
        </p:txBody>
      </p:sp>
      <p:sp>
        <p:nvSpPr>
          <p:cNvPr id="4" name="TextBox 3">
            <a:extLst>
              <a:ext uri="{FF2B5EF4-FFF2-40B4-BE49-F238E27FC236}">
                <a16:creationId xmlns:a16="http://schemas.microsoft.com/office/drawing/2014/main" id="{8E3C8EA2-B348-3FFA-B647-66FEAE5F0941}"/>
              </a:ext>
            </a:extLst>
          </p:cNvPr>
          <p:cNvSpPr txBox="1"/>
          <p:nvPr/>
        </p:nvSpPr>
        <p:spPr>
          <a:xfrm>
            <a:off x="330506" y="2005070"/>
            <a:ext cx="8033697" cy="4773310"/>
          </a:xfrm>
          <a:prstGeom prst="rect">
            <a:avLst/>
          </a:prstGeom>
        </p:spPr>
        <p:txBody>
          <a:bodyPr vert="horz" lIns="91440" tIns="45720" rIns="91440" bIns="45720" rtlCol="0" anchor="t">
            <a:noAutofit/>
          </a:bodyPr>
          <a:lstStyle/>
          <a:p>
            <a:pPr marL="285750" indent="-285750">
              <a:lnSpc>
                <a:spcPct val="150000"/>
              </a:lnSpc>
              <a:buFont typeface="Arial"/>
              <a:buChar char="•"/>
            </a:pPr>
            <a:r>
              <a:rPr lang="en-AU">
                <a:solidFill>
                  <a:srgbClr val="000000"/>
                </a:solidFill>
                <a:latin typeface="Open Sans"/>
                <a:ea typeface="+mn-lt"/>
                <a:cs typeface="+mn-lt"/>
              </a:rPr>
              <a:t>recognise diverse backgrounds, including Aboriginal, Torres Strait Islander, and people living with dementia</a:t>
            </a:r>
            <a:endParaRPr lang="en-US">
              <a:solidFill>
                <a:srgbClr val="444444"/>
              </a:solidFill>
              <a:latin typeface="Open Sans"/>
              <a:ea typeface="Calibri"/>
              <a:cs typeface="Calibri"/>
            </a:endParaRPr>
          </a:p>
          <a:p>
            <a:pPr marL="285750" indent="-285750">
              <a:lnSpc>
                <a:spcPct val="150000"/>
              </a:lnSpc>
              <a:buFont typeface="Arial"/>
              <a:buChar char="•"/>
            </a:pPr>
            <a:r>
              <a:rPr lang="en-AU">
                <a:solidFill>
                  <a:srgbClr val="000000"/>
                </a:solidFill>
                <a:latin typeface="Open Sans"/>
                <a:ea typeface="+mn-lt"/>
                <a:cs typeface="+mn-lt"/>
              </a:rPr>
              <a:t>carry out strategic business planning</a:t>
            </a:r>
            <a:endParaRPr lang="en-AU">
              <a:latin typeface="Open Sans"/>
              <a:ea typeface="+mn-lt"/>
              <a:cs typeface="+mn-lt"/>
            </a:endParaRPr>
          </a:p>
          <a:p>
            <a:pPr marL="285750" indent="-285750">
              <a:lnSpc>
                <a:spcPct val="150000"/>
              </a:lnSpc>
              <a:buFont typeface="Arial"/>
              <a:buChar char="•"/>
            </a:pPr>
            <a:r>
              <a:rPr lang="en-AU">
                <a:solidFill>
                  <a:srgbClr val="000000"/>
                </a:solidFill>
                <a:latin typeface="Open Sans"/>
                <a:ea typeface="+mn-lt"/>
                <a:cs typeface="+mn-lt"/>
              </a:rPr>
              <a:t>ensure the governing body invests in quality care and services</a:t>
            </a:r>
            <a:endParaRPr lang="en-AU">
              <a:latin typeface="Open Sans"/>
              <a:ea typeface="+mn-lt"/>
              <a:cs typeface="+mn-lt"/>
            </a:endParaRPr>
          </a:p>
          <a:p>
            <a:pPr marL="285750" indent="-285750">
              <a:lnSpc>
                <a:spcPct val="150000"/>
              </a:lnSpc>
              <a:buFont typeface="Arial"/>
              <a:buChar char="•"/>
            </a:pPr>
            <a:r>
              <a:rPr lang="en-AU">
                <a:solidFill>
                  <a:srgbClr val="000000"/>
                </a:solidFill>
                <a:latin typeface="Open Sans"/>
                <a:ea typeface="+mn-lt"/>
                <a:cs typeface="+mn-lt"/>
              </a:rPr>
              <a:t>apply continuous improvement and risk management processes</a:t>
            </a:r>
            <a:endParaRPr lang="en-AU">
              <a:latin typeface="Open Sans"/>
              <a:ea typeface="+mn-lt"/>
              <a:cs typeface="+mn-lt"/>
            </a:endParaRPr>
          </a:p>
          <a:p>
            <a:pPr marL="285750" indent="-285750">
              <a:lnSpc>
                <a:spcPct val="150000"/>
              </a:lnSpc>
              <a:buFont typeface="Arial"/>
              <a:buChar char="•"/>
            </a:pPr>
            <a:r>
              <a:rPr lang="en-AU">
                <a:solidFill>
                  <a:srgbClr val="000000"/>
                </a:solidFill>
                <a:latin typeface="Open Sans"/>
                <a:ea typeface="+mn-lt"/>
                <a:cs typeface="+mn-lt"/>
              </a:rPr>
              <a:t>regularly report on systems and performance to care recipients, families, carers, and our staff</a:t>
            </a:r>
            <a:endParaRPr lang="en-AU">
              <a:latin typeface="Open Sans"/>
              <a:ea typeface="+mn-lt"/>
              <a:cs typeface="+mn-lt"/>
            </a:endParaRPr>
          </a:p>
          <a:p>
            <a:pPr marL="285750" indent="-285750">
              <a:lnSpc>
                <a:spcPct val="150000"/>
              </a:lnSpc>
              <a:buFont typeface="Arial"/>
              <a:buChar char="•"/>
            </a:pPr>
            <a:r>
              <a:rPr lang="en-AU">
                <a:solidFill>
                  <a:srgbClr val="000000"/>
                </a:solidFill>
                <a:latin typeface="Open Sans"/>
                <a:ea typeface="+mn-lt"/>
                <a:cs typeface="+mn-lt"/>
              </a:rPr>
              <a:t>provide ongoing competency-based training for all workers</a:t>
            </a:r>
            <a:endParaRPr lang="en-AU">
              <a:latin typeface="Open Sans"/>
              <a:ea typeface="Open Sans"/>
              <a:cs typeface="Open Sans"/>
            </a:endParaRPr>
          </a:p>
          <a:p>
            <a:pPr marL="285750" indent="-285750">
              <a:lnSpc>
                <a:spcPct val="150000"/>
              </a:lnSpc>
              <a:buFont typeface="Arial"/>
              <a:buChar char="•"/>
            </a:pPr>
            <a:r>
              <a:rPr lang="en-AU">
                <a:solidFill>
                  <a:srgbClr val="000000"/>
                </a:solidFill>
                <a:latin typeface="Open Sans"/>
                <a:ea typeface="+mn-lt"/>
                <a:cs typeface="+mn-lt"/>
              </a:rPr>
              <a:t>foster a safe and supportive workplace, encouraging staff to speak up</a:t>
            </a:r>
            <a:endParaRPr lang="en-AU">
              <a:latin typeface="Open Sans"/>
              <a:ea typeface="+mn-lt"/>
              <a:cs typeface="+mn-lt"/>
            </a:endParaRPr>
          </a:p>
          <a:p>
            <a:pPr marL="285750" indent="-285750">
              <a:lnSpc>
                <a:spcPct val="150000"/>
              </a:lnSpc>
              <a:buFont typeface="Arial"/>
              <a:buChar char="•"/>
            </a:pPr>
            <a:r>
              <a:rPr lang="en-AU">
                <a:solidFill>
                  <a:srgbClr val="000000"/>
                </a:solidFill>
                <a:latin typeface="Open Sans"/>
                <a:ea typeface="+mn-lt"/>
                <a:cs typeface="+mn-lt"/>
              </a:rPr>
              <a:t>develop, test, and review emergency and disaster plans with input from older people in our care, their families, carers and our staff.</a:t>
            </a:r>
            <a:endParaRPr lang="en-AU">
              <a:latin typeface="Open Sans"/>
              <a:ea typeface="+mn-lt"/>
              <a:cs typeface="+mn-lt"/>
            </a:endParaRPr>
          </a:p>
        </p:txBody>
      </p:sp>
      <p:sp>
        <p:nvSpPr>
          <p:cNvPr id="2" name="Slide Number Placeholder 1">
            <a:extLst>
              <a:ext uri="{FF2B5EF4-FFF2-40B4-BE49-F238E27FC236}">
                <a16:creationId xmlns:a16="http://schemas.microsoft.com/office/drawing/2014/main" id="{2125516E-F361-0852-F34B-F68A11876FEC}"/>
              </a:ext>
            </a:extLst>
          </p:cNvPr>
          <p:cNvSpPr>
            <a:spLocks noGrp="1"/>
          </p:cNvSpPr>
          <p:nvPr>
            <p:ph type="sldNum" sz="quarter" idx="16"/>
          </p:nvPr>
        </p:nvSpPr>
        <p:spPr/>
        <p:txBody>
          <a:bodyPr vert="horz" lIns="91440" tIns="45720" rIns="91440" bIns="45720" rtlCol="0" anchor="ctr">
            <a:normAutofit/>
          </a:bodyPr>
          <a:lstStyle/>
          <a:p>
            <a:pPr>
              <a:spcAft>
                <a:spcPts val="600"/>
              </a:spcAft>
              <a:defRPr/>
            </a:pPr>
            <a:fld id="{330EA680-D336-4FF7-8B7A-9848BB0A1C32}" type="slidenum">
              <a:rPr lang="en-US">
                <a:solidFill>
                  <a:srgbClr val="FFFFFF"/>
                </a:solidFill>
                <a:latin typeface="Calibri" panose="020F0502020204030204"/>
              </a:rPr>
              <a:pPr>
                <a:spcAft>
                  <a:spcPts val="600"/>
                </a:spcAft>
                <a:defRPr/>
              </a:pPr>
              <a:t>11</a:t>
            </a:fld>
            <a:endParaRPr lang="en-US">
              <a:solidFill>
                <a:srgbClr val="FFFFFF"/>
              </a:solidFill>
              <a:latin typeface="Calibri" panose="020F0502020204030204"/>
            </a:endParaRPr>
          </a:p>
        </p:txBody>
      </p:sp>
      <p:pic>
        <p:nvPicPr>
          <p:cNvPr id="18" name="Picture 17" descr="A group of people in a circle&#10;&#10;Description automatically generated">
            <a:extLst>
              <a:ext uri="{FF2B5EF4-FFF2-40B4-BE49-F238E27FC236}">
                <a16:creationId xmlns:a16="http://schemas.microsoft.com/office/drawing/2014/main" id="{F93810CB-DC75-2818-44D1-53B4CB366CCA}"/>
              </a:ext>
            </a:extLst>
          </p:cNvPr>
          <p:cNvPicPr>
            <a:picLocks noChangeAspect="1"/>
          </p:cNvPicPr>
          <p:nvPr/>
        </p:nvPicPr>
        <p:blipFill>
          <a:blip r:embed="rId4"/>
          <a:srcRect/>
          <a:stretch/>
        </p:blipFill>
        <p:spPr>
          <a:xfrm>
            <a:off x="11376743" y="64406"/>
            <a:ext cx="743279" cy="743279"/>
          </a:xfrm>
          <a:prstGeom prst="rect">
            <a:avLst/>
          </a:prstGeom>
          <a:ln>
            <a:noFill/>
          </a:ln>
        </p:spPr>
      </p:pic>
      <p:sp>
        <p:nvSpPr>
          <p:cNvPr id="13" name="Picture Placeholder 7">
            <a:extLst>
              <a:ext uri="{FF2B5EF4-FFF2-40B4-BE49-F238E27FC236}">
                <a16:creationId xmlns:a16="http://schemas.microsoft.com/office/drawing/2014/main" id="{AFE5901D-4CD1-174B-2BBA-756A58B7EB85}"/>
              </a:ext>
            </a:extLst>
          </p:cNvPr>
          <p:cNvSpPr>
            <a:spLocks noGrp="1"/>
          </p:cNvSpPr>
          <p:nvPr>
            <p:ph type="pic" sz="quarter" idx="13"/>
          </p:nvPr>
        </p:nvSpPr>
        <p:spPr>
          <a:xfrm>
            <a:off x="85725" y="85725"/>
            <a:ext cx="2359025" cy="690563"/>
          </a:xfrm>
        </p:spPr>
        <p:txBody>
          <a:bodyPr/>
          <a:lstStyle/>
          <a:p>
            <a:endParaRPr lang="en-AU"/>
          </a:p>
        </p:txBody>
      </p:sp>
    </p:spTree>
    <p:extLst>
      <p:ext uri="{BB962C8B-B14F-4D97-AF65-F5344CB8AC3E}">
        <p14:creationId xmlns:p14="http://schemas.microsoft.com/office/powerpoint/2010/main" val="12341452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Content Placeholder 8" descr="A person and person looking at a magazine&#10;&#10;Description automatically generated">
            <a:extLst>
              <a:ext uri="{FF2B5EF4-FFF2-40B4-BE49-F238E27FC236}">
                <a16:creationId xmlns:a16="http://schemas.microsoft.com/office/drawing/2014/main" id="{02AF3354-15C3-9185-A0DB-B9A83B86B24D}"/>
              </a:ext>
            </a:extLst>
          </p:cNvPr>
          <p:cNvPicPr>
            <a:picLocks noChangeAspect="1"/>
          </p:cNvPicPr>
          <p:nvPr/>
        </p:nvPicPr>
        <p:blipFill>
          <a:blip r:embed="rId3"/>
          <a:srcRect l="58415" t="314" r="1911" b="520"/>
          <a:stretch/>
        </p:blipFill>
        <p:spPr>
          <a:xfrm flipH="1">
            <a:off x="787" y="79"/>
            <a:ext cx="4890208" cy="6843888"/>
          </a:xfrm>
          <a:prstGeom prst="rect">
            <a:avLst/>
          </a:prstGeom>
        </p:spPr>
      </p:pic>
      <p:sp>
        <p:nvSpPr>
          <p:cNvPr id="19" name="Title 2">
            <a:extLst>
              <a:ext uri="{FF2B5EF4-FFF2-40B4-BE49-F238E27FC236}">
                <a16:creationId xmlns:a16="http://schemas.microsoft.com/office/drawing/2014/main" id="{2E0FCEAB-2804-7AC6-8705-166B6BFAB188}"/>
              </a:ext>
            </a:extLst>
          </p:cNvPr>
          <p:cNvSpPr txBox="1">
            <a:spLocks/>
          </p:cNvSpPr>
          <p:nvPr/>
        </p:nvSpPr>
        <p:spPr>
          <a:xfrm>
            <a:off x="5482087" y="437193"/>
            <a:ext cx="5879346" cy="1870976"/>
          </a:xfrm>
          <a:prstGeom prst="rect">
            <a:avLst/>
          </a:prstGeom>
        </p:spPr>
        <p:txBody>
          <a:bodyPr vert="horz" lIns="91440" tIns="45720" rIns="91440" bIns="45720" rtlCol="0" anchor="ct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a:lnSpc>
                <a:spcPct val="90000"/>
              </a:lnSpc>
              <a:spcBef>
                <a:spcPct val="0"/>
              </a:spcBef>
              <a:spcAft>
                <a:spcPts val="600"/>
              </a:spcAft>
              <a:defRPr/>
            </a:pPr>
            <a:r>
              <a:rPr lang="en-US" sz="3500">
                <a:latin typeface="Open Sans ExtraBold"/>
                <a:ea typeface="Open Sans ExtraBold"/>
                <a:cs typeface="Open Sans ExtraBold"/>
              </a:rPr>
              <a:t>How can we apply Standard 2 in practice?</a:t>
            </a:r>
            <a:endParaRPr kumimoji="0" lang="en-US" sz="3500" strike="noStrike" cap="none" spc="0" normalizeH="0" baseline="0" noProof="0">
              <a:ln>
                <a:noFill/>
              </a:ln>
              <a:uLnTx/>
              <a:uFillTx/>
              <a:latin typeface="Open Sans ExtraBold"/>
              <a:ea typeface="Open Sans ExtraBold"/>
              <a:cs typeface="Open Sans ExtraBold"/>
            </a:endParaRPr>
          </a:p>
        </p:txBody>
      </p:sp>
      <p:sp>
        <p:nvSpPr>
          <p:cNvPr id="2" name="Slide Number Placeholder 1">
            <a:extLst>
              <a:ext uri="{FF2B5EF4-FFF2-40B4-BE49-F238E27FC236}">
                <a16:creationId xmlns:a16="http://schemas.microsoft.com/office/drawing/2014/main" id="{2125516E-F361-0852-F34B-F68A11876FEC}"/>
              </a:ext>
            </a:extLst>
          </p:cNvPr>
          <p:cNvSpPr>
            <a:spLocks noGrp="1"/>
          </p:cNvSpPr>
          <p:nvPr>
            <p:ph type="sldNum" sz="quarter" idx="16"/>
          </p:nvPr>
        </p:nvSpPr>
        <p:spPr/>
        <p:txBody>
          <a:bodyPr vert="horz" lIns="91440" tIns="45720" rIns="91440" bIns="45720" rtlCol="0" anchor="ctr">
            <a:normAutofit/>
          </a:bodyPr>
          <a:lstStyle/>
          <a:p>
            <a:pPr>
              <a:spcAft>
                <a:spcPts val="600"/>
              </a:spcAft>
              <a:defRPr/>
            </a:pPr>
            <a:fld id="{330EA680-D336-4FF7-8B7A-9848BB0A1C32}" type="slidenum">
              <a:rPr lang="en-US">
                <a:solidFill>
                  <a:schemeClr val="tx1"/>
                </a:solidFill>
                <a:latin typeface="Calibri" panose="020F0502020204030204"/>
              </a:rPr>
              <a:pPr>
                <a:spcAft>
                  <a:spcPts val="600"/>
                </a:spcAft>
                <a:defRPr/>
              </a:pPr>
              <a:t>12</a:t>
            </a:fld>
            <a:endParaRPr lang="en-US">
              <a:solidFill>
                <a:schemeClr val="tx1"/>
              </a:solidFill>
              <a:latin typeface="Calibri" panose="020F0502020204030204"/>
            </a:endParaRPr>
          </a:p>
        </p:txBody>
      </p:sp>
      <p:pic>
        <p:nvPicPr>
          <p:cNvPr id="18" name="Picture 17" descr="A group of people in a circle&#10;&#10;Description automatically generated">
            <a:extLst>
              <a:ext uri="{FF2B5EF4-FFF2-40B4-BE49-F238E27FC236}">
                <a16:creationId xmlns:a16="http://schemas.microsoft.com/office/drawing/2014/main" id="{F93810CB-DC75-2818-44D1-53B4CB366CCA}"/>
              </a:ext>
            </a:extLst>
          </p:cNvPr>
          <p:cNvPicPr>
            <a:picLocks noChangeAspect="1"/>
          </p:cNvPicPr>
          <p:nvPr/>
        </p:nvPicPr>
        <p:blipFill>
          <a:blip r:embed="rId4"/>
          <a:srcRect/>
          <a:stretch/>
        </p:blipFill>
        <p:spPr>
          <a:xfrm>
            <a:off x="11376743" y="64406"/>
            <a:ext cx="743279" cy="743279"/>
          </a:xfrm>
          <a:prstGeom prst="rect">
            <a:avLst/>
          </a:prstGeom>
          <a:ln>
            <a:noFill/>
          </a:ln>
        </p:spPr>
      </p:pic>
      <p:sp>
        <p:nvSpPr>
          <p:cNvPr id="13" name="Picture Placeholder 7">
            <a:extLst>
              <a:ext uri="{FF2B5EF4-FFF2-40B4-BE49-F238E27FC236}">
                <a16:creationId xmlns:a16="http://schemas.microsoft.com/office/drawing/2014/main" id="{AFE5901D-4CD1-174B-2BBA-756A58B7EB85}"/>
              </a:ext>
            </a:extLst>
          </p:cNvPr>
          <p:cNvSpPr>
            <a:spLocks noGrp="1"/>
          </p:cNvSpPr>
          <p:nvPr>
            <p:ph type="pic" sz="quarter" idx="13"/>
          </p:nvPr>
        </p:nvSpPr>
        <p:spPr>
          <a:xfrm>
            <a:off x="85725" y="85725"/>
            <a:ext cx="2359025" cy="690563"/>
          </a:xfrm>
        </p:spPr>
        <p:txBody>
          <a:bodyPr/>
          <a:lstStyle/>
          <a:p>
            <a:endParaRPr lang="en-AU"/>
          </a:p>
        </p:txBody>
      </p:sp>
      <p:sp>
        <p:nvSpPr>
          <p:cNvPr id="3" name="TextBox 2">
            <a:extLst>
              <a:ext uri="{FF2B5EF4-FFF2-40B4-BE49-F238E27FC236}">
                <a16:creationId xmlns:a16="http://schemas.microsoft.com/office/drawing/2014/main" id="{3983B684-3057-7C74-42F7-9203112DBA65}"/>
              </a:ext>
            </a:extLst>
          </p:cNvPr>
          <p:cNvSpPr txBox="1"/>
          <p:nvPr/>
        </p:nvSpPr>
        <p:spPr>
          <a:xfrm>
            <a:off x="5142408" y="2176072"/>
            <a:ext cx="6945341" cy="3995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nSpc>
                <a:spcPct val="150000"/>
              </a:lnSpc>
              <a:buFont typeface="Arial"/>
              <a:buChar char="•"/>
            </a:pPr>
            <a:r>
              <a:rPr lang="en-AU">
                <a:latin typeface="Open Sans"/>
                <a:ea typeface="+mn-lt"/>
                <a:cs typeface="+mn-lt"/>
              </a:rPr>
              <a:t>support older people to be involved in partnerships</a:t>
            </a:r>
          </a:p>
          <a:p>
            <a:pPr marL="285750" indent="-285750">
              <a:lnSpc>
                <a:spcPct val="150000"/>
              </a:lnSpc>
              <a:buFont typeface="Arial"/>
              <a:buChar char="•"/>
            </a:pPr>
            <a:endParaRPr lang="en-US" sz="900">
              <a:latin typeface="Open Sans"/>
              <a:ea typeface="+mn-lt"/>
              <a:cs typeface="+mn-lt"/>
            </a:endParaRPr>
          </a:p>
          <a:p>
            <a:pPr marL="285750" indent="-285750">
              <a:lnSpc>
                <a:spcPct val="150000"/>
              </a:lnSpc>
              <a:buFont typeface="Arial"/>
              <a:buChar char="•"/>
            </a:pPr>
            <a:r>
              <a:rPr lang="en-AU">
                <a:latin typeface="Open Sans"/>
                <a:ea typeface="+mn-lt"/>
                <a:cs typeface="+mn-lt"/>
              </a:rPr>
              <a:t>understand those partnerships meet diverse needs, supporting accessibility for Aboriginal and Torres Strait Islander peoples</a:t>
            </a:r>
          </a:p>
          <a:p>
            <a:pPr marL="285750" indent="-285750">
              <a:lnSpc>
                <a:spcPct val="150000"/>
              </a:lnSpc>
              <a:buFont typeface="Arial"/>
              <a:buChar char="•"/>
            </a:pPr>
            <a:endParaRPr lang="en-AU" sz="900">
              <a:latin typeface="Open Sans"/>
              <a:ea typeface="+mn-lt"/>
              <a:cs typeface="+mn-lt"/>
            </a:endParaRPr>
          </a:p>
          <a:p>
            <a:pPr marL="285750" indent="-285750">
              <a:lnSpc>
                <a:spcPct val="150000"/>
              </a:lnSpc>
              <a:buFont typeface="Arial"/>
              <a:buChar char="•"/>
            </a:pPr>
            <a:r>
              <a:rPr lang="en-AU">
                <a:latin typeface="Open Sans"/>
                <a:ea typeface="+mn-lt"/>
                <a:cs typeface="+mn-lt"/>
              </a:rPr>
              <a:t>recognise quality aged care system requirements, including data and feedback from families, carers, and our staff</a:t>
            </a:r>
          </a:p>
          <a:p>
            <a:pPr marL="285750" indent="-285750">
              <a:lnSpc>
                <a:spcPct val="150000"/>
              </a:lnSpc>
              <a:buFont typeface="Arial"/>
              <a:buChar char="•"/>
            </a:pPr>
            <a:endParaRPr lang="en-AU" sz="900">
              <a:latin typeface="Open Sans"/>
              <a:ea typeface="+mn-lt"/>
              <a:cs typeface="+mn-lt"/>
            </a:endParaRPr>
          </a:p>
          <a:p>
            <a:pPr marL="285750" indent="-285750">
              <a:lnSpc>
                <a:spcPct val="150000"/>
              </a:lnSpc>
              <a:buFont typeface="Arial"/>
              <a:buChar char="•"/>
            </a:pPr>
            <a:r>
              <a:rPr lang="en-AU">
                <a:latin typeface="Open Sans"/>
                <a:ea typeface="+mn-lt"/>
                <a:cs typeface="+mn-lt"/>
              </a:rPr>
              <a:t>use and maintain clear, accessible policies and procedures for all relevant staff and stakeholders.</a:t>
            </a:r>
            <a:endParaRPr lang="en-US">
              <a:latin typeface="Open Sans"/>
              <a:ea typeface="+mn-lt"/>
              <a:cs typeface="+mn-lt"/>
            </a:endParaRPr>
          </a:p>
        </p:txBody>
      </p:sp>
    </p:spTree>
    <p:extLst>
      <p:ext uri="{BB962C8B-B14F-4D97-AF65-F5344CB8AC3E}">
        <p14:creationId xmlns:p14="http://schemas.microsoft.com/office/powerpoint/2010/main" val="32783463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6" name="Rectangle 25">
            <a:extLst>
              <a:ext uri="{FF2B5EF4-FFF2-40B4-BE49-F238E27FC236}">
                <a16:creationId xmlns:a16="http://schemas.microsoft.com/office/drawing/2014/main" id="{59B296B9-C5A5-4E4F-9B60-C907B5F146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103025" cy="6858000"/>
          </a:xfrm>
          <a:prstGeom prst="rect">
            <a:avLst/>
          </a:prstGeom>
          <a:ln>
            <a:noFill/>
          </a:ln>
          <a:effectLst>
            <a:outerShdw blurRad="889000" dist="406400" dir="2154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8" name="Rectangle 27">
            <a:extLst>
              <a:ext uri="{FF2B5EF4-FFF2-40B4-BE49-F238E27FC236}">
                <a16:creationId xmlns:a16="http://schemas.microsoft.com/office/drawing/2014/main" id="{D0300FD3-5AF1-6305-15FA-9078072672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103025" cy="2285995"/>
          </a:xfrm>
          <a:prstGeom prst="rect">
            <a:avLst/>
          </a:prstGeom>
          <a:ln>
            <a:noFill/>
          </a:ln>
          <a:effectLst>
            <a:outerShdw blurRad="254000" dist="127000" dir="5460000" sx="92000" sy="92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25216122-4329-3741-0071-7066037BCB29}"/>
              </a:ext>
            </a:extLst>
          </p:cNvPr>
          <p:cNvSpPr>
            <a:spLocks noGrp="1"/>
          </p:cNvSpPr>
          <p:nvPr>
            <p:ph sz="half" idx="1"/>
          </p:nvPr>
        </p:nvSpPr>
        <p:spPr>
          <a:xfrm>
            <a:off x="503009" y="2884929"/>
            <a:ext cx="5407378" cy="3474777"/>
          </a:xfrm>
        </p:spPr>
        <p:txBody>
          <a:bodyPr vert="horz" lIns="91440" tIns="45720" rIns="91440" bIns="45720" rtlCol="0" anchor="ctr">
            <a:noAutofit/>
          </a:bodyPr>
          <a:lstStyle/>
          <a:p>
            <a:r>
              <a:rPr lang="en-AU" sz="1800">
                <a:latin typeface="Open Sans"/>
                <a:ea typeface="Open Sans"/>
                <a:cs typeface="Open Sans"/>
              </a:rPr>
              <a:t>What makes you feel confident to contribute and improve how our service delivers safe, quality care to older people?</a:t>
            </a:r>
          </a:p>
          <a:p>
            <a:endParaRPr lang="en-AU" sz="900">
              <a:latin typeface="Open Sans"/>
              <a:ea typeface="Open Sans"/>
              <a:cs typeface="Open Sans"/>
            </a:endParaRPr>
          </a:p>
          <a:p>
            <a:r>
              <a:rPr lang="en-AU" sz="1800">
                <a:latin typeface="Open Sans"/>
                <a:ea typeface="Open Sans"/>
                <a:cs typeface="Open Sans"/>
              </a:rPr>
              <a:t>What do you know about your governance systems that support delivering safe, quality and person-centred care for everyone receiving care?</a:t>
            </a:r>
          </a:p>
          <a:p>
            <a:endParaRPr lang="en-AU" sz="900">
              <a:latin typeface="Open Sans"/>
              <a:ea typeface="Open Sans"/>
              <a:cs typeface="Open Sans"/>
            </a:endParaRPr>
          </a:p>
          <a:p>
            <a:r>
              <a:rPr lang="en-AU" sz="1800">
                <a:solidFill>
                  <a:srgbClr val="1E1545"/>
                </a:solidFill>
                <a:latin typeface="Open Sans"/>
                <a:ea typeface="Open Sans"/>
                <a:cs typeface="Open Sans"/>
              </a:rPr>
              <a:t>How can we partner with people receiving our care to improve the quality of care and workforce systems?</a:t>
            </a:r>
          </a:p>
        </p:txBody>
      </p:sp>
      <p:pic>
        <p:nvPicPr>
          <p:cNvPr id="10" name="Picture 9" descr="A group of people in a circle&#10;&#10;Description automatically generated">
            <a:extLst>
              <a:ext uri="{FF2B5EF4-FFF2-40B4-BE49-F238E27FC236}">
                <a16:creationId xmlns:a16="http://schemas.microsoft.com/office/drawing/2014/main" id="{2892CBF5-D47C-50F9-5C64-4ABD81FDA896}"/>
              </a:ext>
            </a:extLst>
          </p:cNvPr>
          <p:cNvPicPr>
            <a:picLocks noChangeAspect="1"/>
          </p:cNvPicPr>
          <p:nvPr/>
        </p:nvPicPr>
        <p:blipFill>
          <a:blip r:embed="rId3"/>
          <a:srcRect/>
          <a:stretch/>
        </p:blipFill>
        <p:spPr>
          <a:xfrm>
            <a:off x="11376743" y="64406"/>
            <a:ext cx="743279" cy="743279"/>
          </a:xfrm>
          <a:prstGeom prst="rect">
            <a:avLst/>
          </a:prstGeom>
          <a:ln>
            <a:noFill/>
          </a:ln>
        </p:spPr>
      </p:pic>
      <p:pic>
        <p:nvPicPr>
          <p:cNvPr id="9" name="Content Placeholder 8" descr="Colleagues looking at laptop">
            <a:extLst>
              <a:ext uri="{FF2B5EF4-FFF2-40B4-BE49-F238E27FC236}">
                <a16:creationId xmlns:a16="http://schemas.microsoft.com/office/drawing/2014/main" id="{3568AAD8-E76E-0DA0-B811-49ADA0E7C3C8}"/>
              </a:ext>
            </a:extLst>
          </p:cNvPr>
          <p:cNvPicPr>
            <a:picLocks noGrp="1" noChangeAspect="1"/>
          </p:cNvPicPr>
          <p:nvPr>
            <p:ph sz="half" idx="2"/>
          </p:nvPr>
        </p:nvPicPr>
        <p:blipFill>
          <a:blip r:embed="rId4"/>
          <a:srcRect l="17120" r="23614" b="-1"/>
          <a:stretch/>
        </p:blipFill>
        <p:spPr>
          <a:xfrm>
            <a:off x="6103027" y="10"/>
            <a:ext cx="6088971" cy="6857990"/>
          </a:xfrm>
          <a:prstGeom prst="rect">
            <a:avLst/>
          </a:prstGeom>
        </p:spPr>
      </p:pic>
      <p:sp>
        <p:nvSpPr>
          <p:cNvPr id="7" name="Title 2">
            <a:extLst>
              <a:ext uri="{FF2B5EF4-FFF2-40B4-BE49-F238E27FC236}">
                <a16:creationId xmlns:a16="http://schemas.microsoft.com/office/drawing/2014/main" id="{3B5B66EC-621E-9A2E-08C4-789B8A773557}"/>
              </a:ext>
            </a:extLst>
          </p:cNvPr>
          <p:cNvSpPr>
            <a:spLocks noGrp="1"/>
          </p:cNvSpPr>
          <p:nvPr>
            <p:ph type="title"/>
          </p:nvPr>
        </p:nvSpPr>
        <p:spPr>
          <a:xfrm>
            <a:off x="508147" y="434440"/>
            <a:ext cx="4996541" cy="1559301"/>
          </a:xfrm>
        </p:spPr>
        <p:txBody>
          <a:bodyPr vert="horz" lIns="91440" tIns="45720" rIns="91440" bIns="45720" rtlCol="0" anchor="ctr">
            <a:normAutofit/>
          </a:bodyPr>
          <a:lstStyle/>
          <a:p>
            <a:r>
              <a:rPr lang="en-US" sz="3500">
                <a:latin typeface="Open Sans ExtraBold"/>
                <a:ea typeface="Open Sans ExtraBold"/>
                <a:cs typeface="Open Sans ExtraBold"/>
              </a:rPr>
              <a:t>Reflective questions</a:t>
            </a:r>
          </a:p>
        </p:txBody>
      </p:sp>
      <p:sp>
        <p:nvSpPr>
          <p:cNvPr id="2" name="Picture Placeholder 7">
            <a:extLst>
              <a:ext uri="{FF2B5EF4-FFF2-40B4-BE49-F238E27FC236}">
                <a16:creationId xmlns:a16="http://schemas.microsoft.com/office/drawing/2014/main" id="{1969494A-DF48-6A6C-B8C1-3BB732C0623E}"/>
              </a:ext>
            </a:extLst>
          </p:cNvPr>
          <p:cNvSpPr>
            <a:spLocks noGrp="1"/>
          </p:cNvSpPr>
          <p:nvPr>
            <p:ph type="pic" sz="quarter" idx="13"/>
          </p:nvPr>
        </p:nvSpPr>
        <p:spPr>
          <a:xfrm>
            <a:off x="85725" y="85725"/>
            <a:ext cx="2359025" cy="690563"/>
          </a:xfrm>
        </p:spPr>
        <p:txBody>
          <a:bodyPr/>
          <a:lstStyle/>
          <a:p>
            <a:endParaRPr lang="en-AU"/>
          </a:p>
        </p:txBody>
      </p:sp>
      <p:sp>
        <p:nvSpPr>
          <p:cNvPr id="12" name="Slide Number Placeholder 11">
            <a:extLst>
              <a:ext uri="{FF2B5EF4-FFF2-40B4-BE49-F238E27FC236}">
                <a16:creationId xmlns:a16="http://schemas.microsoft.com/office/drawing/2014/main" id="{48CDEFFF-2FEB-CA66-8F45-7516FAB62C64}"/>
              </a:ext>
            </a:extLst>
          </p:cNvPr>
          <p:cNvSpPr>
            <a:spLocks noGrp="1"/>
          </p:cNvSpPr>
          <p:nvPr>
            <p:ph type="sldNum" sz="quarter" idx="12"/>
          </p:nvPr>
        </p:nvSpPr>
        <p:spPr>
          <a:xfrm>
            <a:off x="10515600" y="6356350"/>
            <a:ext cx="1462825" cy="365125"/>
          </a:xfrm>
        </p:spPr>
        <p:txBody>
          <a:bodyPr vert="horz" lIns="91440" tIns="45720" rIns="91440" bIns="45720" rtlCol="0" anchor="ctr">
            <a:normAutofit/>
          </a:bodyPr>
          <a:lstStyle/>
          <a:p>
            <a:pPr>
              <a:spcAft>
                <a:spcPts val="600"/>
              </a:spcAft>
              <a:defRPr/>
            </a:pPr>
            <a:fld id="{330EA680-D336-4FF7-8B7A-9848BB0A1C32}" type="slidenum">
              <a:rPr lang="en-US">
                <a:solidFill>
                  <a:schemeClr val="tx1"/>
                </a:solidFill>
                <a:latin typeface="Calibri" panose="020F0502020204030204"/>
              </a:rPr>
              <a:pPr>
                <a:spcAft>
                  <a:spcPts val="600"/>
                </a:spcAft>
                <a:defRPr/>
              </a:pPr>
              <a:t>13</a:t>
            </a:fld>
            <a:endParaRPr lang="en-US">
              <a:solidFill>
                <a:schemeClr val="tx1"/>
              </a:solidFill>
              <a:latin typeface="Calibri" panose="020F0502020204030204"/>
            </a:endParaRPr>
          </a:p>
        </p:txBody>
      </p:sp>
    </p:spTree>
    <p:extLst>
      <p:ext uri="{BB962C8B-B14F-4D97-AF65-F5344CB8AC3E}">
        <p14:creationId xmlns:p14="http://schemas.microsoft.com/office/powerpoint/2010/main" val="39957794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1000A848-7713-1495-7EEB-3E834450F241}"/>
              </a:ext>
            </a:extLst>
          </p:cNvPr>
          <p:cNvSpPr>
            <a:spLocks noGrp="1"/>
          </p:cNvSpPr>
          <p:nvPr>
            <p:ph type="pic" sz="quarter" idx="13"/>
          </p:nvPr>
        </p:nvSpPr>
        <p:spPr/>
        <p:txBody>
          <a:bodyPr/>
          <a:lstStyle/>
          <a:p>
            <a:endParaRPr lang="en-AU"/>
          </a:p>
        </p:txBody>
      </p:sp>
      <p:pic>
        <p:nvPicPr>
          <p:cNvPr id="5" name="Picture 4" descr="A purple line drawing of a person with arrows up&#10;&#10;Description automatically generated">
            <a:extLst>
              <a:ext uri="{FF2B5EF4-FFF2-40B4-BE49-F238E27FC236}">
                <a16:creationId xmlns:a16="http://schemas.microsoft.com/office/drawing/2014/main" id="{373A2222-F140-85F0-F756-2E60085C624A}"/>
              </a:ext>
            </a:extLst>
          </p:cNvPr>
          <p:cNvPicPr>
            <a:picLocks noGrp="1" noChangeAspect="1"/>
          </p:cNvPicPr>
          <p:nvPr/>
        </p:nvPicPr>
        <p:blipFill>
          <a:blip r:embed="rId3"/>
          <a:stretch>
            <a:fillRect/>
          </a:stretch>
        </p:blipFill>
        <p:spPr>
          <a:xfrm>
            <a:off x="1011888" y="2219225"/>
            <a:ext cx="2971996" cy="3034407"/>
          </a:xfrm>
          <a:prstGeom prst="rect">
            <a:avLst/>
          </a:prstGeom>
          <a:noFill/>
          <a:ln>
            <a:noFill/>
          </a:ln>
        </p:spPr>
      </p:pic>
      <p:pic>
        <p:nvPicPr>
          <p:cNvPr id="18" name="Picture 17" descr="A colorful circle with a black background&#10;&#10;Description automatically generated">
            <a:extLst>
              <a:ext uri="{FF2B5EF4-FFF2-40B4-BE49-F238E27FC236}">
                <a16:creationId xmlns:a16="http://schemas.microsoft.com/office/drawing/2014/main" id="{F93810CB-DC75-2818-44D1-53B4CB366CCA}"/>
              </a:ext>
            </a:extLst>
          </p:cNvPr>
          <p:cNvPicPr>
            <a:picLocks noChangeAspect="1"/>
          </p:cNvPicPr>
          <p:nvPr/>
        </p:nvPicPr>
        <p:blipFill>
          <a:blip r:embed="rId4"/>
          <a:stretch>
            <a:fillRect/>
          </a:stretch>
        </p:blipFill>
        <p:spPr>
          <a:xfrm>
            <a:off x="11376743" y="63261"/>
            <a:ext cx="743279" cy="745570"/>
          </a:xfrm>
          <a:prstGeom prst="rect">
            <a:avLst/>
          </a:prstGeom>
          <a:ln>
            <a:noFill/>
          </a:ln>
        </p:spPr>
      </p:pic>
      <p:sp>
        <p:nvSpPr>
          <p:cNvPr id="19" name="Title 2">
            <a:extLst>
              <a:ext uri="{FF2B5EF4-FFF2-40B4-BE49-F238E27FC236}">
                <a16:creationId xmlns:a16="http://schemas.microsoft.com/office/drawing/2014/main" id="{2E0FCEAB-2804-7AC6-8705-166B6BFAB188}"/>
              </a:ext>
            </a:extLst>
          </p:cNvPr>
          <p:cNvSpPr txBox="1">
            <a:spLocks/>
          </p:cNvSpPr>
          <p:nvPr/>
        </p:nvSpPr>
        <p:spPr>
          <a:xfrm>
            <a:off x="530891" y="808831"/>
            <a:ext cx="10582133" cy="633114"/>
          </a:xfrm>
          <a:prstGeom prst="rect">
            <a:avLst/>
          </a:prstGeom>
        </p:spPr>
        <p:txBody>
          <a:bodyPr lIns="91440" tIns="45720" rIns="91440" bIns="45720" anchor="t"/>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a:lnSpc>
                <a:spcPct val="90000"/>
              </a:lnSpc>
              <a:spcBef>
                <a:spcPct val="0"/>
              </a:spcBef>
              <a:defRPr/>
            </a:pPr>
            <a:r>
              <a:rPr lang="en-AU" sz="3500">
                <a:latin typeface="Open Sans ExtraBold"/>
                <a:ea typeface="Open Sans ExtraBold"/>
                <a:cs typeface="Open Sans ExtraBold"/>
              </a:rPr>
              <a:t>Strengthened Quality Standard 3: Care and services</a:t>
            </a:r>
            <a:endParaRPr kumimoji="0" lang="en-AU" sz="3500" strike="noStrike" kern="1200" cap="none" spc="0" normalizeH="0" baseline="0" noProof="0">
              <a:ln>
                <a:noFill/>
              </a:ln>
              <a:solidFill>
                <a:srgbClr val="1E1544"/>
              </a:solidFill>
              <a:uLnTx/>
              <a:uFillTx/>
              <a:latin typeface="Open Sans ExtraBold" pitchFamily="2" charset="0"/>
              <a:ea typeface="Open Sans ExtraBold" pitchFamily="2" charset="0"/>
              <a:cs typeface="Open Sans ExtraBold" pitchFamily="2" charset="0"/>
            </a:endParaRPr>
          </a:p>
        </p:txBody>
      </p:sp>
      <p:sp>
        <p:nvSpPr>
          <p:cNvPr id="20" name="Slide Number Placeholder 19">
            <a:extLst>
              <a:ext uri="{FF2B5EF4-FFF2-40B4-BE49-F238E27FC236}">
                <a16:creationId xmlns:a16="http://schemas.microsoft.com/office/drawing/2014/main" id="{9536D879-C7A7-F90E-889B-4ABE4BF430E1}"/>
              </a:ext>
            </a:extLst>
          </p:cNvPr>
          <p:cNvSpPr>
            <a:spLocks noGrp="1"/>
          </p:cNvSpPr>
          <p:nvPr>
            <p:ph type="sldNum" sz="quarter" idx="12"/>
          </p:nvPr>
        </p:nvSpPr>
        <p:spPr/>
        <p:txBody>
          <a:bodyPr/>
          <a:lstStyle/>
          <a:p>
            <a:fld id="{330EA680-D336-4FF7-8B7A-9848BB0A1C32}" type="slidenum">
              <a:rPr lang="en-US" smtClean="0"/>
              <a:t>14</a:t>
            </a:fld>
            <a:endParaRPr lang="en-US"/>
          </a:p>
        </p:txBody>
      </p:sp>
      <p:sp>
        <p:nvSpPr>
          <p:cNvPr id="47" name="TextBox 46">
            <a:extLst>
              <a:ext uri="{FF2B5EF4-FFF2-40B4-BE49-F238E27FC236}">
                <a16:creationId xmlns:a16="http://schemas.microsoft.com/office/drawing/2014/main" id="{01451681-4761-DD73-D6A6-B024EE57B553}"/>
              </a:ext>
            </a:extLst>
          </p:cNvPr>
          <p:cNvSpPr txBox="1"/>
          <p:nvPr/>
        </p:nvSpPr>
        <p:spPr>
          <a:xfrm>
            <a:off x="4822791" y="3236336"/>
            <a:ext cx="5637450" cy="27834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200000"/>
              </a:lnSpc>
            </a:pPr>
            <a:r>
              <a:rPr lang="en-AU" b="1">
                <a:solidFill>
                  <a:srgbClr val="1E1545"/>
                </a:solidFill>
                <a:latin typeface="Open Sans"/>
                <a:ea typeface="+mn-lt"/>
                <a:cs typeface="+mn-lt"/>
              </a:rPr>
              <a:t>Outcomes</a:t>
            </a:r>
          </a:p>
          <a:p>
            <a:pPr marL="285750" indent="-285750">
              <a:lnSpc>
                <a:spcPct val="200000"/>
              </a:lnSpc>
              <a:buFont typeface="Arial"/>
              <a:buChar char="•"/>
            </a:pPr>
            <a:r>
              <a:rPr lang="en-AU">
                <a:solidFill>
                  <a:srgbClr val="1E1545"/>
                </a:solidFill>
                <a:latin typeface="Open Sans"/>
                <a:ea typeface="+mn-lt"/>
                <a:cs typeface="+mn-lt"/>
              </a:rPr>
              <a:t>3.1: Assessment and Planning</a:t>
            </a:r>
            <a:endParaRPr lang="en-US">
              <a:solidFill>
                <a:srgbClr val="1E1545"/>
              </a:solidFill>
              <a:latin typeface="Open Sans"/>
              <a:ea typeface="+mn-lt"/>
              <a:cs typeface="+mn-lt"/>
            </a:endParaRPr>
          </a:p>
          <a:p>
            <a:pPr marL="285750" indent="-285750">
              <a:lnSpc>
                <a:spcPct val="200000"/>
              </a:lnSpc>
              <a:buFont typeface="Arial"/>
              <a:buChar char="•"/>
            </a:pPr>
            <a:r>
              <a:rPr lang="en-AU">
                <a:solidFill>
                  <a:srgbClr val="1E1545"/>
                </a:solidFill>
                <a:latin typeface="Open Sans"/>
                <a:ea typeface="+mn-lt"/>
                <a:cs typeface="+mn-lt"/>
              </a:rPr>
              <a:t>3.2: Delivery of Care and Services</a:t>
            </a:r>
            <a:endParaRPr lang="en-US">
              <a:latin typeface="Open Sans"/>
              <a:ea typeface="+mn-lt"/>
              <a:cs typeface="+mn-lt"/>
            </a:endParaRPr>
          </a:p>
          <a:p>
            <a:pPr marL="285750" indent="-285750">
              <a:lnSpc>
                <a:spcPct val="200000"/>
              </a:lnSpc>
              <a:buFont typeface="Arial"/>
              <a:buChar char="•"/>
            </a:pPr>
            <a:r>
              <a:rPr lang="en-AU">
                <a:solidFill>
                  <a:srgbClr val="1E1545"/>
                </a:solidFill>
                <a:latin typeface="Open Sans"/>
                <a:ea typeface="+mn-lt"/>
                <a:cs typeface="+mn-lt"/>
              </a:rPr>
              <a:t>3.3: Communicating for safety and quality</a:t>
            </a:r>
            <a:endParaRPr lang="en-US">
              <a:latin typeface="Open Sans"/>
              <a:ea typeface="+mn-lt"/>
              <a:cs typeface="+mn-lt"/>
            </a:endParaRPr>
          </a:p>
          <a:p>
            <a:pPr marL="285750" indent="-285750">
              <a:lnSpc>
                <a:spcPct val="200000"/>
              </a:lnSpc>
              <a:buFont typeface="Arial"/>
              <a:buChar char="•"/>
            </a:pPr>
            <a:r>
              <a:rPr lang="en-AU">
                <a:solidFill>
                  <a:srgbClr val="1E1545"/>
                </a:solidFill>
                <a:latin typeface="Open Sans"/>
                <a:ea typeface="+mn-lt"/>
                <a:cs typeface="+mn-lt"/>
              </a:rPr>
              <a:t>3.4: Coordination of care and services</a:t>
            </a:r>
            <a:endParaRPr lang="en-US">
              <a:solidFill>
                <a:srgbClr val="1E1545"/>
              </a:solidFill>
              <a:latin typeface="Open Sans"/>
              <a:ea typeface="+mn-lt"/>
              <a:cs typeface="+mn-lt"/>
            </a:endParaRPr>
          </a:p>
        </p:txBody>
      </p:sp>
      <p:grpSp>
        <p:nvGrpSpPr>
          <p:cNvPr id="8" name="Group 7">
            <a:extLst>
              <a:ext uri="{FF2B5EF4-FFF2-40B4-BE49-F238E27FC236}">
                <a16:creationId xmlns:a16="http://schemas.microsoft.com/office/drawing/2014/main" id="{449F3718-161D-9ACE-7A55-4F2FEC673BE3}"/>
              </a:ext>
            </a:extLst>
          </p:cNvPr>
          <p:cNvGrpSpPr/>
          <p:nvPr/>
        </p:nvGrpSpPr>
        <p:grpSpPr>
          <a:xfrm>
            <a:off x="4747881" y="1777874"/>
            <a:ext cx="3217238" cy="1151767"/>
            <a:chOff x="4747881" y="1634102"/>
            <a:chExt cx="4249832" cy="1971292"/>
          </a:xfrm>
        </p:grpSpPr>
        <p:sp>
          <p:nvSpPr>
            <p:cNvPr id="3" name="Rectangle: Rounded Corners 2">
              <a:extLst>
                <a:ext uri="{FF2B5EF4-FFF2-40B4-BE49-F238E27FC236}">
                  <a16:creationId xmlns:a16="http://schemas.microsoft.com/office/drawing/2014/main" id="{CADDE8A9-AB0F-1950-82EE-57514ABA859C}"/>
                </a:ext>
              </a:extLst>
            </p:cNvPr>
            <p:cNvSpPr/>
            <p:nvPr/>
          </p:nvSpPr>
          <p:spPr>
            <a:xfrm>
              <a:off x="4747881" y="1917182"/>
              <a:ext cx="4249832" cy="1688212"/>
            </a:xfrm>
            <a:prstGeom prst="roundRect">
              <a:avLst>
                <a:gd name="adj" fmla="val 8015"/>
              </a:avLst>
            </a:prstGeom>
            <a:solidFill>
              <a:srgbClr val="D2C3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AU"/>
            </a:p>
          </p:txBody>
        </p:sp>
        <p:sp>
          <p:nvSpPr>
            <p:cNvPr id="4" name="Rectangle: Rounded Corners 3">
              <a:extLst>
                <a:ext uri="{FF2B5EF4-FFF2-40B4-BE49-F238E27FC236}">
                  <a16:creationId xmlns:a16="http://schemas.microsoft.com/office/drawing/2014/main" id="{F0E6909C-03A3-1689-0462-9874C551AF90}"/>
                </a:ext>
              </a:extLst>
            </p:cNvPr>
            <p:cNvSpPr/>
            <p:nvPr/>
          </p:nvSpPr>
          <p:spPr>
            <a:xfrm>
              <a:off x="5267021" y="1699265"/>
              <a:ext cx="3211551" cy="431180"/>
            </a:xfrm>
            <a:prstGeom prst="roundRect">
              <a:avLst>
                <a:gd name="adj" fmla="val 50000"/>
              </a:avLst>
            </a:prstGeom>
            <a:solidFill>
              <a:srgbClr val="9D75B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AU">
                <a:highlight>
                  <a:srgbClr val="D9566C"/>
                </a:highlight>
              </a:endParaRPr>
            </a:p>
          </p:txBody>
        </p:sp>
        <p:sp>
          <p:nvSpPr>
            <p:cNvPr id="6" name="TextBox 14">
              <a:extLst>
                <a:ext uri="{FF2B5EF4-FFF2-40B4-BE49-F238E27FC236}">
                  <a16:creationId xmlns:a16="http://schemas.microsoft.com/office/drawing/2014/main" id="{CEE48377-D6E5-2E98-AC8E-CAB1CAA1ECC5}"/>
                </a:ext>
              </a:extLst>
            </p:cNvPr>
            <p:cNvSpPr txBox="1"/>
            <p:nvPr/>
          </p:nvSpPr>
          <p:spPr>
            <a:xfrm>
              <a:off x="4964097" y="2285070"/>
              <a:ext cx="3794333" cy="1264251"/>
            </a:xfrm>
            <a:prstGeom prst="rect">
              <a:avLst/>
            </a:prstGeom>
            <a:solidFill>
              <a:srgbClr val="D2C3E0"/>
            </a:solid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1400" b="1">
                  <a:latin typeface="Open Sans"/>
                  <a:ea typeface="Open Sans"/>
                  <a:cs typeface="Open Sans"/>
                </a:rPr>
                <a:t>My care is based around who I am and what’s important to me.</a:t>
              </a:r>
              <a:endParaRPr lang="en-AU" sz="1400" b="1">
                <a:latin typeface="Open Sans"/>
                <a:ea typeface="Open Sans"/>
                <a:cs typeface="Open Sans"/>
              </a:endParaRPr>
            </a:p>
          </p:txBody>
        </p:sp>
        <p:sp>
          <p:nvSpPr>
            <p:cNvPr id="7" name="TextBox 15">
              <a:extLst>
                <a:ext uri="{FF2B5EF4-FFF2-40B4-BE49-F238E27FC236}">
                  <a16:creationId xmlns:a16="http://schemas.microsoft.com/office/drawing/2014/main" id="{AAA9DDE2-C6BD-A856-5299-17031E96EB19}"/>
                </a:ext>
              </a:extLst>
            </p:cNvPr>
            <p:cNvSpPr txBox="1"/>
            <p:nvPr/>
          </p:nvSpPr>
          <p:spPr>
            <a:xfrm>
              <a:off x="5259798" y="1634102"/>
              <a:ext cx="3122616" cy="525385"/>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GB" sz="1400" b="1">
                  <a:solidFill>
                    <a:schemeClr val="bg1"/>
                  </a:solidFill>
                  <a:latin typeface="Open Sans" pitchFamily="2" charset="0"/>
                  <a:ea typeface="Open Sans" pitchFamily="2" charset="0"/>
                  <a:cs typeface="Open Sans" pitchFamily="2" charset="0"/>
                </a:rPr>
                <a:t>Older person statement</a:t>
              </a:r>
              <a:endParaRPr lang="en-AU" sz="1400" b="1">
                <a:solidFill>
                  <a:schemeClr val="bg1"/>
                </a:solidFill>
                <a:latin typeface="Open Sans" pitchFamily="2" charset="0"/>
                <a:ea typeface="Open Sans" pitchFamily="2" charset="0"/>
                <a:cs typeface="Open Sans" pitchFamily="2" charset="0"/>
              </a:endParaRPr>
            </a:p>
          </p:txBody>
        </p:sp>
      </p:grpSp>
      <p:grpSp>
        <p:nvGrpSpPr>
          <p:cNvPr id="26" name="Group 25">
            <a:extLst>
              <a:ext uri="{FF2B5EF4-FFF2-40B4-BE49-F238E27FC236}">
                <a16:creationId xmlns:a16="http://schemas.microsoft.com/office/drawing/2014/main" id="{23644244-49C6-21E3-A740-A97615CBA0DD}"/>
              </a:ext>
            </a:extLst>
          </p:cNvPr>
          <p:cNvGrpSpPr/>
          <p:nvPr/>
        </p:nvGrpSpPr>
        <p:grpSpPr>
          <a:xfrm>
            <a:off x="8160914" y="1780087"/>
            <a:ext cx="3217238" cy="1143357"/>
            <a:chOff x="8160914" y="1636313"/>
            <a:chExt cx="4249832" cy="1956898"/>
          </a:xfrm>
        </p:grpSpPr>
        <p:sp>
          <p:nvSpPr>
            <p:cNvPr id="22" name="Rectangle: Rounded Corners 21">
              <a:extLst>
                <a:ext uri="{FF2B5EF4-FFF2-40B4-BE49-F238E27FC236}">
                  <a16:creationId xmlns:a16="http://schemas.microsoft.com/office/drawing/2014/main" id="{040F0611-0C03-1D55-E3E4-1485C1A2CC89}"/>
                </a:ext>
              </a:extLst>
            </p:cNvPr>
            <p:cNvSpPr/>
            <p:nvPr/>
          </p:nvSpPr>
          <p:spPr>
            <a:xfrm>
              <a:off x="8160914" y="1905000"/>
              <a:ext cx="4249832" cy="1688211"/>
            </a:xfrm>
            <a:prstGeom prst="roundRect">
              <a:avLst>
                <a:gd name="adj" fmla="val 8015"/>
              </a:avLst>
            </a:prstGeom>
            <a:solidFill>
              <a:srgbClr val="D2C3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AU"/>
            </a:p>
          </p:txBody>
        </p:sp>
        <p:sp>
          <p:nvSpPr>
            <p:cNvPr id="23" name="Rectangle: Rounded Corners 22">
              <a:extLst>
                <a:ext uri="{FF2B5EF4-FFF2-40B4-BE49-F238E27FC236}">
                  <a16:creationId xmlns:a16="http://schemas.microsoft.com/office/drawing/2014/main" id="{CC591E30-251F-6222-1A46-2CBB2F4003E6}"/>
                </a:ext>
              </a:extLst>
            </p:cNvPr>
            <p:cNvSpPr/>
            <p:nvPr/>
          </p:nvSpPr>
          <p:spPr>
            <a:xfrm>
              <a:off x="8680054" y="1687082"/>
              <a:ext cx="3211551" cy="431181"/>
            </a:xfrm>
            <a:prstGeom prst="roundRect">
              <a:avLst>
                <a:gd name="adj" fmla="val 50000"/>
              </a:avLst>
            </a:prstGeom>
            <a:solidFill>
              <a:srgbClr val="9D75B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AU">
                <a:highlight>
                  <a:srgbClr val="D9566C"/>
                </a:highlight>
              </a:endParaRPr>
            </a:p>
          </p:txBody>
        </p:sp>
        <p:sp>
          <p:nvSpPr>
            <p:cNvPr id="24" name="TextBox 19">
              <a:extLst>
                <a:ext uri="{FF2B5EF4-FFF2-40B4-BE49-F238E27FC236}">
                  <a16:creationId xmlns:a16="http://schemas.microsoft.com/office/drawing/2014/main" id="{C547964D-C037-4149-7560-C7B923389CBA}"/>
                </a:ext>
              </a:extLst>
            </p:cNvPr>
            <p:cNvSpPr txBox="1"/>
            <p:nvPr/>
          </p:nvSpPr>
          <p:spPr>
            <a:xfrm>
              <a:off x="8377127" y="2205136"/>
              <a:ext cx="3709546" cy="895510"/>
            </a:xfrm>
            <a:prstGeom prst="rect">
              <a:avLst/>
            </a:prstGeom>
            <a:solidFill>
              <a:srgbClr val="D2C3E0"/>
            </a:solid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1400" b="1">
                  <a:latin typeface="Open Sans"/>
                  <a:ea typeface="Open Sans"/>
                  <a:cs typeface="Open Sans"/>
                </a:rPr>
                <a:t>I feel empowered to do my job well.</a:t>
              </a:r>
              <a:endParaRPr lang="en-AU" sz="1400" b="1">
                <a:latin typeface="Open Sans"/>
                <a:ea typeface="Open Sans"/>
                <a:cs typeface="Open Sans"/>
              </a:endParaRPr>
            </a:p>
          </p:txBody>
        </p:sp>
        <p:sp>
          <p:nvSpPr>
            <p:cNvPr id="25" name="TextBox 20">
              <a:extLst>
                <a:ext uri="{FF2B5EF4-FFF2-40B4-BE49-F238E27FC236}">
                  <a16:creationId xmlns:a16="http://schemas.microsoft.com/office/drawing/2014/main" id="{2DFEE24D-C301-0E46-2243-BB0C6BDCF89B}"/>
                </a:ext>
              </a:extLst>
            </p:cNvPr>
            <p:cNvSpPr txBox="1"/>
            <p:nvPr/>
          </p:nvSpPr>
          <p:spPr>
            <a:xfrm>
              <a:off x="8753141" y="1636313"/>
              <a:ext cx="3042303" cy="525385"/>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GB" sz="1400" b="1">
                  <a:solidFill>
                    <a:schemeClr val="bg1"/>
                  </a:solidFill>
                  <a:latin typeface="Open Sans" pitchFamily="2" charset="0"/>
                  <a:ea typeface="Open Sans" pitchFamily="2" charset="0"/>
                  <a:cs typeface="Open Sans" pitchFamily="2" charset="0"/>
                </a:rPr>
                <a:t>Worker statement</a:t>
              </a:r>
              <a:endParaRPr lang="en-AU" sz="1400" b="1">
                <a:solidFill>
                  <a:schemeClr val="bg1"/>
                </a:solidFill>
                <a:latin typeface="Open Sans" pitchFamily="2" charset="0"/>
                <a:ea typeface="Open Sans" pitchFamily="2" charset="0"/>
                <a:cs typeface="Open Sans" pitchFamily="2" charset="0"/>
              </a:endParaRPr>
            </a:p>
          </p:txBody>
        </p:sp>
      </p:grpSp>
    </p:spTree>
    <p:extLst>
      <p:ext uri="{BB962C8B-B14F-4D97-AF65-F5344CB8AC3E}">
        <p14:creationId xmlns:p14="http://schemas.microsoft.com/office/powerpoint/2010/main" val="9479169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Old women hanging out">
            <a:extLst>
              <a:ext uri="{FF2B5EF4-FFF2-40B4-BE49-F238E27FC236}">
                <a16:creationId xmlns:a16="http://schemas.microsoft.com/office/drawing/2014/main" id="{02AF3354-15C3-9185-A0DB-B9A83B86B24D}"/>
              </a:ext>
            </a:extLst>
          </p:cNvPr>
          <p:cNvPicPr>
            <a:picLocks noChangeAspect="1"/>
          </p:cNvPicPr>
          <p:nvPr/>
        </p:nvPicPr>
        <p:blipFill>
          <a:blip r:embed="rId3" cstate="print">
            <a:extLst>
              <a:ext uri="{28A0092B-C50C-407E-A947-70E740481C1C}">
                <a14:useLocalDpi xmlns:a14="http://schemas.microsoft.com/office/drawing/2010/main" val="0"/>
              </a:ext>
            </a:extLst>
          </a:blip>
          <a:srcRect l="39350" r="15240"/>
          <a:stretch/>
        </p:blipFill>
        <p:spPr>
          <a:xfrm>
            <a:off x="7644384" y="10"/>
            <a:ext cx="4549340" cy="6872406"/>
          </a:xfrm>
          <a:prstGeom prst="rect">
            <a:avLst/>
          </a:prstGeom>
        </p:spPr>
      </p:pic>
      <p:sp>
        <p:nvSpPr>
          <p:cNvPr id="19" name="Title 2">
            <a:extLst>
              <a:ext uri="{FF2B5EF4-FFF2-40B4-BE49-F238E27FC236}">
                <a16:creationId xmlns:a16="http://schemas.microsoft.com/office/drawing/2014/main" id="{2E0FCEAB-2804-7AC6-8705-166B6BFAB188}"/>
              </a:ext>
            </a:extLst>
          </p:cNvPr>
          <p:cNvSpPr txBox="1">
            <a:spLocks/>
          </p:cNvSpPr>
          <p:nvPr/>
        </p:nvSpPr>
        <p:spPr>
          <a:xfrm>
            <a:off x="838200" y="394061"/>
            <a:ext cx="5879346" cy="1870976"/>
          </a:xfrm>
          <a:prstGeom prst="rect">
            <a:avLst/>
          </a:prstGeom>
        </p:spPr>
        <p:txBody>
          <a:bodyPr vert="horz" lIns="91440" tIns="45720" rIns="91440" bIns="45720" rtlCol="0" anchor="ct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a:lnSpc>
                <a:spcPct val="90000"/>
              </a:lnSpc>
              <a:spcBef>
                <a:spcPct val="0"/>
              </a:spcBef>
              <a:spcAft>
                <a:spcPts val="600"/>
              </a:spcAft>
              <a:defRPr/>
            </a:pPr>
            <a:r>
              <a:rPr lang="en-US" sz="3500">
                <a:latin typeface="Open Sans ExtraBold"/>
                <a:ea typeface="Open Sans ExtraBold"/>
                <a:cs typeface="Open Sans ExtraBold"/>
              </a:rPr>
              <a:t>How can we apply Standard 3 in practice?</a:t>
            </a:r>
            <a:endParaRPr kumimoji="0" lang="en-US" sz="3500" strike="noStrike" cap="none" spc="0" normalizeH="0" baseline="0" noProof="0">
              <a:ln>
                <a:noFill/>
              </a:ln>
              <a:uLnTx/>
              <a:uFillTx/>
              <a:latin typeface="Open Sans ExtraBold"/>
              <a:ea typeface="Open Sans ExtraBold"/>
              <a:cs typeface="Open Sans ExtraBold"/>
            </a:endParaRPr>
          </a:p>
        </p:txBody>
      </p:sp>
      <p:sp>
        <p:nvSpPr>
          <p:cNvPr id="4" name="TextBox 3">
            <a:extLst>
              <a:ext uri="{FF2B5EF4-FFF2-40B4-BE49-F238E27FC236}">
                <a16:creationId xmlns:a16="http://schemas.microsoft.com/office/drawing/2014/main" id="{8E3C8EA2-B348-3FFA-B647-66FEAE5F0941}"/>
              </a:ext>
            </a:extLst>
          </p:cNvPr>
          <p:cNvSpPr txBox="1"/>
          <p:nvPr/>
        </p:nvSpPr>
        <p:spPr>
          <a:xfrm>
            <a:off x="330507" y="2995298"/>
            <a:ext cx="7167573" cy="1597666"/>
          </a:xfrm>
          <a:prstGeom prst="rect">
            <a:avLst/>
          </a:prstGeom>
        </p:spPr>
        <p:txBody>
          <a:bodyPr vert="horz" lIns="91440" tIns="45720" rIns="91440" bIns="45720" rtlCol="0" anchor="t">
            <a:noAutofit/>
          </a:bodyPr>
          <a:lstStyle/>
          <a:p>
            <a:pPr marL="285750" indent="-285750">
              <a:lnSpc>
                <a:spcPct val="150000"/>
              </a:lnSpc>
              <a:buFont typeface="Arial"/>
              <a:buChar char="•"/>
            </a:pPr>
            <a:r>
              <a:rPr lang="en-AU">
                <a:solidFill>
                  <a:srgbClr val="000000"/>
                </a:solidFill>
                <a:latin typeface="Open Sans"/>
                <a:ea typeface="+mn-lt"/>
                <a:cs typeface="+mn-lt"/>
              </a:rPr>
              <a:t>have a system to identify and review the skills and strengths of people living with dementia</a:t>
            </a:r>
          </a:p>
          <a:p>
            <a:pPr marL="285750" indent="-285750">
              <a:lnSpc>
                <a:spcPct val="150000"/>
              </a:lnSpc>
              <a:buFont typeface="Arial"/>
              <a:buChar char="•"/>
            </a:pPr>
            <a:endParaRPr lang="en-AU" sz="900">
              <a:solidFill>
                <a:srgbClr val="000000"/>
              </a:solidFill>
              <a:latin typeface="Open Sans"/>
              <a:ea typeface="+mn-lt"/>
              <a:cs typeface="+mn-lt"/>
            </a:endParaRPr>
          </a:p>
          <a:p>
            <a:pPr marL="285750" indent="-285750">
              <a:lnSpc>
                <a:spcPct val="150000"/>
              </a:lnSpc>
              <a:buFont typeface="Arial"/>
              <a:buChar char="•"/>
            </a:pPr>
            <a:r>
              <a:rPr lang="en-AU">
                <a:solidFill>
                  <a:srgbClr val="000000"/>
                </a:solidFill>
                <a:latin typeface="Open Sans"/>
                <a:ea typeface="+mn-lt"/>
                <a:cs typeface="+mn-lt"/>
              </a:rPr>
              <a:t>provide older people with monthly care statements.</a:t>
            </a:r>
            <a:endParaRPr lang="en-AU">
              <a:latin typeface="Open Sans"/>
              <a:ea typeface="+mn-lt"/>
              <a:cs typeface="+mn-lt"/>
            </a:endParaRPr>
          </a:p>
        </p:txBody>
      </p:sp>
      <p:sp>
        <p:nvSpPr>
          <p:cNvPr id="2" name="Slide Number Placeholder 1">
            <a:extLst>
              <a:ext uri="{FF2B5EF4-FFF2-40B4-BE49-F238E27FC236}">
                <a16:creationId xmlns:a16="http://schemas.microsoft.com/office/drawing/2014/main" id="{2125516E-F361-0852-F34B-F68A11876FEC}"/>
              </a:ext>
            </a:extLst>
          </p:cNvPr>
          <p:cNvSpPr>
            <a:spLocks noGrp="1"/>
          </p:cNvSpPr>
          <p:nvPr>
            <p:ph type="sldNum" sz="quarter" idx="16"/>
          </p:nvPr>
        </p:nvSpPr>
        <p:spPr/>
        <p:txBody>
          <a:bodyPr vert="horz" lIns="91440" tIns="45720" rIns="91440" bIns="45720" rtlCol="0" anchor="ctr">
            <a:normAutofit/>
          </a:bodyPr>
          <a:lstStyle/>
          <a:p>
            <a:pPr>
              <a:spcAft>
                <a:spcPts val="600"/>
              </a:spcAft>
              <a:defRPr/>
            </a:pPr>
            <a:fld id="{330EA680-D336-4FF7-8B7A-9848BB0A1C32}" type="slidenum">
              <a:rPr lang="en-US">
                <a:solidFill>
                  <a:schemeClr val="tx1"/>
                </a:solidFill>
                <a:latin typeface="Calibri" panose="020F0502020204030204"/>
              </a:rPr>
              <a:pPr>
                <a:spcAft>
                  <a:spcPts val="600"/>
                </a:spcAft>
                <a:defRPr/>
              </a:pPr>
              <a:t>15</a:t>
            </a:fld>
            <a:endParaRPr lang="en-US">
              <a:solidFill>
                <a:schemeClr val="tx1"/>
              </a:solidFill>
              <a:latin typeface="Calibri" panose="020F0502020204030204"/>
            </a:endParaRPr>
          </a:p>
        </p:txBody>
      </p:sp>
      <p:pic>
        <p:nvPicPr>
          <p:cNvPr id="18" name="Picture 17">
            <a:extLst>
              <a:ext uri="{FF2B5EF4-FFF2-40B4-BE49-F238E27FC236}">
                <a16:creationId xmlns:a16="http://schemas.microsoft.com/office/drawing/2014/main" id="{F93810CB-DC75-2818-44D1-53B4CB366CCA}"/>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1376743" y="64406"/>
            <a:ext cx="743279" cy="743279"/>
          </a:xfrm>
          <a:prstGeom prst="rect">
            <a:avLst/>
          </a:prstGeom>
          <a:ln>
            <a:noFill/>
          </a:ln>
        </p:spPr>
      </p:pic>
      <p:sp>
        <p:nvSpPr>
          <p:cNvPr id="13" name="Picture Placeholder 7">
            <a:extLst>
              <a:ext uri="{FF2B5EF4-FFF2-40B4-BE49-F238E27FC236}">
                <a16:creationId xmlns:a16="http://schemas.microsoft.com/office/drawing/2014/main" id="{AFE5901D-4CD1-174B-2BBA-756A58B7EB85}"/>
              </a:ext>
            </a:extLst>
          </p:cNvPr>
          <p:cNvSpPr>
            <a:spLocks noGrp="1"/>
          </p:cNvSpPr>
          <p:nvPr>
            <p:ph type="pic" sz="quarter" idx="13"/>
          </p:nvPr>
        </p:nvSpPr>
        <p:spPr>
          <a:xfrm>
            <a:off x="85725" y="85725"/>
            <a:ext cx="2359025" cy="690563"/>
          </a:xfrm>
        </p:spPr>
        <p:txBody>
          <a:bodyPr/>
          <a:lstStyle/>
          <a:p>
            <a:endParaRPr lang="en-AU"/>
          </a:p>
        </p:txBody>
      </p:sp>
    </p:spTree>
    <p:extLst>
      <p:ext uri="{BB962C8B-B14F-4D97-AF65-F5344CB8AC3E}">
        <p14:creationId xmlns:p14="http://schemas.microsoft.com/office/powerpoint/2010/main" val="15950638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Three old men sitting on the bleachers">
            <a:extLst>
              <a:ext uri="{FF2B5EF4-FFF2-40B4-BE49-F238E27FC236}">
                <a16:creationId xmlns:a16="http://schemas.microsoft.com/office/drawing/2014/main" id="{02AF3354-15C3-9185-A0DB-B9A83B86B24D}"/>
              </a:ext>
            </a:extLst>
          </p:cNvPr>
          <p:cNvPicPr>
            <a:picLocks noChangeAspect="1"/>
          </p:cNvPicPr>
          <p:nvPr/>
        </p:nvPicPr>
        <p:blipFill>
          <a:blip r:embed="rId3" cstate="print">
            <a:extLst>
              <a:ext uri="{28A0092B-C50C-407E-A947-70E740481C1C}">
                <a14:useLocalDpi xmlns:a14="http://schemas.microsoft.com/office/drawing/2010/main" val="0"/>
              </a:ext>
            </a:extLst>
          </a:blip>
          <a:srcRect l="66494" t="12" r="134" b="12662"/>
          <a:stretch/>
        </p:blipFill>
        <p:spPr>
          <a:xfrm flipH="1">
            <a:off x="787" y="78"/>
            <a:ext cx="3931133" cy="6857921"/>
          </a:xfrm>
          <a:prstGeom prst="rect">
            <a:avLst/>
          </a:prstGeom>
        </p:spPr>
      </p:pic>
      <p:sp>
        <p:nvSpPr>
          <p:cNvPr id="19" name="Title 2">
            <a:extLst>
              <a:ext uri="{FF2B5EF4-FFF2-40B4-BE49-F238E27FC236}">
                <a16:creationId xmlns:a16="http://schemas.microsoft.com/office/drawing/2014/main" id="{2E0FCEAB-2804-7AC6-8705-166B6BFAB188}"/>
              </a:ext>
            </a:extLst>
          </p:cNvPr>
          <p:cNvSpPr txBox="1">
            <a:spLocks/>
          </p:cNvSpPr>
          <p:nvPr/>
        </p:nvSpPr>
        <p:spPr>
          <a:xfrm>
            <a:off x="4714658" y="437193"/>
            <a:ext cx="5879346" cy="1870976"/>
          </a:xfrm>
          <a:prstGeom prst="rect">
            <a:avLst/>
          </a:prstGeom>
        </p:spPr>
        <p:txBody>
          <a:bodyPr vert="horz" lIns="91440" tIns="45720" rIns="91440" bIns="45720" rtlCol="0" anchor="ct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a:lnSpc>
                <a:spcPct val="90000"/>
              </a:lnSpc>
              <a:spcBef>
                <a:spcPct val="0"/>
              </a:spcBef>
              <a:spcAft>
                <a:spcPts val="600"/>
              </a:spcAft>
              <a:defRPr/>
            </a:pPr>
            <a:r>
              <a:rPr lang="en-US" sz="3500">
                <a:latin typeface="Open Sans ExtraBold"/>
                <a:ea typeface="Open Sans ExtraBold"/>
                <a:cs typeface="Open Sans ExtraBold"/>
              </a:rPr>
              <a:t>How can we apply Standard 3 in practice?</a:t>
            </a:r>
            <a:endParaRPr kumimoji="0" lang="en-US" sz="3500" strike="noStrike" cap="none" spc="0" normalizeH="0" baseline="0" noProof="0">
              <a:ln>
                <a:noFill/>
              </a:ln>
              <a:uLnTx/>
              <a:uFillTx/>
              <a:latin typeface="Open Sans ExtraBold"/>
              <a:ea typeface="Open Sans ExtraBold"/>
              <a:cs typeface="Open Sans ExtraBold"/>
            </a:endParaRPr>
          </a:p>
        </p:txBody>
      </p:sp>
      <p:sp>
        <p:nvSpPr>
          <p:cNvPr id="2" name="Slide Number Placeholder 1">
            <a:extLst>
              <a:ext uri="{FF2B5EF4-FFF2-40B4-BE49-F238E27FC236}">
                <a16:creationId xmlns:a16="http://schemas.microsoft.com/office/drawing/2014/main" id="{2125516E-F361-0852-F34B-F68A11876FEC}"/>
              </a:ext>
            </a:extLst>
          </p:cNvPr>
          <p:cNvSpPr>
            <a:spLocks noGrp="1"/>
          </p:cNvSpPr>
          <p:nvPr>
            <p:ph type="sldNum" sz="quarter" idx="16"/>
          </p:nvPr>
        </p:nvSpPr>
        <p:spPr/>
        <p:txBody>
          <a:bodyPr vert="horz" lIns="91440" tIns="45720" rIns="91440" bIns="45720" rtlCol="0" anchor="ctr">
            <a:normAutofit/>
          </a:bodyPr>
          <a:lstStyle/>
          <a:p>
            <a:pPr>
              <a:spcAft>
                <a:spcPts val="600"/>
              </a:spcAft>
              <a:defRPr/>
            </a:pPr>
            <a:fld id="{330EA680-D336-4FF7-8B7A-9848BB0A1C32}" type="slidenum">
              <a:rPr lang="en-US">
                <a:solidFill>
                  <a:srgbClr val="FFFFFF"/>
                </a:solidFill>
                <a:latin typeface="Calibri" panose="020F0502020204030204"/>
              </a:rPr>
              <a:pPr>
                <a:spcAft>
                  <a:spcPts val="600"/>
                </a:spcAft>
                <a:defRPr/>
              </a:pPr>
              <a:t>16</a:t>
            </a:fld>
            <a:endParaRPr lang="en-US">
              <a:solidFill>
                <a:srgbClr val="FFFFFF"/>
              </a:solidFill>
              <a:latin typeface="Calibri" panose="020F0502020204030204"/>
            </a:endParaRPr>
          </a:p>
        </p:txBody>
      </p:sp>
      <p:pic>
        <p:nvPicPr>
          <p:cNvPr id="18" name="Picture 17">
            <a:extLst>
              <a:ext uri="{FF2B5EF4-FFF2-40B4-BE49-F238E27FC236}">
                <a16:creationId xmlns:a16="http://schemas.microsoft.com/office/drawing/2014/main" id="{F93810CB-DC75-2818-44D1-53B4CB366CCA}"/>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1376743" y="64406"/>
            <a:ext cx="743279" cy="743279"/>
          </a:xfrm>
          <a:prstGeom prst="rect">
            <a:avLst/>
          </a:prstGeom>
          <a:ln>
            <a:noFill/>
          </a:ln>
        </p:spPr>
      </p:pic>
      <p:sp>
        <p:nvSpPr>
          <p:cNvPr id="13" name="Picture Placeholder 7">
            <a:extLst>
              <a:ext uri="{FF2B5EF4-FFF2-40B4-BE49-F238E27FC236}">
                <a16:creationId xmlns:a16="http://schemas.microsoft.com/office/drawing/2014/main" id="{AFE5901D-4CD1-174B-2BBA-756A58B7EB85}"/>
              </a:ext>
            </a:extLst>
          </p:cNvPr>
          <p:cNvSpPr>
            <a:spLocks noGrp="1"/>
          </p:cNvSpPr>
          <p:nvPr>
            <p:ph type="pic" sz="quarter" idx="13"/>
          </p:nvPr>
        </p:nvSpPr>
        <p:spPr>
          <a:xfrm>
            <a:off x="85725" y="85725"/>
            <a:ext cx="2359025" cy="690563"/>
          </a:xfrm>
        </p:spPr>
        <p:txBody>
          <a:bodyPr/>
          <a:lstStyle/>
          <a:p>
            <a:endParaRPr lang="en-AU"/>
          </a:p>
        </p:txBody>
      </p:sp>
      <p:sp>
        <p:nvSpPr>
          <p:cNvPr id="3" name="TextBox 2">
            <a:extLst>
              <a:ext uri="{FF2B5EF4-FFF2-40B4-BE49-F238E27FC236}">
                <a16:creationId xmlns:a16="http://schemas.microsoft.com/office/drawing/2014/main" id="{3983B684-3057-7C74-42F7-9203112DBA65}"/>
              </a:ext>
            </a:extLst>
          </p:cNvPr>
          <p:cNvSpPr txBox="1"/>
          <p:nvPr/>
        </p:nvSpPr>
        <p:spPr>
          <a:xfrm>
            <a:off x="4407409" y="2150601"/>
            <a:ext cx="7223760" cy="42030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nSpc>
                <a:spcPct val="150000"/>
              </a:lnSpc>
              <a:buFont typeface="Arial"/>
              <a:buChar char="•"/>
            </a:pPr>
            <a:r>
              <a:rPr lang="en-AU">
                <a:latin typeface="Open Sans"/>
                <a:ea typeface="+mn-lt"/>
                <a:cs typeface="+mn-lt"/>
              </a:rPr>
              <a:t>use a holistic approach to understand the people you provide care to. This means that you need to look at the whole person and all their needs</a:t>
            </a:r>
          </a:p>
          <a:p>
            <a:pPr marL="285750" indent="-285750">
              <a:lnSpc>
                <a:spcPct val="150000"/>
              </a:lnSpc>
              <a:buFont typeface="Arial"/>
              <a:buChar char="•"/>
            </a:pPr>
            <a:endParaRPr lang="en-AU" sz="900">
              <a:latin typeface="Open Sans"/>
              <a:ea typeface="+mn-lt"/>
              <a:cs typeface="+mn-lt"/>
            </a:endParaRPr>
          </a:p>
          <a:p>
            <a:pPr marL="285750" indent="-285750">
              <a:lnSpc>
                <a:spcPct val="150000"/>
              </a:lnSpc>
              <a:buFont typeface="Arial"/>
              <a:buChar char="•"/>
            </a:pPr>
            <a:r>
              <a:rPr lang="en-AU">
                <a:latin typeface="Open Sans"/>
                <a:ea typeface="+mn-lt"/>
                <a:cs typeface="+mn-lt"/>
              </a:rPr>
              <a:t>support detailed assessment and planning</a:t>
            </a:r>
          </a:p>
          <a:p>
            <a:pPr marL="285750" indent="-285750">
              <a:lnSpc>
                <a:spcPct val="150000"/>
              </a:lnSpc>
              <a:buFont typeface="Arial"/>
              <a:buChar char="•"/>
            </a:pPr>
            <a:endParaRPr lang="en-AU" sz="900">
              <a:latin typeface="Open Sans"/>
              <a:ea typeface="+mn-lt"/>
              <a:cs typeface="+mn-lt"/>
            </a:endParaRPr>
          </a:p>
          <a:p>
            <a:pPr marL="285750" indent="-285750">
              <a:lnSpc>
                <a:spcPct val="150000"/>
              </a:lnSpc>
              <a:buFont typeface="Arial"/>
              <a:buChar char="•"/>
            </a:pPr>
            <a:r>
              <a:rPr lang="en-AU">
                <a:latin typeface="Open Sans"/>
                <a:ea typeface="+mn-lt"/>
                <a:cs typeface="+mn-lt"/>
              </a:rPr>
              <a:t>improve older people’s independence and help people get back their independence after an illness or injury</a:t>
            </a:r>
          </a:p>
          <a:p>
            <a:pPr marL="285750" indent="-285750">
              <a:lnSpc>
                <a:spcPct val="150000"/>
              </a:lnSpc>
              <a:buFont typeface="Arial"/>
              <a:buChar char="•"/>
            </a:pPr>
            <a:endParaRPr lang="en-AU" sz="900">
              <a:latin typeface="Open Sans"/>
              <a:ea typeface="+mn-lt"/>
              <a:cs typeface="+mn-lt"/>
            </a:endParaRPr>
          </a:p>
          <a:p>
            <a:pPr marL="285750" indent="-285750">
              <a:lnSpc>
                <a:spcPct val="150000"/>
              </a:lnSpc>
              <a:buFont typeface="Arial"/>
              <a:buChar char="•"/>
            </a:pPr>
            <a:r>
              <a:rPr lang="en-AU">
                <a:latin typeface="Open Sans"/>
                <a:ea typeface="+mn-lt"/>
                <a:cs typeface="+mn-lt"/>
              </a:rPr>
              <a:t>focus on preventative health</a:t>
            </a:r>
          </a:p>
          <a:p>
            <a:pPr marL="285750" indent="-285750">
              <a:lnSpc>
                <a:spcPct val="150000"/>
              </a:lnSpc>
              <a:buFont typeface="Arial"/>
              <a:buChar char="•"/>
            </a:pPr>
            <a:endParaRPr lang="en-AU" sz="900">
              <a:latin typeface="Open Sans"/>
              <a:ea typeface="+mn-lt"/>
              <a:cs typeface="+mn-lt"/>
            </a:endParaRPr>
          </a:p>
          <a:p>
            <a:pPr marL="285750" indent="-285750">
              <a:lnSpc>
                <a:spcPct val="150000"/>
              </a:lnSpc>
              <a:buFont typeface="Arial"/>
              <a:buChar char="•"/>
            </a:pPr>
            <a:r>
              <a:rPr lang="en-AU">
                <a:latin typeface="Open Sans"/>
                <a:ea typeface="+mn-lt"/>
                <a:cs typeface="+mn-lt"/>
              </a:rPr>
              <a:t>respect and support the rights of people receiving care.</a:t>
            </a:r>
            <a:endParaRPr lang="en-US">
              <a:latin typeface="Open Sans"/>
              <a:ea typeface="+mn-lt"/>
              <a:cs typeface="+mn-lt"/>
            </a:endParaRPr>
          </a:p>
        </p:txBody>
      </p:sp>
    </p:spTree>
    <p:extLst>
      <p:ext uri="{BB962C8B-B14F-4D97-AF65-F5344CB8AC3E}">
        <p14:creationId xmlns:p14="http://schemas.microsoft.com/office/powerpoint/2010/main" val="23287308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9" name="Rectangle 18">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8522446"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2">
            <a:extLst>
              <a:ext uri="{FF2B5EF4-FFF2-40B4-BE49-F238E27FC236}">
                <a16:creationId xmlns:a16="http://schemas.microsoft.com/office/drawing/2014/main" id="{3B5B66EC-621E-9A2E-08C4-789B8A773557}"/>
              </a:ext>
            </a:extLst>
          </p:cNvPr>
          <p:cNvSpPr>
            <a:spLocks noGrp="1"/>
          </p:cNvSpPr>
          <p:nvPr>
            <p:ph type="title"/>
          </p:nvPr>
        </p:nvSpPr>
        <p:spPr>
          <a:xfrm>
            <a:off x="761802" y="350196"/>
            <a:ext cx="5017205" cy="1624520"/>
          </a:xfrm>
        </p:spPr>
        <p:txBody>
          <a:bodyPr vert="horz" lIns="91440" tIns="45720" rIns="91440" bIns="45720" rtlCol="0" anchor="ctr">
            <a:normAutofit/>
          </a:bodyPr>
          <a:lstStyle/>
          <a:p>
            <a:r>
              <a:rPr lang="en-US" sz="3500">
                <a:latin typeface="Open Sans ExtraBold" pitchFamily="2" charset="0"/>
                <a:ea typeface="Open Sans ExtraBold" pitchFamily="2" charset="0"/>
                <a:cs typeface="Open Sans ExtraBold" pitchFamily="2" charset="0"/>
              </a:rPr>
              <a:t>Reflective questions</a:t>
            </a:r>
          </a:p>
        </p:txBody>
      </p:sp>
      <p:sp>
        <p:nvSpPr>
          <p:cNvPr id="4" name="Content Placeholder 3">
            <a:extLst>
              <a:ext uri="{FF2B5EF4-FFF2-40B4-BE49-F238E27FC236}">
                <a16:creationId xmlns:a16="http://schemas.microsoft.com/office/drawing/2014/main" id="{25216122-4329-3741-0071-7066037BCB29}"/>
              </a:ext>
            </a:extLst>
          </p:cNvPr>
          <p:cNvSpPr>
            <a:spLocks noGrp="1"/>
          </p:cNvSpPr>
          <p:nvPr>
            <p:ph sz="half" idx="1"/>
          </p:nvPr>
        </p:nvSpPr>
        <p:spPr>
          <a:xfrm>
            <a:off x="519517" y="2743200"/>
            <a:ext cx="5131476" cy="3613149"/>
          </a:xfrm>
        </p:spPr>
        <p:txBody>
          <a:bodyPr vert="horz" lIns="91440" tIns="45720" rIns="91440" bIns="45720" rtlCol="0" anchor="ctr">
            <a:normAutofit/>
          </a:bodyPr>
          <a:lstStyle/>
          <a:p>
            <a:r>
              <a:rPr lang="en-US" sz="1800">
                <a:latin typeface="Open Sans" pitchFamily="2" charset="0"/>
                <a:ea typeface="Open Sans" pitchFamily="2" charset="0"/>
                <a:cs typeface="Open Sans" pitchFamily="2" charset="0"/>
              </a:rPr>
              <a:t>How do you identify changes in what an older person is able to do?</a:t>
            </a:r>
          </a:p>
          <a:p>
            <a:endParaRPr lang="en-US" sz="900">
              <a:latin typeface="Open Sans" pitchFamily="2" charset="0"/>
              <a:ea typeface="Open Sans" pitchFamily="2" charset="0"/>
              <a:cs typeface="Open Sans" pitchFamily="2" charset="0"/>
            </a:endParaRPr>
          </a:p>
          <a:p>
            <a:r>
              <a:rPr lang="en-US" sz="1800">
                <a:latin typeface="Open Sans" pitchFamily="2" charset="0"/>
                <a:ea typeface="Open Sans" pitchFamily="2" charset="0"/>
                <a:cs typeface="Open Sans" pitchFamily="2" charset="0"/>
              </a:rPr>
              <a:t>How do you understand what is important to the people you are providing care for and how you can support them to live their best lives?</a:t>
            </a:r>
          </a:p>
          <a:p>
            <a:endParaRPr lang="en-US" sz="900">
              <a:latin typeface="Open Sans" pitchFamily="2" charset="0"/>
              <a:ea typeface="Open Sans" pitchFamily="2" charset="0"/>
              <a:cs typeface="Open Sans" pitchFamily="2" charset="0"/>
            </a:endParaRPr>
          </a:p>
          <a:p>
            <a:r>
              <a:rPr lang="en-US" sz="1800">
                <a:latin typeface="Open Sans" pitchFamily="2" charset="0"/>
                <a:ea typeface="Open Sans" pitchFamily="2" charset="0"/>
                <a:cs typeface="Open Sans" pitchFamily="2" charset="0"/>
              </a:rPr>
              <a:t>How does our assessment, planning, communication and </a:t>
            </a:r>
            <a:r>
              <a:rPr lang="en-US" sz="1800" err="1">
                <a:latin typeface="Open Sans" pitchFamily="2" charset="0"/>
                <a:ea typeface="Open Sans" pitchFamily="2" charset="0"/>
                <a:cs typeface="Open Sans" pitchFamily="2" charset="0"/>
              </a:rPr>
              <a:t>organisation</a:t>
            </a:r>
            <a:r>
              <a:rPr lang="en-US" sz="1800">
                <a:latin typeface="Open Sans" pitchFamily="2" charset="0"/>
                <a:ea typeface="Open Sans" pitchFamily="2" charset="0"/>
                <a:cs typeface="Open Sans" pitchFamily="2" charset="0"/>
              </a:rPr>
              <a:t> processes support you to deliver safe and quality care?</a:t>
            </a:r>
          </a:p>
        </p:txBody>
      </p:sp>
      <p:pic>
        <p:nvPicPr>
          <p:cNvPr id="9" name="Content Placeholder 8" descr="Person writing on whiteboard">
            <a:extLst>
              <a:ext uri="{FF2B5EF4-FFF2-40B4-BE49-F238E27FC236}">
                <a16:creationId xmlns:a16="http://schemas.microsoft.com/office/drawing/2014/main" id="{3568AAD8-E76E-0DA0-B811-49ADA0E7C3C8}"/>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rcRect r="40599" b="-2"/>
          <a:stretch/>
        </p:blipFill>
        <p:spPr>
          <a:xfrm>
            <a:off x="6096000" y="1"/>
            <a:ext cx="6102825" cy="6858000"/>
          </a:xfrm>
          <a:prstGeom prst="rect">
            <a:avLst/>
          </a:prstGeom>
        </p:spPr>
      </p:pic>
      <p:sp>
        <p:nvSpPr>
          <p:cNvPr id="12" name="Slide Number Placeholder 11">
            <a:extLst>
              <a:ext uri="{FF2B5EF4-FFF2-40B4-BE49-F238E27FC236}">
                <a16:creationId xmlns:a16="http://schemas.microsoft.com/office/drawing/2014/main" id="{48CDEFFF-2FEB-CA66-8F45-7516FAB62C64}"/>
              </a:ext>
            </a:extLst>
          </p:cNvPr>
          <p:cNvSpPr>
            <a:spLocks noGrp="1"/>
          </p:cNvSpPr>
          <p:nvPr>
            <p:ph type="sldNum" sz="quarter" idx="12"/>
          </p:nvPr>
        </p:nvSpPr>
        <p:spPr>
          <a:xfrm>
            <a:off x="8732520" y="6356350"/>
            <a:ext cx="3200400" cy="365125"/>
          </a:xfrm>
        </p:spPr>
        <p:txBody>
          <a:bodyPr vert="horz" lIns="91440" tIns="45720" rIns="91440" bIns="45720" rtlCol="0" anchor="ctr">
            <a:normAutofit/>
          </a:bodyPr>
          <a:lstStyle/>
          <a:p>
            <a:pPr>
              <a:spcAft>
                <a:spcPts val="600"/>
              </a:spcAft>
              <a:defRPr/>
            </a:pPr>
            <a:fld id="{330EA680-D336-4FF7-8B7A-9848BB0A1C32}" type="slidenum">
              <a:rPr lang="en-US">
                <a:solidFill>
                  <a:schemeClr val="tx1"/>
                </a:solidFill>
                <a:latin typeface="Calibri" panose="020F0502020204030204"/>
              </a:rPr>
              <a:pPr>
                <a:spcAft>
                  <a:spcPts val="600"/>
                </a:spcAft>
                <a:defRPr/>
              </a:pPr>
              <a:t>17</a:t>
            </a:fld>
            <a:endParaRPr lang="en-US">
              <a:solidFill>
                <a:schemeClr val="tx1"/>
              </a:solidFill>
              <a:latin typeface="Calibri" panose="020F0502020204030204"/>
            </a:endParaRPr>
          </a:p>
        </p:txBody>
      </p:sp>
      <p:pic>
        <p:nvPicPr>
          <p:cNvPr id="10" name="Picture 9">
            <a:extLst>
              <a:ext uri="{FF2B5EF4-FFF2-40B4-BE49-F238E27FC236}">
                <a16:creationId xmlns:a16="http://schemas.microsoft.com/office/drawing/2014/main" id="{2892CBF5-D47C-50F9-5C64-4ABD81FDA896}"/>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1376743" y="64406"/>
            <a:ext cx="743279" cy="743279"/>
          </a:xfrm>
          <a:prstGeom prst="rect">
            <a:avLst/>
          </a:prstGeom>
          <a:ln>
            <a:noFill/>
          </a:ln>
        </p:spPr>
      </p:pic>
      <p:sp>
        <p:nvSpPr>
          <p:cNvPr id="3" name="Picture Placeholder 7">
            <a:extLst>
              <a:ext uri="{FF2B5EF4-FFF2-40B4-BE49-F238E27FC236}">
                <a16:creationId xmlns:a16="http://schemas.microsoft.com/office/drawing/2014/main" id="{446F6C6B-9226-6EBB-583B-9168EE8BC8F6}"/>
              </a:ext>
            </a:extLst>
          </p:cNvPr>
          <p:cNvSpPr>
            <a:spLocks noGrp="1"/>
          </p:cNvSpPr>
          <p:nvPr>
            <p:ph type="pic" sz="quarter" idx="13"/>
          </p:nvPr>
        </p:nvSpPr>
        <p:spPr>
          <a:xfrm>
            <a:off x="85725" y="85725"/>
            <a:ext cx="2359025" cy="690563"/>
          </a:xfrm>
        </p:spPr>
        <p:txBody>
          <a:bodyPr/>
          <a:lstStyle/>
          <a:p>
            <a:endParaRPr lang="en-AU"/>
          </a:p>
        </p:txBody>
      </p:sp>
    </p:spTree>
    <p:extLst>
      <p:ext uri="{BB962C8B-B14F-4D97-AF65-F5344CB8AC3E}">
        <p14:creationId xmlns:p14="http://schemas.microsoft.com/office/powerpoint/2010/main" val="12641449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2632B00-366B-C4DE-C33A-9C1E8C1BC9D6}"/>
              </a:ext>
            </a:extLst>
          </p:cNvPr>
          <p:cNvSpPr>
            <a:spLocks noGrp="1"/>
          </p:cNvSpPr>
          <p:nvPr>
            <p:ph type="sldNum" sz="quarter" idx="12"/>
          </p:nvPr>
        </p:nvSpPr>
        <p:spPr/>
        <p:txBody>
          <a:bodyPr/>
          <a:lstStyle/>
          <a:p>
            <a:fld id="{330EA680-D336-4FF7-8B7A-9848BB0A1C32}" type="slidenum">
              <a:rPr lang="en-US" smtClean="0"/>
              <a:t>18</a:t>
            </a:fld>
            <a:endParaRPr lang="en-US"/>
          </a:p>
        </p:txBody>
      </p:sp>
      <p:sp>
        <p:nvSpPr>
          <p:cNvPr id="4" name="Picture Placeholder 3">
            <a:extLst>
              <a:ext uri="{FF2B5EF4-FFF2-40B4-BE49-F238E27FC236}">
                <a16:creationId xmlns:a16="http://schemas.microsoft.com/office/drawing/2014/main" id="{96EA8BD5-5E8C-3BE4-68D1-A230DD5DF27A}"/>
              </a:ext>
            </a:extLst>
          </p:cNvPr>
          <p:cNvSpPr>
            <a:spLocks noGrp="1"/>
          </p:cNvSpPr>
          <p:nvPr>
            <p:ph type="pic" sz="quarter" idx="13"/>
          </p:nvPr>
        </p:nvSpPr>
        <p:spPr/>
        <p:txBody>
          <a:bodyPr/>
          <a:lstStyle/>
          <a:p>
            <a:endParaRPr lang="en-AU"/>
          </a:p>
        </p:txBody>
      </p:sp>
      <p:pic>
        <p:nvPicPr>
          <p:cNvPr id="5" name="Content Placeholder 14">
            <a:extLst>
              <a:ext uri="{FF2B5EF4-FFF2-40B4-BE49-F238E27FC236}">
                <a16:creationId xmlns:a16="http://schemas.microsoft.com/office/drawing/2014/main" id="{AB81D29E-C3C9-07F6-1D76-A52393BE57A8}"/>
              </a:ext>
            </a:extLst>
          </p:cNvPr>
          <p:cNvPicPr>
            <a:picLocks noGrp="1" noChangeAspect="1"/>
          </p:cNvPicPr>
          <p:nvPr/>
        </p:nvPicPr>
        <p:blipFill>
          <a:blip r:embed="rId3" cstate="print">
            <a:extLst>
              <a:ext uri="{28A0092B-C50C-407E-A947-70E740481C1C}">
                <a14:useLocalDpi xmlns:a14="http://schemas.microsoft.com/office/drawing/2010/main" val="0"/>
              </a:ext>
            </a:extLst>
          </a:blip>
          <a:srcRect/>
          <a:stretch/>
        </p:blipFill>
        <p:spPr>
          <a:xfrm>
            <a:off x="7777887" y="2098193"/>
            <a:ext cx="3601909" cy="3601909"/>
          </a:xfrm>
          <a:prstGeom prst="rect">
            <a:avLst/>
          </a:prstGeom>
          <a:ln>
            <a:noFill/>
          </a:ln>
        </p:spPr>
      </p:pic>
      <p:pic>
        <p:nvPicPr>
          <p:cNvPr id="55" name="Picture 54" descr="A colorful circle with a black background&#10;&#10;Description automatically generated">
            <a:extLst>
              <a:ext uri="{FF2B5EF4-FFF2-40B4-BE49-F238E27FC236}">
                <a16:creationId xmlns:a16="http://schemas.microsoft.com/office/drawing/2014/main" id="{3CEC82A9-E602-64D6-A3F6-4381873BFE4A}"/>
              </a:ext>
            </a:extLst>
          </p:cNvPr>
          <p:cNvPicPr>
            <a:picLocks noChangeAspect="1"/>
          </p:cNvPicPr>
          <p:nvPr/>
        </p:nvPicPr>
        <p:blipFill>
          <a:blip r:embed="rId4"/>
          <a:stretch>
            <a:fillRect/>
          </a:stretch>
        </p:blipFill>
        <p:spPr>
          <a:xfrm>
            <a:off x="11376743" y="63261"/>
            <a:ext cx="743279" cy="745570"/>
          </a:xfrm>
          <a:prstGeom prst="rect">
            <a:avLst/>
          </a:prstGeom>
          <a:ln>
            <a:noFill/>
          </a:ln>
        </p:spPr>
      </p:pic>
      <p:sp>
        <p:nvSpPr>
          <p:cNvPr id="57" name="Title 2">
            <a:extLst>
              <a:ext uri="{FF2B5EF4-FFF2-40B4-BE49-F238E27FC236}">
                <a16:creationId xmlns:a16="http://schemas.microsoft.com/office/drawing/2014/main" id="{89218F7A-5A70-1165-3AEA-6F9EDB2CB83B}"/>
              </a:ext>
            </a:extLst>
          </p:cNvPr>
          <p:cNvSpPr txBox="1">
            <a:spLocks/>
          </p:cNvSpPr>
          <p:nvPr/>
        </p:nvSpPr>
        <p:spPr>
          <a:xfrm>
            <a:off x="530891" y="808831"/>
            <a:ext cx="10582133" cy="633114"/>
          </a:xfrm>
          <a:prstGeom prst="rect">
            <a:avLst/>
          </a:prstGeom>
        </p:spPr>
        <p:txBody>
          <a:bodyPr lIns="91440" tIns="45720" rIns="91440" bIns="45720" anchor="t"/>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a:lnSpc>
                <a:spcPct val="90000"/>
              </a:lnSpc>
              <a:spcBef>
                <a:spcPct val="0"/>
              </a:spcBef>
              <a:defRPr/>
            </a:pPr>
            <a:r>
              <a:rPr lang="en-AU" sz="3500">
                <a:latin typeface="Open Sans ExtraBold"/>
                <a:ea typeface="Open Sans ExtraBold"/>
                <a:cs typeface="Open Sans ExtraBold"/>
              </a:rPr>
              <a:t>Strengthened Quality Standard 4: The environment</a:t>
            </a:r>
            <a:endParaRPr kumimoji="0" lang="en-AU" sz="3500" strike="noStrike" kern="1200" cap="none" spc="0" normalizeH="0" baseline="0" noProof="0">
              <a:ln>
                <a:noFill/>
              </a:ln>
              <a:solidFill>
                <a:srgbClr val="1E1544"/>
              </a:solidFill>
              <a:uLnTx/>
              <a:uFillTx/>
              <a:latin typeface="Open Sans ExtraBold" pitchFamily="2" charset="0"/>
              <a:ea typeface="Open Sans ExtraBold" pitchFamily="2" charset="0"/>
              <a:cs typeface="Open Sans ExtraBold" pitchFamily="2" charset="0"/>
            </a:endParaRPr>
          </a:p>
        </p:txBody>
      </p:sp>
      <p:sp>
        <p:nvSpPr>
          <p:cNvPr id="39" name="TextBox 38">
            <a:extLst>
              <a:ext uri="{FF2B5EF4-FFF2-40B4-BE49-F238E27FC236}">
                <a16:creationId xmlns:a16="http://schemas.microsoft.com/office/drawing/2014/main" id="{37D11D17-1093-7437-C1BC-1FF439E37F9B}"/>
              </a:ext>
            </a:extLst>
          </p:cNvPr>
          <p:cNvSpPr txBox="1"/>
          <p:nvPr/>
        </p:nvSpPr>
        <p:spPr>
          <a:xfrm>
            <a:off x="969657" y="3265715"/>
            <a:ext cx="6491847" cy="27834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200000"/>
              </a:lnSpc>
            </a:pPr>
            <a:r>
              <a:rPr lang="en-AU" b="1">
                <a:latin typeface="Open Sans"/>
                <a:ea typeface="Calibri"/>
                <a:cs typeface="Calibri"/>
              </a:rPr>
              <a:t>Outcomes</a:t>
            </a:r>
            <a:endParaRPr lang="en-AU">
              <a:latin typeface="Open Sans"/>
              <a:ea typeface="Calibri"/>
              <a:cs typeface="Calibri"/>
            </a:endParaRPr>
          </a:p>
          <a:p>
            <a:pPr marL="285750" indent="-285750">
              <a:lnSpc>
                <a:spcPct val="200000"/>
              </a:lnSpc>
              <a:buFont typeface="Arial"/>
              <a:buChar char="•"/>
            </a:pPr>
            <a:r>
              <a:rPr lang="en-AU">
                <a:latin typeface="Open Sans"/>
                <a:ea typeface="Calibri"/>
                <a:cs typeface="Calibri"/>
              </a:rPr>
              <a:t>4.1a: Environment and equipment at home​</a:t>
            </a:r>
          </a:p>
          <a:p>
            <a:pPr marL="285750" indent="-285750">
              <a:lnSpc>
                <a:spcPct val="200000"/>
              </a:lnSpc>
              <a:buFont typeface="Arial"/>
              <a:buChar char="•"/>
            </a:pPr>
            <a:r>
              <a:rPr lang="en-AU">
                <a:latin typeface="Open Sans"/>
                <a:ea typeface="Calibri"/>
                <a:cs typeface="Calibri"/>
              </a:rPr>
              <a:t>4.1b: Environment and equipment in a service environment​</a:t>
            </a:r>
          </a:p>
          <a:p>
            <a:pPr marL="285750" indent="-285750">
              <a:lnSpc>
                <a:spcPct val="200000"/>
              </a:lnSpc>
              <a:buFont typeface="Arial"/>
              <a:buChar char="•"/>
            </a:pPr>
            <a:r>
              <a:rPr lang="en-AU">
                <a:latin typeface="Open Sans"/>
                <a:ea typeface="Calibri"/>
                <a:cs typeface="Calibri"/>
              </a:rPr>
              <a:t>4.2: Infection prevention control​ (IPC)</a:t>
            </a:r>
          </a:p>
        </p:txBody>
      </p:sp>
      <p:grpSp>
        <p:nvGrpSpPr>
          <p:cNvPr id="2" name="Group 1" descr="Older person statement. I feel safe and supported where I live.">
            <a:extLst>
              <a:ext uri="{FF2B5EF4-FFF2-40B4-BE49-F238E27FC236}">
                <a16:creationId xmlns:a16="http://schemas.microsoft.com/office/drawing/2014/main" id="{7F703973-41D4-D15D-4743-0C2DF193328E}"/>
              </a:ext>
            </a:extLst>
          </p:cNvPr>
          <p:cNvGrpSpPr/>
          <p:nvPr/>
        </p:nvGrpSpPr>
        <p:grpSpPr>
          <a:xfrm>
            <a:off x="969658" y="2029639"/>
            <a:ext cx="3217238" cy="1151767"/>
            <a:chOff x="655455" y="737725"/>
            <a:chExt cx="4249832" cy="1971292"/>
          </a:xfrm>
        </p:grpSpPr>
        <p:sp>
          <p:nvSpPr>
            <p:cNvPr id="19" name="Rectangle: Rounded Corners 18" descr="Older person statement. I feel safe and supported where I live.">
              <a:extLst>
                <a:ext uri="{FF2B5EF4-FFF2-40B4-BE49-F238E27FC236}">
                  <a16:creationId xmlns:a16="http://schemas.microsoft.com/office/drawing/2014/main" id="{4EB77D1F-6881-AC67-2162-BE7352ADD01B}"/>
                </a:ext>
              </a:extLst>
            </p:cNvPr>
            <p:cNvSpPr/>
            <p:nvPr/>
          </p:nvSpPr>
          <p:spPr>
            <a:xfrm>
              <a:off x="655455" y="1020805"/>
              <a:ext cx="4249832" cy="1688212"/>
            </a:xfrm>
            <a:prstGeom prst="roundRect">
              <a:avLst>
                <a:gd name="adj" fmla="val 8015"/>
              </a:avLst>
            </a:prstGeom>
            <a:solidFill>
              <a:srgbClr val="CFCB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AU"/>
            </a:p>
          </p:txBody>
        </p:sp>
        <p:sp>
          <p:nvSpPr>
            <p:cNvPr id="20" name="Rectangle: Rounded Corners 19">
              <a:extLst>
                <a:ext uri="{FF2B5EF4-FFF2-40B4-BE49-F238E27FC236}">
                  <a16:creationId xmlns:a16="http://schemas.microsoft.com/office/drawing/2014/main" id="{1E8825ED-5FD0-3F76-A0DA-E562E96A71E4}"/>
                </a:ext>
              </a:extLst>
            </p:cNvPr>
            <p:cNvSpPr/>
            <p:nvPr/>
          </p:nvSpPr>
          <p:spPr>
            <a:xfrm>
              <a:off x="1174595" y="802888"/>
              <a:ext cx="3211551" cy="431180"/>
            </a:xfrm>
            <a:prstGeom prst="roundRect">
              <a:avLst>
                <a:gd name="adj" fmla="val 50000"/>
              </a:avLst>
            </a:prstGeom>
            <a:solidFill>
              <a:srgbClr val="3F36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AU">
                <a:highlight>
                  <a:srgbClr val="D9566C"/>
                </a:highlight>
              </a:endParaRPr>
            </a:p>
          </p:txBody>
        </p:sp>
        <p:sp>
          <p:nvSpPr>
            <p:cNvPr id="21" name="TextBox 6">
              <a:extLst>
                <a:ext uri="{FF2B5EF4-FFF2-40B4-BE49-F238E27FC236}">
                  <a16:creationId xmlns:a16="http://schemas.microsoft.com/office/drawing/2014/main" id="{CACF5EFC-1245-990D-70ED-326A05EDBD48}"/>
                </a:ext>
              </a:extLst>
            </p:cNvPr>
            <p:cNvSpPr txBox="1"/>
            <p:nvPr/>
          </p:nvSpPr>
          <p:spPr>
            <a:xfrm>
              <a:off x="831512" y="1388047"/>
              <a:ext cx="3794333" cy="895510"/>
            </a:xfrm>
            <a:prstGeom prst="rect">
              <a:avLst/>
            </a:prstGeom>
            <a:solidFill>
              <a:srgbClr val="CFCBD5"/>
            </a:solid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1400" b="1">
                  <a:latin typeface="Open Sans" pitchFamily="2" charset="0"/>
                  <a:ea typeface="Open Sans" pitchFamily="2" charset="0"/>
                  <a:cs typeface="Open Sans" pitchFamily="2" charset="0"/>
                </a:rPr>
                <a:t>I feel safe and supported where I live.</a:t>
              </a:r>
              <a:endParaRPr lang="en-AU" sz="1400" b="1">
                <a:latin typeface="Open Sans" pitchFamily="2" charset="0"/>
                <a:ea typeface="Open Sans" pitchFamily="2" charset="0"/>
                <a:cs typeface="Open Sans" pitchFamily="2" charset="0"/>
              </a:endParaRPr>
            </a:p>
          </p:txBody>
        </p:sp>
        <p:sp>
          <p:nvSpPr>
            <p:cNvPr id="22" name="TextBox 9">
              <a:extLst>
                <a:ext uri="{FF2B5EF4-FFF2-40B4-BE49-F238E27FC236}">
                  <a16:creationId xmlns:a16="http://schemas.microsoft.com/office/drawing/2014/main" id="{5BC0D650-1EBB-5E8D-6229-5FBD0E0ED738}"/>
                </a:ext>
              </a:extLst>
            </p:cNvPr>
            <p:cNvSpPr txBox="1"/>
            <p:nvPr/>
          </p:nvSpPr>
          <p:spPr>
            <a:xfrm>
              <a:off x="1167372" y="737725"/>
              <a:ext cx="3122616" cy="525385"/>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GB" sz="1400" b="1">
                  <a:solidFill>
                    <a:schemeClr val="bg1"/>
                  </a:solidFill>
                  <a:latin typeface="Open Sans" pitchFamily="2" charset="0"/>
                  <a:ea typeface="Open Sans" pitchFamily="2" charset="0"/>
                  <a:cs typeface="Open Sans" pitchFamily="2" charset="0"/>
                </a:rPr>
                <a:t>Older person statement</a:t>
              </a:r>
              <a:endParaRPr lang="en-AU" sz="1400" b="1">
                <a:solidFill>
                  <a:schemeClr val="bg1"/>
                </a:solidFill>
                <a:latin typeface="Open Sans" pitchFamily="2" charset="0"/>
                <a:ea typeface="Open Sans" pitchFamily="2" charset="0"/>
                <a:cs typeface="Open Sans" pitchFamily="2" charset="0"/>
              </a:endParaRPr>
            </a:p>
          </p:txBody>
        </p:sp>
      </p:grpSp>
      <p:grpSp>
        <p:nvGrpSpPr>
          <p:cNvPr id="6" name="Group 5" descr="Worker statement. I create a safe and supportive environment.">
            <a:extLst>
              <a:ext uri="{FF2B5EF4-FFF2-40B4-BE49-F238E27FC236}">
                <a16:creationId xmlns:a16="http://schemas.microsoft.com/office/drawing/2014/main" id="{EF31AEA5-C9AD-B79F-9629-BE1DA049548E}"/>
              </a:ext>
            </a:extLst>
          </p:cNvPr>
          <p:cNvGrpSpPr/>
          <p:nvPr/>
        </p:nvGrpSpPr>
        <p:grpSpPr>
          <a:xfrm>
            <a:off x="4382691" y="2031851"/>
            <a:ext cx="3217238" cy="1143357"/>
            <a:chOff x="245998" y="741510"/>
            <a:chExt cx="4249832" cy="1956898"/>
          </a:xfrm>
        </p:grpSpPr>
        <p:sp>
          <p:nvSpPr>
            <p:cNvPr id="7" name="Rectangle: Rounded Corners 6">
              <a:extLst>
                <a:ext uri="{FF2B5EF4-FFF2-40B4-BE49-F238E27FC236}">
                  <a16:creationId xmlns:a16="http://schemas.microsoft.com/office/drawing/2014/main" id="{79B649C1-5955-121C-4D65-6EA81112D449}"/>
                </a:ext>
              </a:extLst>
            </p:cNvPr>
            <p:cNvSpPr/>
            <p:nvPr/>
          </p:nvSpPr>
          <p:spPr>
            <a:xfrm>
              <a:off x="245998" y="1010197"/>
              <a:ext cx="4249832" cy="1688211"/>
            </a:xfrm>
            <a:prstGeom prst="roundRect">
              <a:avLst>
                <a:gd name="adj" fmla="val 8015"/>
              </a:avLst>
            </a:prstGeom>
            <a:solidFill>
              <a:srgbClr val="CFCB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AU"/>
            </a:p>
          </p:txBody>
        </p:sp>
        <p:sp>
          <p:nvSpPr>
            <p:cNvPr id="8" name="Rectangle: Rounded Corners 7">
              <a:extLst>
                <a:ext uri="{FF2B5EF4-FFF2-40B4-BE49-F238E27FC236}">
                  <a16:creationId xmlns:a16="http://schemas.microsoft.com/office/drawing/2014/main" id="{1FA6B938-126C-7E3E-BC24-E0FFA34ACB44}"/>
                </a:ext>
              </a:extLst>
            </p:cNvPr>
            <p:cNvSpPr/>
            <p:nvPr/>
          </p:nvSpPr>
          <p:spPr>
            <a:xfrm>
              <a:off x="765138" y="792279"/>
              <a:ext cx="3211551" cy="431181"/>
            </a:xfrm>
            <a:prstGeom prst="roundRect">
              <a:avLst>
                <a:gd name="adj" fmla="val 50000"/>
              </a:avLst>
            </a:prstGeom>
            <a:solidFill>
              <a:srgbClr val="3F36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AU">
                <a:highlight>
                  <a:srgbClr val="D9566C"/>
                </a:highlight>
              </a:endParaRPr>
            </a:p>
          </p:txBody>
        </p:sp>
        <p:sp>
          <p:nvSpPr>
            <p:cNvPr id="9" name="TextBox 13">
              <a:extLst>
                <a:ext uri="{FF2B5EF4-FFF2-40B4-BE49-F238E27FC236}">
                  <a16:creationId xmlns:a16="http://schemas.microsoft.com/office/drawing/2014/main" id="{C212DF94-DDB1-6AD8-EBEE-024A92D87668}"/>
                </a:ext>
              </a:extLst>
            </p:cNvPr>
            <p:cNvSpPr txBox="1"/>
            <p:nvPr/>
          </p:nvSpPr>
          <p:spPr>
            <a:xfrm>
              <a:off x="462212" y="1310333"/>
              <a:ext cx="3676465" cy="895510"/>
            </a:xfrm>
            <a:prstGeom prst="rect">
              <a:avLst/>
            </a:prstGeom>
            <a:solidFill>
              <a:srgbClr val="CFCBD5"/>
            </a:solid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1400" b="1">
                  <a:latin typeface="Open Sans" pitchFamily="2" charset="0"/>
                  <a:ea typeface="Open Sans" pitchFamily="2" charset="0"/>
                  <a:cs typeface="Open Sans" pitchFamily="2" charset="0"/>
                </a:rPr>
                <a:t>I create a safe and supportive environment.</a:t>
              </a:r>
              <a:endParaRPr lang="en-AU" sz="1400" b="1">
                <a:latin typeface="Open Sans" pitchFamily="2" charset="0"/>
                <a:ea typeface="Open Sans" pitchFamily="2" charset="0"/>
                <a:cs typeface="Open Sans" pitchFamily="2" charset="0"/>
              </a:endParaRPr>
            </a:p>
          </p:txBody>
        </p:sp>
        <p:sp>
          <p:nvSpPr>
            <p:cNvPr id="18" name="TextBox 14">
              <a:extLst>
                <a:ext uri="{FF2B5EF4-FFF2-40B4-BE49-F238E27FC236}">
                  <a16:creationId xmlns:a16="http://schemas.microsoft.com/office/drawing/2014/main" id="{645A7B0A-BF32-8CC3-2D07-C4AB8C9EA790}"/>
                </a:ext>
              </a:extLst>
            </p:cNvPr>
            <p:cNvSpPr txBox="1"/>
            <p:nvPr/>
          </p:nvSpPr>
          <p:spPr>
            <a:xfrm>
              <a:off x="838225" y="741510"/>
              <a:ext cx="3042303" cy="525385"/>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GB" sz="1400" b="1">
                  <a:solidFill>
                    <a:schemeClr val="bg1"/>
                  </a:solidFill>
                  <a:latin typeface="Open Sans" pitchFamily="2" charset="0"/>
                  <a:ea typeface="Open Sans" pitchFamily="2" charset="0"/>
                  <a:cs typeface="Open Sans" pitchFamily="2" charset="0"/>
                </a:rPr>
                <a:t>Worker statement</a:t>
              </a:r>
              <a:endParaRPr lang="en-AU" sz="1400" b="1">
                <a:solidFill>
                  <a:schemeClr val="bg1"/>
                </a:solidFill>
                <a:latin typeface="Open Sans" pitchFamily="2" charset="0"/>
                <a:ea typeface="Open Sans" pitchFamily="2" charset="0"/>
                <a:cs typeface="Open Sans" pitchFamily="2" charset="0"/>
              </a:endParaRPr>
            </a:p>
          </p:txBody>
        </p:sp>
      </p:grpSp>
    </p:spTree>
    <p:extLst>
      <p:ext uri="{BB962C8B-B14F-4D97-AF65-F5344CB8AC3E}">
        <p14:creationId xmlns:p14="http://schemas.microsoft.com/office/powerpoint/2010/main" val="22665124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Senior man at home">
            <a:extLst>
              <a:ext uri="{FF2B5EF4-FFF2-40B4-BE49-F238E27FC236}">
                <a16:creationId xmlns:a16="http://schemas.microsoft.com/office/drawing/2014/main" id="{02AF3354-15C3-9185-A0DB-B9A83B86B24D}"/>
              </a:ext>
            </a:extLst>
          </p:cNvPr>
          <p:cNvPicPr>
            <a:picLocks noChangeAspect="1"/>
          </p:cNvPicPr>
          <p:nvPr/>
        </p:nvPicPr>
        <p:blipFill>
          <a:blip r:embed="rId3" cstate="print">
            <a:extLst>
              <a:ext uri="{28A0092B-C50C-407E-A947-70E740481C1C}">
                <a14:useLocalDpi xmlns:a14="http://schemas.microsoft.com/office/drawing/2010/main" val="0"/>
              </a:ext>
            </a:extLst>
          </a:blip>
          <a:srcRect l="33572" r="19190"/>
          <a:stretch/>
        </p:blipFill>
        <p:spPr>
          <a:xfrm flipH="1">
            <a:off x="786" y="78"/>
            <a:ext cx="4859126" cy="6857921"/>
          </a:xfrm>
          <a:prstGeom prst="rect">
            <a:avLst/>
          </a:prstGeom>
          <a:ln>
            <a:noFill/>
          </a:ln>
        </p:spPr>
      </p:pic>
      <p:sp>
        <p:nvSpPr>
          <p:cNvPr id="19" name="Title 2">
            <a:extLst>
              <a:ext uri="{FF2B5EF4-FFF2-40B4-BE49-F238E27FC236}">
                <a16:creationId xmlns:a16="http://schemas.microsoft.com/office/drawing/2014/main" id="{2E0FCEAB-2804-7AC6-8705-166B6BFAB188}"/>
              </a:ext>
            </a:extLst>
          </p:cNvPr>
          <p:cNvSpPr txBox="1">
            <a:spLocks/>
          </p:cNvSpPr>
          <p:nvPr/>
        </p:nvSpPr>
        <p:spPr>
          <a:xfrm>
            <a:off x="5454519" y="437193"/>
            <a:ext cx="5879346" cy="1870976"/>
          </a:xfrm>
          <a:prstGeom prst="rect">
            <a:avLst/>
          </a:prstGeom>
        </p:spPr>
        <p:txBody>
          <a:bodyPr vert="horz" lIns="91440" tIns="45720" rIns="91440" bIns="45720" rtlCol="0" anchor="ct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a:lnSpc>
                <a:spcPct val="90000"/>
              </a:lnSpc>
              <a:spcBef>
                <a:spcPct val="0"/>
              </a:spcBef>
              <a:spcAft>
                <a:spcPts val="600"/>
              </a:spcAft>
              <a:defRPr/>
            </a:pPr>
            <a:r>
              <a:rPr lang="en-US" sz="3500">
                <a:latin typeface="Open Sans ExtraBold"/>
                <a:ea typeface="Open Sans ExtraBold"/>
                <a:cs typeface="Open Sans ExtraBold"/>
              </a:rPr>
              <a:t>How can we apply Standard 4 in practice?</a:t>
            </a:r>
            <a:endParaRPr kumimoji="0" lang="en-US" sz="3500" strike="noStrike" cap="none" spc="0" normalizeH="0" baseline="0" noProof="0">
              <a:ln>
                <a:noFill/>
              </a:ln>
              <a:uLnTx/>
              <a:uFillTx/>
              <a:latin typeface="Open Sans ExtraBold"/>
              <a:ea typeface="Open Sans ExtraBold"/>
              <a:cs typeface="Open Sans ExtraBold"/>
            </a:endParaRPr>
          </a:p>
        </p:txBody>
      </p:sp>
      <p:sp>
        <p:nvSpPr>
          <p:cNvPr id="2" name="Slide Number Placeholder 1">
            <a:extLst>
              <a:ext uri="{FF2B5EF4-FFF2-40B4-BE49-F238E27FC236}">
                <a16:creationId xmlns:a16="http://schemas.microsoft.com/office/drawing/2014/main" id="{2125516E-F361-0852-F34B-F68A11876FEC}"/>
              </a:ext>
            </a:extLst>
          </p:cNvPr>
          <p:cNvSpPr>
            <a:spLocks noGrp="1"/>
          </p:cNvSpPr>
          <p:nvPr>
            <p:ph type="sldNum" sz="quarter" idx="16"/>
          </p:nvPr>
        </p:nvSpPr>
        <p:spPr/>
        <p:txBody>
          <a:bodyPr vert="horz" lIns="91440" tIns="45720" rIns="91440" bIns="45720" rtlCol="0" anchor="ctr">
            <a:normAutofit/>
          </a:bodyPr>
          <a:lstStyle/>
          <a:p>
            <a:pPr>
              <a:spcAft>
                <a:spcPts val="600"/>
              </a:spcAft>
              <a:defRPr/>
            </a:pPr>
            <a:fld id="{330EA680-D336-4FF7-8B7A-9848BB0A1C32}" type="slidenum">
              <a:rPr lang="en-US">
                <a:solidFill>
                  <a:schemeClr val="tx1"/>
                </a:solidFill>
                <a:latin typeface="Calibri" panose="020F0502020204030204"/>
              </a:rPr>
              <a:pPr>
                <a:spcAft>
                  <a:spcPts val="600"/>
                </a:spcAft>
                <a:defRPr/>
              </a:pPr>
              <a:t>19</a:t>
            </a:fld>
            <a:endParaRPr lang="en-US">
              <a:solidFill>
                <a:schemeClr val="tx1"/>
              </a:solidFill>
              <a:latin typeface="Calibri" panose="020F0502020204030204"/>
            </a:endParaRPr>
          </a:p>
        </p:txBody>
      </p:sp>
      <p:pic>
        <p:nvPicPr>
          <p:cNvPr id="18" name="Picture 17">
            <a:extLst>
              <a:ext uri="{FF2B5EF4-FFF2-40B4-BE49-F238E27FC236}">
                <a16:creationId xmlns:a16="http://schemas.microsoft.com/office/drawing/2014/main" id="{F93810CB-DC75-2818-44D1-53B4CB366CCA}"/>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1376743" y="64406"/>
            <a:ext cx="743279" cy="743279"/>
          </a:xfrm>
          <a:prstGeom prst="rect">
            <a:avLst/>
          </a:prstGeom>
          <a:ln>
            <a:noFill/>
          </a:ln>
        </p:spPr>
      </p:pic>
      <p:sp>
        <p:nvSpPr>
          <p:cNvPr id="13" name="Picture Placeholder 7">
            <a:extLst>
              <a:ext uri="{FF2B5EF4-FFF2-40B4-BE49-F238E27FC236}">
                <a16:creationId xmlns:a16="http://schemas.microsoft.com/office/drawing/2014/main" id="{AFE5901D-4CD1-174B-2BBA-756A58B7EB85}"/>
              </a:ext>
            </a:extLst>
          </p:cNvPr>
          <p:cNvSpPr>
            <a:spLocks noGrp="1"/>
          </p:cNvSpPr>
          <p:nvPr>
            <p:ph type="pic" sz="quarter" idx="13"/>
          </p:nvPr>
        </p:nvSpPr>
        <p:spPr>
          <a:xfrm>
            <a:off x="85725" y="85725"/>
            <a:ext cx="2359025" cy="690563"/>
          </a:xfrm>
        </p:spPr>
        <p:txBody>
          <a:bodyPr/>
          <a:lstStyle/>
          <a:p>
            <a:endParaRPr lang="en-AU"/>
          </a:p>
        </p:txBody>
      </p:sp>
      <p:sp>
        <p:nvSpPr>
          <p:cNvPr id="3" name="TextBox 2">
            <a:extLst>
              <a:ext uri="{FF2B5EF4-FFF2-40B4-BE49-F238E27FC236}">
                <a16:creationId xmlns:a16="http://schemas.microsoft.com/office/drawing/2014/main" id="{3983B684-3057-7C74-42F7-9203112DBA65}"/>
              </a:ext>
            </a:extLst>
          </p:cNvPr>
          <p:cNvSpPr txBox="1"/>
          <p:nvPr/>
        </p:nvSpPr>
        <p:spPr>
          <a:xfrm>
            <a:off x="5373624" y="2150601"/>
            <a:ext cx="6473952" cy="35798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nSpc>
                <a:spcPct val="150000"/>
              </a:lnSpc>
              <a:buFont typeface="Arial"/>
              <a:buChar char="•"/>
            </a:pPr>
            <a:r>
              <a:rPr lang="en-AU">
                <a:latin typeface="Open Sans"/>
                <a:ea typeface="+mn-lt"/>
                <a:cs typeface="+mn-lt"/>
              </a:rPr>
              <a:t>support people receiving our care to feel safe in their home environment by identifying and reducing environmental risks</a:t>
            </a:r>
          </a:p>
          <a:p>
            <a:pPr marL="285750" indent="-285750">
              <a:lnSpc>
                <a:spcPct val="150000"/>
              </a:lnSpc>
              <a:buFont typeface="Arial"/>
              <a:buChar char="•"/>
            </a:pPr>
            <a:endParaRPr lang="en-AU" sz="900">
              <a:latin typeface="Open Sans"/>
              <a:ea typeface="+mn-lt"/>
              <a:cs typeface="+mn-lt"/>
            </a:endParaRPr>
          </a:p>
          <a:p>
            <a:pPr marL="285750" indent="-285750">
              <a:lnSpc>
                <a:spcPct val="150000"/>
              </a:lnSpc>
              <a:buFont typeface="Arial"/>
              <a:buChar char="•"/>
            </a:pPr>
            <a:r>
              <a:rPr lang="en-AU">
                <a:latin typeface="Open Sans"/>
                <a:ea typeface="+mn-lt"/>
                <a:cs typeface="+mn-lt"/>
              </a:rPr>
              <a:t>provide a well-maintained service environment</a:t>
            </a:r>
          </a:p>
          <a:p>
            <a:pPr marL="285750" indent="-285750">
              <a:lnSpc>
                <a:spcPct val="150000"/>
              </a:lnSpc>
              <a:buFont typeface="Arial"/>
              <a:buChar char="•"/>
            </a:pPr>
            <a:endParaRPr lang="en-AU" sz="900">
              <a:latin typeface="Open Sans"/>
              <a:ea typeface="+mn-lt"/>
              <a:cs typeface="+mn-lt"/>
            </a:endParaRPr>
          </a:p>
          <a:p>
            <a:pPr marL="285750" indent="-285750">
              <a:lnSpc>
                <a:spcPct val="150000"/>
              </a:lnSpc>
              <a:buFont typeface="Arial"/>
              <a:buChar char="•"/>
            </a:pPr>
            <a:r>
              <a:rPr lang="en-AU">
                <a:latin typeface="Open Sans"/>
                <a:ea typeface="+mn-lt"/>
                <a:cs typeface="+mn-lt"/>
              </a:rPr>
              <a:t>design a service environment that allows people to move freely</a:t>
            </a:r>
          </a:p>
          <a:p>
            <a:pPr marL="285750" indent="-285750">
              <a:lnSpc>
                <a:spcPct val="150000"/>
              </a:lnSpc>
              <a:buFont typeface="Arial"/>
              <a:buChar char="•"/>
            </a:pPr>
            <a:endParaRPr lang="en-AU" sz="900">
              <a:latin typeface="Open Sans"/>
              <a:ea typeface="+mn-lt"/>
              <a:cs typeface="+mn-lt"/>
            </a:endParaRPr>
          </a:p>
          <a:p>
            <a:pPr marL="285750" indent="-285750">
              <a:lnSpc>
                <a:spcPct val="150000"/>
              </a:lnSpc>
              <a:buFont typeface="Arial"/>
              <a:buChar char="•"/>
            </a:pPr>
            <a:r>
              <a:rPr lang="en-AU">
                <a:latin typeface="Open Sans"/>
                <a:ea typeface="+mn-lt"/>
                <a:cs typeface="+mn-lt"/>
              </a:rPr>
              <a:t>use high-quality IPC processes.</a:t>
            </a:r>
            <a:endParaRPr lang="en-US">
              <a:latin typeface="Open Sans"/>
              <a:ea typeface="+mn-lt"/>
              <a:cs typeface="+mn-lt"/>
            </a:endParaRPr>
          </a:p>
        </p:txBody>
      </p:sp>
    </p:spTree>
    <p:extLst>
      <p:ext uri="{BB962C8B-B14F-4D97-AF65-F5344CB8AC3E}">
        <p14:creationId xmlns:p14="http://schemas.microsoft.com/office/powerpoint/2010/main" val="20219318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up of a person smiling&#10;&#10;Description automatically generated">
            <a:extLst>
              <a:ext uri="{FF2B5EF4-FFF2-40B4-BE49-F238E27FC236}">
                <a16:creationId xmlns:a16="http://schemas.microsoft.com/office/drawing/2014/main" id="{DCDF31BE-D91D-49C3-B955-89CA8CC4FC5E}"/>
              </a:ext>
            </a:extLst>
          </p:cNvPr>
          <p:cNvPicPr>
            <a:picLocks noGrp="1" noChangeAspect="1"/>
          </p:cNvPicPr>
          <p:nvPr/>
        </p:nvPicPr>
        <p:blipFill>
          <a:blip r:embed="rId3">
            <a:extLst>
              <a:ext uri="{28A0092B-C50C-407E-A947-70E740481C1C}">
                <a14:useLocalDpi xmlns:a14="http://schemas.microsoft.com/office/drawing/2010/main" val="0"/>
              </a:ext>
            </a:extLst>
          </a:blip>
          <a:srcRect l="32191" t="1983" r="11248" b="143"/>
          <a:stretch/>
        </p:blipFill>
        <p:spPr>
          <a:xfrm>
            <a:off x="5146158" y="0"/>
            <a:ext cx="7045841" cy="6858000"/>
          </a:xfrm>
          <a:prstGeom prst="rect">
            <a:avLst/>
          </a:prstGeom>
          <a:solidFill>
            <a:schemeClr val="bg1">
              <a:lumMod val="85000"/>
            </a:schemeClr>
          </a:solidFill>
        </p:spPr>
      </p:pic>
      <p:sp>
        <p:nvSpPr>
          <p:cNvPr id="13" name="Rectangle 12">
            <a:extLst>
              <a:ext uri="{FF2B5EF4-FFF2-40B4-BE49-F238E27FC236}">
                <a16:creationId xmlns:a16="http://schemas.microsoft.com/office/drawing/2014/main" id="{9E90DD1F-65C0-5DF9-935A-490F38D7E447}"/>
              </a:ext>
            </a:extLst>
          </p:cNvPr>
          <p:cNvSpPr/>
          <p:nvPr/>
        </p:nvSpPr>
        <p:spPr>
          <a:xfrm>
            <a:off x="0" y="0"/>
            <a:ext cx="5433237"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Title 3">
            <a:extLst>
              <a:ext uri="{FF2B5EF4-FFF2-40B4-BE49-F238E27FC236}">
                <a16:creationId xmlns:a16="http://schemas.microsoft.com/office/drawing/2014/main" id="{B697200B-155B-C676-E755-ACFD5A6320DD}"/>
              </a:ext>
            </a:extLst>
          </p:cNvPr>
          <p:cNvSpPr>
            <a:spLocks noGrp="1"/>
          </p:cNvSpPr>
          <p:nvPr/>
        </p:nvSpPr>
        <p:spPr>
          <a:xfrm>
            <a:off x="539113" y="2056619"/>
            <a:ext cx="5085511" cy="1052513"/>
          </a:xfrm>
          <a:prstGeom prst="rect">
            <a:avLst/>
          </a:prstGeom>
          <a:noFill/>
          <a:ln>
            <a:noFill/>
          </a:ln>
        </p:spPr>
        <p:style>
          <a:lnRef idx="0">
            <a:scrgbClr r="0" g="0" b="0"/>
          </a:lnRef>
          <a:fillRef idx="0">
            <a:scrgbClr r="0" g="0" b="0"/>
          </a:fillRef>
          <a:effectRef idx="0">
            <a:scrgbClr r="0" g="0" b="0"/>
          </a:effectRef>
          <a:fontRef idx="minor">
            <a:schemeClr val="lt1"/>
          </a:fontRef>
        </p:style>
        <p:txBody>
          <a:bodyPr lIns="0" tIns="0" rIns="0" bIns="0" anchor="ctr" anchorCtr="0"/>
          <a:lstStyle>
            <a:lvl1pPr algn="l" defTabSz="914400" rtl="0" eaLnBrk="1" latinLnBrk="0" hangingPunct="1">
              <a:lnSpc>
                <a:spcPct val="90000"/>
              </a:lnSpc>
              <a:spcBef>
                <a:spcPct val="0"/>
              </a:spcBef>
              <a:buNone/>
              <a:defRPr sz="3300" kern="1200">
                <a:solidFill>
                  <a:schemeClr val="bg1"/>
                </a:solidFill>
                <a:latin typeface="+mj-lt"/>
                <a:ea typeface="+mj-ea"/>
                <a:cs typeface="+mj-cs"/>
              </a:defRPr>
            </a:lvl1pPr>
          </a:lstStyle>
          <a:p>
            <a:r>
              <a:rPr lang="en-AU" sz="3500">
                <a:latin typeface="Open Sans ExtraBold" pitchFamily="2" charset="0"/>
                <a:ea typeface="Open Sans ExtraBold" pitchFamily="2" charset="0"/>
                <a:cs typeface="Open Sans ExtraBold" pitchFamily="2" charset="0"/>
              </a:rPr>
              <a:t>Strengthened Aged Care Quality Standards</a:t>
            </a:r>
          </a:p>
        </p:txBody>
      </p:sp>
      <p:sp>
        <p:nvSpPr>
          <p:cNvPr id="4" name="Text Placeholder 4">
            <a:extLst>
              <a:ext uri="{FF2B5EF4-FFF2-40B4-BE49-F238E27FC236}">
                <a16:creationId xmlns:a16="http://schemas.microsoft.com/office/drawing/2014/main" id="{0A447E8A-E827-993D-CE56-4C6113F8EB46}"/>
              </a:ext>
            </a:extLst>
          </p:cNvPr>
          <p:cNvSpPr>
            <a:spLocks noGrp="1"/>
          </p:cNvSpPr>
          <p:nvPr/>
        </p:nvSpPr>
        <p:spPr>
          <a:xfrm>
            <a:off x="539640" y="3570682"/>
            <a:ext cx="2416211" cy="365125"/>
          </a:xfrm>
          <a:prstGeom prst="rect">
            <a:avLst/>
          </a:prstGeom>
          <a:noFill/>
          <a:ln>
            <a:noFill/>
          </a:ln>
        </p:spPr>
        <p:style>
          <a:lnRef idx="0">
            <a:scrgbClr r="0" g="0" b="0"/>
          </a:lnRef>
          <a:fillRef idx="0">
            <a:scrgbClr r="0" g="0" b="0"/>
          </a:fillRef>
          <a:effectRef idx="0">
            <a:scrgbClr r="0" g="0" b="0"/>
          </a:effectRef>
          <a:fontRef idx="minor">
            <a:schemeClr val="lt1"/>
          </a:fontRef>
        </p:style>
        <p:txBody>
          <a:bodyPr vert="horz" lIns="0" tIns="0" rIns="0" bIns="0" rtlCol="0" anchor="ctr">
            <a:noAutofit/>
          </a:bodyPr>
          <a:lstStyle>
            <a:lvl1pPr marL="0" indent="0" algn="l" defTabSz="914400" rtl="0" eaLnBrk="1" latinLnBrk="0" hangingPunct="1">
              <a:lnSpc>
                <a:spcPct val="114000"/>
              </a:lnSpc>
              <a:spcBef>
                <a:spcPts val="0"/>
              </a:spcBef>
              <a:buFont typeface="Fira Sans Light" panose="020B0403050000020004" pitchFamily="34" charset="0"/>
              <a:buNone/>
              <a:defRPr sz="2000" b="0" kern="1200">
                <a:solidFill>
                  <a:schemeClr val="bg1"/>
                </a:solidFill>
                <a:latin typeface="+mn-lt"/>
                <a:ea typeface="Open Sans Light" pitchFamily="2" charset="0"/>
                <a:cs typeface="Open Sans Light" pitchFamily="2" charset="0"/>
              </a:defRPr>
            </a:lvl1pPr>
            <a:lvl2pPr marL="0" indent="0" algn="l" defTabSz="914400" rtl="0" eaLnBrk="1" latinLnBrk="0" hangingPunct="1">
              <a:lnSpc>
                <a:spcPct val="110000"/>
              </a:lnSpc>
              <a:spcBef>
                <a:spcPts val="0"/>
              </a:spcBef>
              <a:spcAft>
                <a:spcPts val="600"/>
              </a:spcAft>
              <a:buFont typeface="Fira Sans Light" panose="020B0403050000020004" pitchFamily="34" charset="0"/>
              <a:buNone/>
              <a:defRPr sz="1800" kern="1200">
                <a:solidFill>
                  <a:schemeClr val="bg1"/>
                </a:solidFill>
                <a:latin typeface="Fira Sans Light" panose="020B0403050000020004" pitchFamily="34" charset="0"/>
                <a:ea typeface="Open Sans" pitchFamily="2" charset="0"/>
                <a:cs typeface="Open Sans" pitchFamily="2" charset="0"/>
              </a:defRPr>
            </a:lvl2pPr>
            <a:lvl3pPr marL="0" indent="0" algn="l" defTabSz="914400" rtl="0" eaLnBrk="1" latinLnBrk="0" hangingPunct="1">
              <a:lnSpc>
                <a:spcPct val="110000"/>
              </a:lnSpc>
              <a:spcBef>
                <a:spcPts val="0"/>
              </a:spcBef>
              <a:spcAft>
                <a:spcPts val="600"/>
              </a:spcAft>
              <a:buFont typeface="Fira Sans Light" panose="020B0403050000020004" pitchFamily="34" charset="0"/>
              <a:buNone/>
              <a:defRPr sz="1800" kern="1200">
                <a:solidFill>
                  <a:schemeClr val="bg1"/>
                </a:solidFill>
                <a:latin typeface="Fira Sans Light" panose="020B0403050000020004" pitchFamily="34" charset="0"/>
                <a:ea typeface="Open Sans" pitchFamily="2" charset="0"/>
                <a:cs typeface="Open Sans" pitchFamily="2" charset="0"/>
              </a:defRPr>
            </a:lvl3pPr>
            <a:lvl4pPr marL="180000" indent="0" algn="l" defTabSz="914400" rtl="0" eaLnBrk="1" latinLnBrk="0" hangingPunct="1">
              <a:lnSpc>
                <a:spcPct val="110000"/>
              </a:lnSpc>
              <a:spcBef>
                <a:spcPts val="0"/>
              </a:spcBef>
              <a:spcAft>
                <a:spcPts val="600"/>
              </a:spcAft>
              <a:buFont typeface="Fira Sans Light" panose="020B0403050000020004" pitchFamily="34" charset="0"/>
              <a:buNone/>
              <a:defRPr sz="1800" kern="1200">
                <a:solidFill>
                  <a:schemeClr val="bg1"/>
                </a:solidFill>
                <a:latin typeface="Fira Sans Light" panose="020B0403050000020004" pitchFamily="34" charset="0"/>
                <a:ea typeface="Open Sans" pitchFamily="2" charset="0"/>
                <a:cs typeface="Open Sans" pitchFamily="2" charset="0"/>
              </a:defRPr>
            </a:lvl4pPr>
            <a:lvl5pPr marL="360000" indent="0" algn="l" defTabSz="914400" rtl="0" eaLnBrk="1" latinLnBrk="0" hangingPunct="1">
              <a:lnSpc>
                <a:spcPct val="110000"/>
              </a:lnSpc>
              <a:spcBef>
                <a:spcPts val="0"/>
              </a:spcBef>
              <a:spcAft>
                <a:spcPts val="600"/>
              </a:spcAft>
              <a:buFont typeface="Fira Sans Light" panose="020B0403050000020004" pitchFamily="34" charset="0"/>
              <a:buNone/>
              <a:defRPr sz="1800" kern="1200">
                <a:solidFill>
                  <a:schemeClr val="bg1"/>
                </a:solidFill>
                <a:latin typeface="Fira Sans Light" panose="020B0403050000020004" pitchFamily="34"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1800">
                <a:latin typeface="Open Sans" pitchFamily="2" charset="0"/>
                <a:ea typeface="Open Sans" pitchFamily="2" charset="0"/>
                <a:cs typeface="Open Sans" pitchFamily="2" charset="0"/>
              </a:rPr>
              <a:t>Provider presentation</a:t>
            </a:r>
          </a:p>
        </p:txBody>
      </p:sp>
      <p:sp>
        <p:nvSpPr>
          <p:cNvPr id="5" name="Date Placeholder 3">
            <a:extLst>
              <a:ext uri="{FF2B5EF4-FFF2-40B4-BE49-F238E27FC236}">
                <a16:creationId xmlns:a16="http://schemas.microsoft.com/office/drawing/2014/main" id="{15DE728C-B36C-8D89-AF18-5DD724B1BE4E}"/>
              </a:ext>
            </a:extLst>
          </p:cNvPr>
          <p:cNvSpPr txBox="1">
            <a:spLocks/>
          </p:cNvSpPr>
          <p:nvPr/>
        </p:nvSpPr>
        <p:spPr>
          <a:xfrm>
            <a:off x="539110" y="4507711"/>
            <a:ext cx="2267886" cy="365125"/>
          </a:xfrm>
          <a:prstGeom prst="rect">
            <a:avLst/>
          </a:prstGeom>
          <a:noFill/>
          <a:ln>
            <a:noFill/>
          </a:ln>
        </p:spPr>
        <p:style>
          <a:lnRef idx="0">
            <a:scrgbClr r="0" g="0" b="0"/>
          </a:lnRef>
          <a:fillRef idx="0">
            <a:scrgbClr r="0" g="0" b="0"/>
          </a:fillRef>
          <a:effectRef idx="0">
            <a:scrgbClr r="0" g="0" b="0"/>
          </a:effectRef>
          <a:fontRef idx="minor">
            <a:schemeClr val="lt1"/>
          </a:fontRef>
        </p:style>
        <p:txBody>
          <a:bodyPr lIns="0" tIns="0" rIns="0" bIns="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chemeClr val="bg1"/>
                </a:solidFill>
                <a:latin typeface="Open Sans" pitchFamily="2" charset="0"/>
                <a:ea typeface="Open Sans" pitchFamily="2" charset="0"/>
                <a:cs typeface="Open Sans" pitchFamily="2" charset="0"/>
              </a:rPr>
              <a:t>[</a:t>
            </a:r>
            <a:r>
              <a:rPr lang="en-US" err="1">
                <a:solidFill>
                  <a:schemeClr val="bg1"/>
                </a:solidFill>
                <a:latin typeface="Open Sans" pitchFamily="2" charset="0"/>
                <a:ea typeface="Open Sans" pitchFamily="2" charset="0"/>
                <a:cs typeface="Open Sans" pitchFamily="2" charset="0"/>
              </a:rPr>
              <a:t>Organisation</a:t>
            </a:r>
            <a:r>
              <a:rPr lang="en-US">
                <a:solidFill>
                  <a:schemeClr val="bg1"/>
                </a:solidFill>
                <a:latin typeface="Open Sans" pitchFamily="2" charset="0"/>
                <a:ea typeface="Open Sans" pitchFamily="2" charset="0"/>
                <a:cs typeface="Open Sans" pitchFamily="2" charset="0"/>
              </a:rPr>
              <a:t> name]</a:t>
            </a:r>
            <a:endParaRPr lang="en-AU">
              <a:solidFill>
                <a:schemeClr val="bg1"/>
              </a:solidFill>
              <a:latin typeface="Open Sans" pitchFamily="2" charset="0"/>
              <a:ea typeface="Open Sans" pitchFamily="2" charset="0"/>
              <a:cs typeface="Open Sans" pitchFamily="2" charset="0"/>
            </a:endParaRPr>
          </a:p>
        </p:txBody>
      </p:sp>
      <p:sp>
        <p:nvSpPr>
          <p:cNvPr id="6" name="Date Placeholder 3">
            <a:extLst>
              <a:ext uri="{FF2B5EF4-FFF2-40B4-BE49-F238E27FC236}">
                <a16:creationId xmlns:a16="http://schemas.microsoft.com/office/drawing/2014/main" id="{9D6E9E83-939F-BC11-AF3F-259BE3C9FC0E}"/>
              </a:ext>
            </a:extLst>
          </p:cNvPr>
          <p:cNvSpPr txBox="1">
            <a:spLocks/>
          </p:cNvSpPr>
          <p:nvPr/>
        </p:nvSpPr>
        <p:spPr>
          <a:xfrm>
            <a:off x="539110" y="5033176"/>
            <a:ext cx="917551" cy="365125"/>
          </a:xfrm>
          <a:prstGeom prst="rect">
            <a:avLst/>
          </a:prstGeom>
          <a:noFill/>
          <a:ln>
            <a:noFill/>
          </a:ln>
        </p:spPr>
        <p:style>
          <a:lnRef idx="0">
            <a:scrgbClr r="0" g="0" b="0"/>
          </a:lnRef>
          <a:fillRef idx="0">
            <a:scrgbClr r="0" g="0" b="0"/>
          </a:fillRef>
          <a:effectRef idx="0">
            <a:scrgbClr r="0" g="0" b="0"/>
          </a:effectRef>
          <a:fontRef idx="minor">
            <a:schemeClr val="lt1"/>
          </a:fontRef>
        </p:style>
        <p:txBody>
          <a:bodyPr lIns="0" tIns="0" rIns="0" bIns="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chemeClr val="bg1"/>
                </a:solidFill>
                <a:latin typeface="Open Sans" pitchFamily="2" charset="0"/>
                <a:ea typeface="Open Sans" pitchFamily="2" charset="0"/>
                <a:cs typeface="Open Sans" pitchFamily="2" charset="0"/>
              </a:rPr>
              <a:t>[Date]</a:t>
            </a:r>
            <a:endParaRPr lang="en-AU">
              <a:solidFill>
                <a:schemeClr val="bg1"/>
              </a:solidFill>
              <a:latin typeface="Open Sans" pitchFamily="2" charset="0"/>
              <a:ea typeface="Open Sans" pitchFamily="2" charset="0"/>
              <a:cs typeface="Open Sans" pitchFamily="2" charset="0"/>
            </a:endParaRPr>
          </a:p>
        </p:txBody>
      </p:sp>
      <p:sp>
        <p:nvSpPr>
          <p:cNvPr id="19" name="Picture Placeholder 18">
            <a:extLst>
              <a:ext uri="{FF2B5EF4-FFF2-40B4-BE49-F238E27FC236}">
                <a16:creationId xmlns:a16="http://schemas.microsoft.com/office/drawing/2014/main" id="{60D436D3-48BB-138D-14DB-D9EA643105FA}"/>
              </a:ext>
            </a:extLst>
          </p:cNvPr>
          <p:cNvSpPr>
            <a:spLocks noGrp="1"/>
          </p:cNvSpPr>
          <p:nvPr>
            <p:ph type="pic" sz="quarter" idx="13"/>
          </p:nvPr>
        </p:nvSpPr>
        <p:spPr/>
        <p:txBody>
          <a:bodyPr/>
          <a:lstStyle/>
          <a:p>
            <a:endParaRPr lang="en-AU"/>
          </a:p>
        </p:txBody>
      </p:sp>
      <p:pic>
        <p:nvPicPr>
          <p:cNvPr id="20" name="Picture 19" descr="A colorful circle with a black background&#10;&#10;Description automatically generated">
            <a:extLst>
              <a:ext uri="{FF2B5EF4-FFF2-40B4-BE49-F238E27FC236}">
                <a16:creationId xmlns:a16="http://schemas.microsoft.com/office/drawing/2014/main" id="{82531657-C590-773B-309B-7F09D5A83896}"/>
              </a:ext>
            </a:extLst>
          </p:cNvPr>
          <p:cNvPicPr>
            <a:picLocks noChangeAspect="1"/>
          </p:cNvPicPr>
          <p:nvPr/>
        </p:nvPicPr>
        <p:blipFill>
          <a:blip r:embed="rId4"/>
          <a:stretch>
            <a:fillRect/>
          </a:stretch>
        </p:blipFill>
        <p:spPr>
          <a:xfrm>
            <a:off x="11376743" y="63261"/>
            <a:ext cx="743279" cy="745570"/>
          </a:xfrm>
          <a:prstGeom prst="rect">
            <a:avLst/>
          </a:prstGeom>
          <a:ln>
            <a:noFill/>
          </a:ln>
        </p:spPr>
      </p:pic>
      <p:sp>
        <p:nvSpPr>
          <p:cNvPr id="7" name="Date Placeholder 6">
            <a:extLst>
              <a:ext uri="{FF2B5EF4-FFF2-40B4-BE49-F238E27FC236}">
                <a16:creationId xmlns:a16="http://schemas.microsoft.com/office/drawing/2014/main" id="{6DE45ECC-2836-3EDC-4C87-E7914A7EA147}"/>
              </a:ext>
            </a:extLst>
          </p:cNvPr>
          <p:cNvSpPr>
            <a:spLocks noGrp="1"/>
          </p:cNvSpPr>
          <p:nvPr>
            <p:ph type="dt" sz="half" idx="4294967295"/>
          </p:nvPr>
        </p:nvSpPr>
        <p:spPr>
          <a:xfrm>
            <a:off x="838200" y="6356350"/>
            <a:ext cx="2743200" cy="365125"/>
          </a:xfrm>
          <a:prstGeom prst="rect">
            <a:avLst/>
          </a:prstGeom>
        </p:spPr>
        <p:txBody>
          <a:bodyPr/>
          <a:lstStyle/>
          <a:p>
            <a:fld id="{590EC2E2-D362-45C6-943A-E27563E281AE}" type="datetime1">
              <a:rPr lang="en-AU" smtClean="0"/>
              <a:t>12/12/2024</a:t>
            </a:fld>
            <a:endParaRPr lang="en-US"/>
          </a:p>
        </p:txBody>
      </p:sp>
      <p:sp>
        <p:nvSpPr>
          <p:cNvPr id="8" name="Slide Number Placeholder 7">
            <a:extLst>
              <a:ext uri="{FF2B5EF4-FFF2-40B4-BE49-F238E27FC236}">
                <a16:creationId xmlns:a16="http://schemas.microsoft.com/office/drawing/2014/main" id="{5E294716-6745-A0B2-BBA7-62E243B757A7}"/>
              </a:ext>
            </a:extLst>
          </p:cNvPr>
          <p:cNvSpPr>
            <a:spLocks noGrp="1"/>
          </p:cNvSpPr>
          <p:nvPr>
            <p:ph type="sldNum" sz="quarter" idx="12"/>
          </p:nvPr>
        </p:nvSpPr>
        <p:spPr/>
        <p:txBody>
          <a:bodyPr/>
          <a:lstStyle/>
          <a:p>
            <a:fld id="{330EA680-D336-4FF7-8B7A-9848BB0A1C32}" type="slidenum">
              <a:rPr lang="en-US" smtClean="0"/>
              <a:t>2</a:t>
            </a:fld>
            <a:endParaRPr lang="en-US"/>
          </a:p>
        </p:txBody>
      </p:sp>
    </p:spTree>
    <p:extLst>
      <p:ext uri="{BB962C8B-B14F-4D97-AF65-F5344CB8AC3E}">
        <p14:creationId xmlns:p14="http://schemas.microsoft.com/office/powerpoint/2010/main" val="41394640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5" name="Rectangle 14">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8522446"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2">
            <a:extLst>
              <a:ext uri="{FF2B5EF4-FFF2-40B4-BE49-F238E27FC236}">
                <a16:creationId xmlns:a16="http://schemas.microsoft.com/office/drawing/2014/main" id="{3B5B66EC-621E-9A2E-08C4-789B8A773557}"/>
              </a:ext>
            </a:extLst>
          </p:cNvPr>
          <p:cNvSpPr>
            <a:spLocks noGrp="1"/>
          </p:cNvSpPr>
          <p:nvPr>
            <p:ph type="title"/>
          </p:nvPr>
        </p:nvSpPr>
        <p:spPr>
          <a:xfrm>
            <a:off x="761802" y="350196"/>
            <a:ext cx="5017205" cy="1624520"/>
          </a:xfrm>
        </p:spPr>
        <p:txBody>
          <a:bodyPr vert="horz" lIns="91440" tIns="45720" rIns="91440" bIns="45720" rtlCol="0" anchor="ctr">
            <a:normAutofit/>
          </a:bodyPr>
          <a:lstStyle/>
          <a:p>
            <a:r>
              <a:rPr lang="en-US" sz="3500">
                <a:latin typeface="Open Sans ExtraBold" pitchFamily="2" charset="0"/>
                <a:ea typeface="Open Sans ExtraBold" pitchFamily="2" charset="0"/>
                <a:cs typeface="Open Sans ExtraBold" pitchFamily="2" charset="0"/>
              </a:rPr>
              <a:t>Reflective questions</a:t>
            </a:r>
          </a:p>
        </p:txBody>
      </p:sp>
      <p:sp>
        <p:nvSpPr>
          <p:cNvPr id="4" name="Content Placeholder 3">
            <a:extLst>
              <a:ext uri="{FF2B5EF4-FFF2-40B4-BE49-F238E27FC236}">
                <a16:creationId xmlns:a16="http://schemas.microsoft.com/office/drawing/2014/main" id="{25216122-4329-3741-0071-7066037BCB29}"/>
              </a:ext>
            </a:extLst>
          </p:cNvPr>
          <p:cNvSpPr>
            <a:spLocks noGrp="1"/>
          </p:cNvSpPr>
          <p:nvPr>
            <p:ph sz="half" idx="1"/>
          </p:nvPr>
        </p:nvSpPr>
        <p:spPr>
          <a:xfrm>
            <a:off x="368874" y="2743200"/>
            <a:ext cx="7711640" cy="3613149"/>
          </a:xfrm>
        </p:spPr>
        <p:txBody>
          <a:bodyPr vert="horz" lIns="91440" tIns="45720" rIns="91440" bIns="45720" rtlCol="0" anchor="ctr">
            <a:normAutofit/>
          </a:bodyPr>
          <a:lstStyle/>
          <a:p>
            <a:r>
              <a:rPr lang="en-AU" sz="1800">
                <a:latin typeface="Open Sans" pitchFamily="2" charset="0"/>
                <a:ea typeface="Open Sans" pitchFamily="2" charset="0"/>
                <a:cs typeface="Open Sans" pitchFamily="2" charset="0"/>
              </a:rPr>
              <a:t>How can you show that you provide care in a safe, clean and comfortable environment that meets people’s needs and improves their sense of belonging?</a:t>
            </a:r>
          </a:p>
          <a:p>
            <a:r>
              <a:rPr lang="en-AU" sz="1800">
                <a:latin typeface="Open Sans" pitchFamily="2" charset="0"/>
                <a:ea typeface="Open Sans" pitchFamily="2" charset="0"/>
                <a:cs typeface="Open Sans" pitchFamily="2" charset="0"/>
              </a:rPr>
              <a:t>How can you ensure you use appropriate equipment that meets the needs of each person, that it is well maintained, clean and you know how to use it?</a:t>
            </a:r>
          </a:p>
          <a:p>
            <a:r>
              <a:rPr lang="en-AU" sz="1800">
                <a:latin typeface="Open Sans" pitchFamily="2" charset="0"/>
                <a:ea typeface="Open Sans" pitchFamily="2" charset="0"/>
                <a:cs typeface="Open Sans" pitchFamily="2" charset="0"/>
              </a:rPr>
              <a:t>How can you identify and reduce any safety risks?</a:t>
            </a:r>
          </a:p>
          <a:p>
            <a:r>
              <a:rPr lang="en-AU" sz="1800">
                <a:latin typeface="Open Sans" pitchFamily="2" charset="0"/>
                <a:ea typeface="Open Sans" pitchFamily="2" charset="0"/>
                <a:cs typeface="Open Sans" pitchFamily="2" charset="0"/>
              </a:rPr>
              <a:t>How can we work with people receiving our care to design the environment where they receive their care and services?</a:t>
            </a:r>
          </a:p>
          <a:p>
            <a:r>
              <a:rPr lang="en-AU" sz="1800">
                <a:latin typeface="Open Sans" pitchFamily="2" charset="0"/>
                <a:ea typeface="Open Sans" pitchFamily="2" charset="0"/>
                <a:cs typeface="Open Sans" pitchFamily="2" charset="0"/>
              </a:rPr>
              <a:t>How can you ask for feedback from people receiving our care to make sure they feel safe and that the environment meets their needs? </a:t>
            </a:r>
          </a:p>
        </p:txBody>
      </p:sp>
      <p:pic>
        <p:nvPicPr>
          <p:cNvPr id="9" name="Content Placeholder 8" descr="Woman standing in work conference room">
            <a:extLst>
              <a:ext uri="{FF2B5EF4-FFF2-40B4-BE49-F238E27FC236}">
                <a16:creationId xmlns:a16="http://schemas.microsoft.com/office/drawing/2014/main" id="{3568AAD8-E76E-0DA0-B811-49ADA0E7C3C8}"/>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rcRect l="33617" r="30630"/>
          <a:stretch/>
        </p:blipFill>
        <p:spPr>
          <a:xfrm>
            <a:off x="8522448" y="1"/>
            <a:ext cx="3676378" cy="6858000"/>
          </a:xfrm>
          <a:prstGeom prst="rect">
            <a:avLst/>
          </a:prstGeom>
        </p:spPr>
      </p:pic>
      <p:sp>
        <p:nvSpPr>
          <p:cNvPr id="12" name="Slide Number Placeholder 11">
            <a:extLst>
              <a:ext uri="{FF2B5EF4-FFF2-40B4-BE49-F238E27FC236}">
                <a16:creationId xmlns:a16="http://schemas.microsoft.com/office/drawing/2014/main" id="{48CDEFFF-2FEB-CA66-8F45-7516FAB62C64}"/>
              </a:ext>
            </a:extLst>
          </p:cNvPr>
          <p:cNvSpPr>
            <a:spLocks noGrp="1"/>
          </p:cNvSpPr>
          <p:nvPr>
            <p:ph type="sldNum" sz="quarter" idx="12"/>
          </p:nvPr>
        </p:nvSpPr>
        <p:spPr>
          <a:xfrm>
            <a:off x="8732520" y="6356350"/>
            <a:ext cx="3200400" cy="365125"/>
          </a:xfrm>
        </p:spPr>
        <p:txBody>
          <a:bodyPr vert="horz" lIns="91440" tIns="45720" rIns="91440" bIns="45720" rtlCol="0" anchor="ctr">
            <a:normAutofit/>
          </a:bodyPr>
          <a:lstStyle/>
          <a:p>
            <a:pPr>
              <a:spcAft>
                <a:spcPts val="600"/>
              </a:spcAft>
              <a:defRPr/>
            </a:pPr>
            <a:fld id="{330EA680-D336-4FF7-8B7A-9848BB0A1C32}" type="slidenum">
              <a:rPr lang="en-US">
                <a:solidFill>
                  <a:schemeClr val="tx1"/>
                </a:solidFill>
                <a:latin typeface="Calibri" panose="020F0502020204030204"/>
              </a:rPr>
              <a:pPr>
                <a:spcAft>
                  <a:spcPts val="600"/>
                </a:spcAft>
                <a:defRPr/>
              </a:pPr>
              <a:t>20</a:t>
            </a:fld>
            <a:endParaRPr lang="en-US">
              <a:solidFill>
                <a:schemeClr val="tx1"/>
              </a:solidFill>
              <a:latin typeface="Calibri" panose="020F0502020204030204"/>
            </a:endParaRPr>
          </a:p>
        </p:txBody>
      </p:sp>
      <p:pic>
        <p:nvPicPr>
          <p:cNvPr id="10" name="Picture 9">
            <a:extLst>
              <a:ext uri="{FF2B5EF4-FFF2-40B4-BE49-F238E27FC236}">
                <a16:creationId xmlns:a16="http://schemas.microsoft.com/office/drawing/2014/main" id="{2892CBF5-D47C-50F9-5C64-4ABD81FDA896}"/>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1376743" y="64406"/>
            <a:ext cx="743279" cy="743279"/>
          </a:xfrm>
          <a:prstGeom prst="rect">
            <a:avLst/>
          </a:prstGeom>
          <a:ln>
            <a:noFill/>
          </a:ln>
        </p:spPr>
      </p:pic>
      <p:sp>
        <p:nvSpPr>
          <p:cNvPr id="2" name="Picture Placeholder 7">
            <a:extLst>
              <a:ext uri="{FF2B5EF4-FFF2-40B4-BE49-F238E27FC236}">
                <a16:creationId xmlns:a16="http://schemas.microsoft.com/office/drawing/2014/main" id="{03BFBF3C-79CF-9F60-6599-4B211AA9E7EB}"/>
              </a:ext>
            </a:extLst>
          </p:cNvPr>
          <p:cNvSpPr>
            <a:spLocks noGrp="1"/>
          </p:cNvSpPr>
          <p:nvPr>
            <p:ph type="pic" sz="quarter" idx="13"/>
          </p:nvPr>
        </p:nvSpPr>
        <p:spPr>
          <a:xfrm>
            <a:off x="85725" y="85725"/>
            <a:ext cx="2359025" cy="690563"/>
          </a:xfrm>
        </p:spPr>
        <p:txBody>
          <a:bodyPr/>
          <a:lstStyle/>
          <a:p>
            <a:endParaRPr lang="en-AU"/>
          </a:p>
        </p:txBody>
      </p:sp>
    </p:spTree>
    <p:extLst>
      <p:ext uri="{BB962C8B-B14F-4D97-AF65-F5344CB8AC3E}">
        <p14:creationId xmlns:p14="http://schemas.microsoft.com/office/powerpoint/2010/main" val="13932701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1000A848-7713-1495-7EEB-3E834450F241}"/>
              </a:ext>
            </a:extLst>
          </p:cNvPr>
          <p:cNvSpPr>
            <a:spLocks noGrp="1"/>
          </p:cNvSpPr>
          <p:nvPr>
            <p:ph type="pic" sz="quarter" idx="13"/>
          </p:nvPr>
        </p:nvSpPr>
        <p:spPr/>
        <p:txBody>
          <a:bodyPr/>
          <a:lstStyle/>
          <a:p>
            <a:endParaRPr lang="en-AU"/>
          </a:p>
        </p:txBody>
      </p:sp>
      <p:pic>
        <p:nvPicPr>
          <p:cNvPr id="5" name="Picture 4">
            <a:extLst>
              <a:ext uri="{FF2B5EF4-FFF2-40B4-BE49-F238E27FC236}">
                <a16:creationId xmlns:a16="http://schemas.microsoft.com/office/drawing/2014/main" id="{373A2222-F140-85F0-F756-2E60085C624A}"/>
              </a:ext>
            </a:extLst>
          </p:cNvPr>
          <p:cNvPicPr>
            <a:picLocks noGrp="1" noChangeAspect="1"/>
          </p:cNvPicPr>
          <p:nvPr/>
        </p:nvPicPr>
        <p:blipFill>
          <a:blip r:embed="rId3" cstate="print">
            <a:extLst>
              <a:ext uri="{28A0092B-C50C-407E-A947-70E740481C1C}">
                <a14:useLocalDpi xmlns:a14="http://schemas.microsoft.com/office/drawing/2010/main" val="0"/>
              </a:ext>
            </a:extLst>
          </a:blip>
          <a:srcRect/>
          <a:stretch/>
        </p:blipFill>
        <p:spPr>
          <a:xfrm>
            <a:off x="750746" y="2219225"/>
            <a:ext cx="2769883" cy="3034407"/>
          </a:xfrm>
          <a:prstGeom prst="rect">
            <a:avLst/>
          </a:prstGeom>
          <a:noFill/>
          <a:ln>
            <a:noFill/>
          </a:ln>
        </p:spPr>
      </p:pic>
      <p:pic>
        <p:nvPicPr>
          <p:cNvPr id="18" name="Picture 17" descr="A colorful circle with a black background&#10;&#10;Description automatically generated">
            <a:extLst>
              <a:ext uri="{FF2B5EF4-FFF2-40B4-BE49-F238E27FC236}">
                <a16:creationId xmlns:a16="http://schemas.microsoft.com/office/drawing/2014/main" id="{F93810CB-DC75-2818-44D1-53B4CB366CCA}"/>
              </a:ext>
            </a:extLst>
          </p:cNvPr>
          <p:cNvPicPr>
            <a:picLocks noChangeAspect="1"/>
          </p:cNvPicPr>
          <p:nvPr/>
        </p:nvPicPr>
        <p:blipFill>
          <a:blip r:embed="rId4"/>
          <a:stretch>
            <a:fillRect/>
          </a:stretch>
        </p:blipFill>
        <p:spPr>
          <a:xfrm>
            <a:off x="11376743" y="63261"/>
            <a:ext cx="743279" cy="745570"/>
          </a:xfrm>
          <a:prstGeom prst="rect">
            <a:avLst/>
          </a:prstGeom>
          <a:ln>
            <a:noFill/>
          </a:ln>
        </p:spPr>
      </p:pic>
      <p:sp>
        <p:nvSpPr>
          <p:cNvPr id="19" name="Title 2">
            <a:extLst>
              <a:ext uri="{FF2B5EF4-FFF2-40B4-BE49-F238E27FC236}">
                <a16:creationId xmlns:a16="http://schemas.microsoft.com/office/drawing/2014/main" id="{2E0FCEAB-2804-7AC6-8705-166B6BFAB188}"/>
              </a:ext>
            </a:extLst>
          </p:cNvPr>
          <p:cNvSpPr txBox="1">
            <a:spLocks/>
          </p:cNvSpPr>
          <p:nvPr/>
        </p:nvSpPr>
        <p:spPr>
          <a:xfrm>
            <a:off x="530891" y="808831"/>
            <a:ext cx="10582133" cy="633114"/>
          </a:xfrm>
          <a:prstGeom prst="rect">
            <a:avLst/>
          </a:prstGeom>
        </p:spPr>
        <p:txBody>
          <a:bodyPr lIns="91440" tIns="45720" rIns="91440" bIns="45720" anchor="t"/>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a:lnSpc>
                <a:spcPct val="90000"/>
              </a:lnSpc>
              <a:spcBef>
                <a:spcPct val="0"/>
              </a:spcBef>
              <a:defRPr/>
            </a:pPr>
            <a:r>
              <a:rPr lang="en-AU" sz="3500">
                <a:latin typeface="Open Sans ExtraBold"/>
                <a:ea typeface="Open Sans ExtraBold"/>
                <a:cs typeface="Open Sans ExtraBold"/>
              </a:rPr>
              <a:t>Strengthened Quality Standard 5: Clinical care</a:t>
            </a:r>
            <a:endParaRPr kumimoji="0" lang="en-AU" sz="3500" strike="noStrike" kern="1200" cap="none" spc="0" normalizeH="0" baseline="0" noProof="0">
              <a:ln>
                <a:noFill/>
              </a:ln>
              <a:solidFill>
                <a:srgbClr val="1E1544"/>
              </a:solidFill>
              <a:uLnTx/>
              <a:uFillTx/>
              <a:latin typeface="Open Sans ExtraBold" pitchFamily="2" charset="0"/>
              <a:ea typeface="Open Sans ExtraBold" pitchFamily="2" charset="0"/>
              <a:cs typeface="Open Sans ExtraBold" pitchFamily="2" charset="0"/>
            </a:endParaRPr>
          </a:p>
        </p:txBody>
      </p:sp>
      <p:sp>
        <p:nvSpPr>
          <p:cNvPr id="20" name="Slide Number Placeholder 19">
            <a:extLst>
              <a:ext uri="{FF2B5EF4-FFF2-40B4-BE49-F238E27FC236}">
                <a16:creationId xmlns:a16="http://schemas.microsoft.com/office/drawing/2014/main" id="{9536D879-C7A7-F90E-889B-4ABE4BF430E1}"/>
              </a:ext>
            </a:extLst>
          </p:cNvPr>
          <p:cNvSpPr>
            <a:spLocks noGrp="1"/>
          </p:cNvSpPr>
          <p:nvPr>
            <p:ph type="sldNum" sz="quarter" idx="12"/>
          </p:nvPr>
        </p:nvSpPr>
        <p:spPr/>
        <p:txBody>
          <a:bodyPr/>
          <a:lstStyle/>
          <a:p>
            <a:fld id="{330EA680-D336-4FF7-8B7A-9848BB0A1C32}" type="slidenum">
              <a:rPr lang="en-US" smtClean="0"/>
              <a:t>21</a:t>
            </a:fld>
            <a:endParaRPr lang="en-US"/>
          </a:p>
        </p:txBody>
      </p:sp>
      <p:sp>
        <p:nvSpPr>
          <p:cNvPr id="47" name="TextBox 46">
            <a:extLst>
              <a:ext uri="{FF2B5EF4-FFF2-40B4-BE49-F238E27FC236}">
                <a16:creationId xmlns:a16="http://schemas.microsoft.com/office/drawing/2014/main" id="{01451681-4761-DD73-D6A6-B024EE57B553}"/>
              </a:ext>
            </a:extLst>
          </p:cNvPr>
          <p:cNvSpPr txBox="1"/>
          <p:nvPr/>
        </p:nvSpPr>
        <p:spPr>
          <a:xfrm>
            <a:off x="4084433" y="3005402"/>
            <a:ext cx="7882128" cy="4445448"/>
          </a:xfrm>
          <a:prstGeom prst="rect">
            <a:avLst/>
          </a:prstGeom>
          <a:noFill/>
        </p:spPr>
        <p:txBody>
          <a:bodyPr rot="0" spcFirstLastPara="0" vertOverflow="overflow" horzOverflow="overflow" vert="horz" wrap="square" lIns="91440" tIns="45720" rIns="91440" bIns="45720" numCol="2" spcCol="180000" rtlCol="0" fromWordArt="0" anchor="t" anchorCtr="0" forceAA="0" compatLnSpc="1">
            <a:prstTxWarp prst="textNoShape">
              <a:avLst/>
            </a:prstTxWarp>
            <a:spAutoFit/>
          </a:bodyPr>
          <a:lstStyle/>
          <a:p>
            <a:pPr>
              <a:lnSpc>
                <a:spcPct val="200000"/>
              </a:lnSpc>
            </a:pPr>
            <a:r>
              <a:rPr lang="en-AU" b="1">
                <a:solidFill>
                  <a:srgbClr val="1E1545"/>
                </a:solidFill>
                <a:latin typeface="Open Sans"/>
                <a:ea typeface="+mn-lt"/>
                <a:cs typeface="+mn-lt"/>
              </a:rPr>
              <a:t>Outcomes</a:t>
            </a:r>
          </a:p>
          <a:p>
            <a:pPr marL="285750" indent="-285750">
              <a:lnSpc>
                <a:spcPct val="200000"/>
              </a:lnSpc>
              <a:buFont typeface="Arial"/>
              <a:buChar char="•"/>
            </a:pPr>
            <a:r>
              <a:rPr lang="en-AU">
                <a:solidFill>
                  <a:srgbClr val="1E1545"/>
                </a:solidFill>
                <a:latin typeface="Open Sans"/>
                <a:ea typeface="+mn-lt"/>
                <a:cs typeface="+mn-lt"/>
              </a:rPr>
              <a:t>5.1: Clinical Governance​</a:t>
            </a:r>
          </a:p>
          <a:p>
            <a:pPr marL="285750" indent="-285750">
              <a:lnSpc>
                <a:spcPct val="200000"/>
              </a:lnSpc>
              <a:buFont typeface="Arial"/>
              <a:buChar char="•"/>
            </a:pPr>
            <a:r>
              <a:rPr lang="en-AU">
                <a:solidFill>
                  <a:srgbClr val="1E1545"/>
                </a:solidFill>
                <a:latin typeface="Open Sans"/>
                <a:ea typeface="+mn-lt"/>
                <a:cs typeface="+mn-lt"/>
              </a:rPr>
              <a:t>5.2: Preventing and controlling infections in clinical care​</a:t>
            </a:r>
          </a:p>
          <a:p>
            <a:pPr marL="285750" indent="-285750">
              <a:lnSpc>
                <a:spcPct val="200000"/>
              </a:lnSpc>
              <a:buFont typeface="Arial"/>
              <a:buChar char="•"/>
            </a:pPr>
            <a:r>
              <a:rPr lang="en-AU">
                <a:solidFill>
                  <a:srgbClr val="1E1545"/>
                </a:solidFill>
                <a:latin typeface="Open Sans"/>
                <a:ea typeface="+mn-lt"/>
                <a:cs typeface="+mn-lt"/>
              </a:rPr>
              <a:t>5.3: Safe and quality use of medicines​</a:t>
            </a:r>
          </a:p>
          <a:p>
            <a:pPr marL="285750" indent="-285750">
              <a:lnSpc>
                <a:spcPct val="200000"/>
              </a:lnSpc>
              <a:buFont typeface="Arial"/>
              <a:buChar char="•"/>
            </a:pPr>
            <a:endParaRPr lang="en-AU">
              <a:solidFill>
                <a:srgbClr val="1E1545"/>
              </a:solidFill>
              <a:latin typeface="Open Sans"/>
              <a:ea typeface="+mn-lt"/>
              <a:cs typeface="+mn-lt"/>
            </a:endParaRPr>
          </a:p>
          <a:p>
            <a:pPr marL="285750" indent="-285750">
              <a:lnSpc>
                <a:spcPct val="200000"/>
              </a:lnSpc>
              <a:buFont typeface="Arial"/>
              <a:buChar char="•"/>
            </a:pPr>
            <a:endParaRPr lang="en-AU">
              <a:solidFill>
                <a:srgbClr val="1E1545"/>
              </a:solidFill>
              <a:latin typeface="Open Sans"/>
              <a:ea typeface="+mn-lt"/>
              <a:cs typeface="+mn-lt"/>
            </a:endParaRPr>
          </a:p>
          <a:p>
            <a:pPr>
              <a:lnSpc>
                <a:spcPct val="200000"/>
              </a:lnSpc>
            </a:pPr>
            <a:endParaRPr lang="en-AU">
              <a:solidFill>
                <a:srgbClr val="1E1545"/>
              </a:solidFill>
              <a:latin typeface="Open Sans"/>
              <a:ea typeface="+mn-lt"/>
              <a:cs typeface="+mn-lt"/>
            </a:endParaRPr>
          </a:p>
          <a:p>
            <a:pPr marL="285750" indent="-285750">
              <a:lnSpc>
                <a:spcPct val="200000"/>
              </a:lnSpc>
              <a:buFont typeface="Arial"/>
              <a:buChar char="•"/>
            </a:pPr>
            <a:r>
              <a:rPr lang="en-AU">
                <a:solidFill>
                  <a:srgbClr val="1E1545"/>
                </a:solidFill>
                <a:latin typeface="Open Sans"/>
                <a:ea typeface="+mn-lt"/>
                <a:cs typeface="+mn-lt"/>
              </a:rPr>
              <a:t>5.4: Comprehensive care​</a:t>
            </a:r>
          </a:p>
          <a:p>
            <a:pPr marL="285750" indent="-285750">
              <a:lnSpc>
                <a:spcPct val="200000"/>
              </a:lnSpc>
              <a:buFont typeface="Arial"/>
              <a:buChar char="•"/>
            </a:pPr>
            <a:r>
              <a:rPr lang="en-AU">
                <a:solidFill>
                  <a:srgbClr val="1E1545"/>
                </a:solidFill>
                <a:latin typeface="Open Sans"/>
                <a:ea typeface="+mn-lt"/>
                <a:cs typeface="+mn-lt"/>
              </a:rPr>
              <a:t>5.5: Clinical safety​</a:t>
            </a:r>
          </a:p>
          <a:p>
            <a:pPr marL="285750" indent="-285750">
              <a:lnSpc>
                <a:spcPct val="200000"/>
              </a:lnSpc>
              <a:buFont typeface="Arial"/>
              <a:buChar char="•"/>
            </a:pPr>
            <a:r>
              <a:rPr lang="en-AU">
                <a:solidFill>
                  <a:srgbClr val="1E1545"/>
                </a:solidFill>
                <a:latin typeface="Open Sans"/>
                <a:ea typeface="+mn-lt"/>
                <a:cs typeface="+mn-lt"/>
              </a:rPr>
              <a:t>5.6: Cognitive impairment​</a:t>
            </a:r>
          </a:p>
          <a:p>
            <a:pPr marL="285750" indent="-285750">
              <a:lnSpc>
                <a:spcPct val="200000"/>
              </a:lnSpc>
              <a:buFont typeface="Arial"/>
              <a:buChar char="•"/>
            </a:pPr>
            <a:r>
              <a:rPr lang="en-AU">
                <a:solidFill>
                  <a:srgbClr val="1E1545"/>
                </a:solidFill>
                <a:latin typeface="Open Sans"/>
                <a:ea typeface="+mn-lt"/>
                <a:cs typeface="+mn-lt"/>
              </a:rPr>
              <a:t>5.7: Palliative and end-of-life care​</a:t>
            </a:r>
            <a:endParaRPr lang="en-US">
              <a:solidFill>
                <a:srgbClr val="1E1545"/>
              </a:solidFill>
              <a:latin typeface="Open Sans"/>
              <a:ea typeface="+mn-lt"/>
              <a:cs typeface="+mn-lt"/>
            </a:endParaRPr>
          </a:p>
        </p:txBody>
      </p:sp>
      <p:grpSp>
        <p:nvGrpSpPr>
          <p:cNvPr id="28" name="Group 27">
            <a:extLst>
              <a:ext uri="{FF2B5EF4-FFF2-40B4-BE49-F238E27FC236}">
                <a16:creationId xmlns:a16="http://schemas.microsoft.com/office/drawing/2014/main" id="{2D4247E9-2E37-CC30-D767-AB1996EA7141}"/>
              </a:ext>
            </a:extLst>
          </p:cNvPr>
          <p:cNvGrpSpPr/>
          <p:nvPr/>
        </p:nvGrpSpPr>
        <p:grpSpPr>
          <a:xfrm>
            <a:off x="4448785" y="1663622"/>
            <a:ext cx="3217238" cy="1133479"/>
            <a:chOff x="4448785" y="1663622"/>
            <a:chExt cx="3217238" cy="1133479"/>
          </a:xfrm>
        </p:grpSpPr>
        <p:sp>
          <p:nvSpPr>
            <p:cNvPr id="14" name="Rectangle: Rounded Corners 13">
              <a:extLst>
                <a:ext uri="{FF2B5EF4-FFF2-40B4-BE49-F238E27FC236}">
                  <a16:creationId xmlns:a16="http://schemas.microsoft.com/office/drawing/2014/main" id="{7CE40CB7-B284-560F-AB9D-E4698C7FCEE1}"/>
                </a:ext>
              </a:extLst>
            </p:cNvPr>
            <p:cNvSpPr/>
            <p:nvPr/>
          </p:nvSpPr>
          <p:spPr>
            <a:xfrm>
              <a:off x="4448785" y="1810729"/>
              <a:ext cx="3217238" cy="986372"/>
            </a:xfrm>
            <a:prstGeom prst="roundRect">
              <a:avLst>
                <a:gd name="adj" fmla="val 8015"/>
              </a:avLst>
            </a:prstGeom>
            <a:solidFill>
              <a:srgbClr val="C5E2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AU"/>
            </a:p>
          </p:txBody>
        </p:sp>
        <p:sp>
          <p:nvSpPr>
            <p:cNvPr id="15" name="Rectangle: Rounded Corners 14">
              <a:extLst>
                <a:ext uri="{FF2B5EF4-FFF2-40B4-BE49-F238E27FC236}">
                  <a16:creationId xmlns:a16="http://schemas.microsoft.com/office/drawing/2014/main" id="{688AAEE2-8541-91C8-5AD8-993442B461C4}"/>
                </a:ext>
              </a:extLst>
            </p:cNvPr>
            <p:cNvSpPr/>
            <p:nvPr/>
          </p:nvSpPr>
          <p:spPr>
            <a:xfrm>
              <a:off x="4841788" y="1683407"/>
              <a:ext cx="2431231" cy="251926"/>
            </a:xfrm>
            <a:prstGeom prst="roundRect">
              <a:avLst>
                <a:gd name="adj" fmla="val 50000"/>
              </a:avLst>
            </a:prstGeom>
            <a:solidFill>
              <a:srgbClr val="65BDC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AU">
                <a:highlight>
                  <a:srgbClr val="D9566C"/>
                </a:highlight>
              </a:endParaRPr>
            </a:p>
          </p:txBody>
        </p:sp>
        <p:sp>
          <p:nvSpPr>
            <p:cNvPr id="16" name="TextBox 14">
              <a:extLst>
                <a:ext uri="{FF2B5EF4-FFF2-40B4-BE49-F238E27FC236}">
                  <a16:creationId xmlns:a16="http://schemas.microsoft.com/office/drawing/2014/main" id="{D9C85CFD-706D-E93D-F2F3-131473451E8D}"/>
                </a:ext>
              </a:extLst>
            </p:cNvPr>
            <p:cNvSpPr txBox="1"/>
            <p:nvPr/>
          </p:nvSpPr>
          <p:spPr>
            <a:xfrm>
              <a:off x="4711926" y="2025298"/>
              <a:ext cx="2690954" cy="523220"/>
            </a:xfrm>
            <a:prstGeom prst="rect">
              <a:avLst/>
            </a:prstGeom>
            <a:solidFill>
              <a:srgbClr val="C5E2E5"/>
            </a:solid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1400" b="1">
                  <a:latin typeface="Open Sans" pitchFamily="2" charset="0"/>
                  <a:ea typeface="Open Sans" pitchFamily="2" charset="0"/>
                  <a:cs typeface="Open Sans" pitchFamily="2" charset="0"/>
                </a:rPr>
                <a:t>I get the right clinical care for me.</a:t>
              </a:r>
              <a:endParaRPr lang="en-AU" sz="1400" b="1">
                <a:latin typeface="Open Sans" pitchFamily="2" charset="0"/>
                <a:ea typeface="Open Sans" pitchFamily="2" charset="0"/>
                <a:cs typeface="Open Sans" pitchFamily="2" charset="0"/>
              </a:endParaRPr>
            </a:p>
          </p:txBody>
        </p:sp>
        <p:sp>
          <p:nvSpPr>
            <p:cNvPr id="21" name="TextBox 15">
              <a:extLst>
                <a:ext uri="{FF2B5EF4-FFF2-40B4-BE49-F238E27FC236}">
                  <a16:creationId xmlns:a16="http://schemas.microsoft.com/office/drawing/2014/main" id="{141AA1D6-110B-6BD1-ED64-06FA4A0495E6}"/>
                </a:ext>
              </a:extLst>
            </p:cNvPr>
            <p:cNvSpPr txBox="1"/>
            <p:nvPr/>
          </p:nvSpPr>
          <p:spPr>
            <a:xfrm>
              <a:off x="4836320" y="1663622"/>
              <a:ext cx="2363905" cy="30696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GB" sz="1400" b="1">
                  <a:solidFill>
                    <a:schemeClr val="bg1"/>
                  </a:solidFill>
                  <a:latin typeface="Open Sans" pitchFamily="2" charset="0"/>
                  <a:ea typeface="Open Sans" pitchFamily="2" charset="0"/>
                  <a:cs typeface="Open Sans" pitchFamily="2" charset="0"/>
                </a:rPr>
                <a:t>Older person statement</a:t>
              </a:r>
              <a:endParaRPr lang="en-AU" sz="1400" b="1">
                <a:solidFill>
                  <a:schemeClr val="bg1"/>
                </a:solidFill>
                <a:latin typeface="Open Sans" pitchFamily="2" charset="0"/>
                <a:ea typeface="Open Sans" pitchFamily="2" charset="0"/>
                <a:cs typeface="Open Sans" pitchFamily="2" charset="0"/>
              </a:endParaRPr>
            </a:p>
          </p:txBody>
        </p:sp>
      </p:grpSp>
      <p:grpSp>
        <p:nvGrpSpPr>
          <p:cNvPr id="9" name="Group 8" descr="Worker statement. I understand the clinical needs of the person I am caring for.">
            <a:extLst>
              <a:ext uri="{FF2B5EF4-FFF2-40B4-BE49-F238E27FC236}">
                <a16:creationId xmlns:a16="http://schemas.microsoft.com/office/drawing/2014/main" id="{3D0CBEE8-38A2-C1D6-858F-A241EA0C21E3}"/>
              </a:ext>
            </a:extLst>
          </p:cNvPr>
          <p:cNvGrpSpPr/>
          <p:nvPr/>
        </p:nvGrpSpPr>
        <p:grpSpPr>
          <a:xfrm>
            <a:off x="7861818" y="1647546"/>
            <a:ext cx="3217238" cy="1143357"/>
            <a:chOff x="245998" y="741510"/>
            <a:chExt cx="4249832" cy="1956898"/>
          </a:xfrm>
        </p:grpSpPr>
        <p:sp>
          <p:nvSpPr>
            <p:cNvPr id="10" name="Rectangle: Rounded Corners 9">
              <a:extLst>
                <a:ext uri="{FF2B5EF4-FFF2-40B4-BE49-F238E27FC236}">
                  <a16:creationId xmlns:a16="http://schemas.microsoft.com/office/drawing/2014/main" id="{67236A38-2F70-3841-82B8-DDC7AF10A736}"/>
                </a:ext>
              </a:extLst>
            </p:cNvPr>
            <p:cNvSpPr/>
            <p:nvPr/>
          </p:nvSpPr>
          <p:spPr>
            <a:xfrm>
              <a:off x="245998" y="1010197"/>
              <a:ext cx="4249832" cy="1688211"/>
            </a:xfrm>
            <a:prstGeom prst="roundRect">
              <a:avLst>
                <a:gd name="adj" fmla="val 8015"/>
              </a:avLst>
            </a:prstGeom>
            <a:solidFill>
              <a:srgbClr val="C5E2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AU"/>
            </a:p>
          </p:txBody>
        </p:sp>
        <p:sp>
          <p:nvSpPr>
            <p:cNvPr id="11" name="Rectangle: Rounded Corners 10">
              <a:extLst>
                <a:ext uri="{FF2B5EF4-FFF2-40B4-BE49-F238E27FC236}">
                  <a16:creationId xmlns:a16="http://schemas.microsoft.com/office/drawing/2014/main" id="{88357FCB-9ADB-6526-F12B-9620DAA1C42B}"/>
                </a:ext>
              </a:extLst>
            </p:cNvPr>
            <p:cNvSpPr/>
            <p:nvPr/>
          </p:nvSpPr>
          <p:spPr>
            <a:xfrm>
              <a:off x="765138" y="792279"/>
              <a:ext cx="3211551" cy="431181"/>
            </a:xfrm>
            <a:prstGeom prst="roundRect">
              <a:avLst>
                <a:gd name="adj" fmla="val 50000"/>
              </a:avLst>
            </a:prstGeom>
            <a:solidFill>
              <a:srgbClr val="65BDC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AU">
                <a:highlight>
                  <a:srgbClr val="D9566C"/>
                </a:highlight>
              </a:endParaRPr>
            </a:p>
          </p:txBody>
        </p:sp>
        <p:sp>
          <p:nvSpPr>
            <p:cNvPr id="12" name="TextBox 19">
              <a:extLst>
                <a:ext uri="{FF2B5EF4-FFF2-40B4-BE49-F238E27FC236}">
                  <a16:creationId xmlns:a16="http://schemas.microsoft.com/office/drawing/2014/main" id="{1C5C472E-4FF8-D7F9-2028-8177DB753339}"/>
                </a:ext>
              </a:extLst>
            </p:cNvPr>
            <p:cNvSpPr txBox="1"/>
            <p:nvPr/>
          </p:nvSpPr>
          <p:spPr>
            <a:xfrm>
              <a:off x="765138" y="1310333"/>
              <a:ext cx="3491406" cy="1264251"/>
            </a:xfrm>
            <a:prstGeom prst="rect">
              <a:avLst/>
            </a:prstGeom>
            <a:solidFill>
              <a:srgbClr val="C5E2E5"/>
            </a:solid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1400" b="1">
                  <a:latin typeface="Open Sans" pitchFamily="2" charset="0"/>
                  <a:ea typeface="Open Sans" pitchFamily="2" charset="0"/>
                  <a:cs typeface="Open Sans" pitchFamily="2" charset="0"/>
                </a:rPr>
                <a:t>I understand the clinical needs of the person I am caring for.</a:t>
              </a:r>
              <a:endParaRPr lang="en-AU" sz="1400" b="1">
                <a:latin typeface="Open Sans" pitchFamily="2" charset="0"/>
                <a:ea typeface="Open Sans" pitchFamily="2" charset="0"/>
                <a:cs typeface="Open Sans" pitchFamily="2" charset="0"/>
              </a:endParaRPr>
            </a:p>
          </p:txBody>
        </p:sp>
        <p:sp>
          <p:nvSpPr>
            <p:cNvPr id="13" name="TextBox 20">
              <a:extLst>
                <a:ext uri="{FF2B5EF4-FFF2-40B4-BE49-F238E27FC236}">
                  <a16:creationId xmlns:a16="http://schemas.microsoft.com/office/drawing/2014/main" id="{7A08C83C-9C84-1BD2-4FA1-A9E05370A9DD}"/>
                </a:ext>
              </a:extLst>
            </p:cNvPr>
            <p:cNvSpPr txBox="1"/>
            <p:nvPr/>
          </p:nvSpPr>
          <p:spPr>
            <a:xfrm>
              <a:off x="838225" y="741510"/>
              <a:ext cx="3042303" cy="525385"/>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GB" sz="1400" b="1">
                  <a:solidFill>
                    <a:schemeClr val="bg1"/>
                  </a:solidFill>
                  <a:latin typeface="Open Sans" pitchFamily="2" charset="0"/>
                  <a:ea typeface="Open Sans" pitchFamily="2" charset="0"/>
                  <a:cs typeface="Open Sans" pitchFamily="2" charset="0"/>
                </a:rPr>
                <a:t>Worker statement</a:t>
              </a:r>
              <a:endParaRPr lang="en-AU" sz="1400" b="1">
                <a:solidFill>
                  <a:schemeClr val="bg1"/>
                </a:solidFill>
                <a:latin typeface="Open Sans" pitchFamily="2" charset="0"/>
                <a:ea typeface="Open Sans" pitchFamily="2" charset="0"/>
                <a:cs typeface="Open Sans" pitchFamily="2" charset="0"/>
              </a:endParaRPr>
            </a:p>
          </p:txBody>
        </p:sp>
      </p:grpSp>
    </p:spTree>
    <p:extLst>
      <p:ext uri="{BB962C8B-B14F-4D97-AF65-F5344CB8AC3E}">
        <p14:creationId xmlns:p14="http://schemas.microsoft.com/office/powerpoint/2010/main" val="12754448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Senior woman at home">
            <a:extLst>
              <a:ext uri="{FF2B5EF4-FFF2-40B4-BE49-F238E27FC236}">
                <a16:creationId xmlns:a16="http://schemas.microsoft.com/office/drawing/2014/main" id="{02AF3354-15C3-9185-A0DB-B9A83B86B24D}"/>
              </a:ext>
            </a:extLst>
          </p:cNvPr>
          <p:cNvPicPr>
            <a:picLocks noChangeAspect="1"/>
          </p:cNvPicPr>
          <p:nvPr/>
        </p:nvPicPr>
        <p:blipFill>
          <a:blip r:embed="rId3" cstate="print">
            <a:extLst>
              <a:ext uri="{28A0092B-C50C-407E-A947-70E740481C1C}">
                <a14:useLocalDpi xmlns:a14="http://schemas.microsoft.com/office/drawing/2010/main" val="0"/>
              </a:ext>
            </a:extLst>
          </a:blip>
          <a:srcRect l="26382" r="26382"/>
          <a:stretch/>
        </p:blipFill>
        <p:spPr>
          <a:xfrm flipH="1">
            <a:off x="786" y="78"/>
            <a:ext cx="4859126" cy="6857921"/>
          </a:xfrm>
          <a:prstGeom prst="rect">
            <a:avLst/>
          </a:prstGeom>
          <a:ln>
            <a:noFill/>
          </a:ln>
        </p:spPr>
      </p:pic>
      <p:sp>
        <p:nvSpPr>
          <p:cNvPr id="19" name="Title 2">
            <a:extLst>
              <a:ext uri="{FF2B5EF4-FFF2-40B4-BE49-F238E27FC236}">
                <a16:creationId xmlns:a16="http://schemas.microsoft.com/office/drawing/2014/main" id="{2E0FCEAB-2804-7AC6-8705-166B6BFAB188}"/>
              </a:ext>
            </a:extLst>
          </p:cNvPr>
          <p:cNvSpPr txBox="1">
            <a:spLocks/>
          </p:cNvSpPr>
          <p:nvPr/>
        </p:nvSpPr>
        <p:spPr>
          <a:xfrm>
            <a:off x="5454519" y="437193"/>
            <a:ext cx="5879346" cy="1870976"/>
          </a:xfrm>
          <a:prstGeom prst="rect">
            <a:avLst/>
          </a:prstGeom>
        </p:spPr>
        <p:txBody>
          <a:bodyPr vert="horz" lIns="91440" tIns="45720" rIns="91440" bIns="45720" rtlCol="0" anchor="ct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a:lnSpc>
                <a:spcPct val="90000"/>
              </a:lnSpc>
              <a:spcBef>
                <a:spcPct val="0"/>
              </a:spcBef>
              <a:spcAft>
                <a:spcPts val="600"/>
              </a:spcAft>
              <a:defRPr/>
            </a:pPr>
            <a:r>
              <a:rPr lang="en-US" sz="3500">
                <a:latin typeface="Open Sans ExtraBold"/>
                <a:ea typeface="Open Sans ExtraBold"/>
                <a:cs typeface="Open Sans ExtraBold"/>
              </a:rPr>
              <a:t>How can we apply Standard 5 in practice?</a:t>
            </a:r>
            <a:endParaRPr kumimoji="0" lang="en-US" sz="3500" strike="noStrike" cap="none" spc="0" normalizeH="0" baseline="0" noProof="0">
              <a:ln>
                <a:noFill/>
              </a:ln>
              <a:uLnTx/>
              <a:uFillTx/>
              <a:latin typeface="Open Sans ExtraBold"/>
              <a:ea typeface="Open Sans ExtraBold"/>
              <a:cs typeface="Open Sans ExtraBold"/>
            </a:endParaRPr>
          </a:p>
        </p:txBody>
      </p:sp>
      <p:sp>
        <p:nvSpPr>
          <p:cNvPr id="2" name="Slide Number Placeholder 1">
            <a:extLst>
              <a:ext uri="{FF2B5EF4-FFF2-40B4-BE49-F238E27FC236}">
                <a16:creationId xmlns:a16="http://schemas.microsoft.com/office/drawing/2014/main" id="{2125516E-F361-0852-F34B-F68A11876FEC}"/>
              </a:ext>
            </a:extLst>
          </p:cNvPr>
          <p:cNvSpPr>
            <a:spLocks noGrp="1"/>
          </p:cNvSpPr>
          <p:nvPr>
            <p:ph type="sldNum" sz="quarter" idx="16"/>
          </p:nvPr>
        </p:nvSpPr>
        <p:spPr/>
        <p:txBody>
          <a:bodyPr vert="horz" lIns="91440" tIns="45720" rIns="91440" bIns="45720" rtlCol="0" anchor="ctr">
            <a:normAutofit/>
          </a:bodyPr>
          <a:lstStyle/>
          <a:p>
            <a:pPr>
              <a:spcAft>
                <a:spcPts val="600"/>
              </a:spcAft>
              <a:defRPr/>
            </a:pPr>
            <a:fld id="{330EA680-D336-4FF7-8B7A-9848BB0A1C32}" type="slidenum">
              <a:rPr lang="en-US">
                <a:solidFill>
                  <a:schemeClr val="tx1"/>
                </a:solidFill>
                <a:latin typeface="Calibri" panose="020F0502020204030204"/>
              </a:rPr>
              <a:pPr>
                <a:spcAft>
                  <a:spcPts val="600"/>
                </a:spcAft>
                <a:defRPr/>
              </a:pPr>
              <a:t>22</a:t>
            </a:fld>
            <a:endParaRPr lang="en-US">
              <a:solidFill>
                <a:schemeClr val="tx1"/>
              </a:solidFill>
              <a:latin typeface="Calibri" panose="020F0502020204030204"/>
            </a:endParaRPr>
          </a:p>
        </p:txBody>
      </p:sp>
      <p:pic>
        <p:nvPicPr>
          <p:cNvPr id="18" name="Picture 17">
            <a:extLst>
              <a:ext uri="{FF2B5EF4-FFF2-40B4-BE49-F238E27FC236}">
                <a16:creationId xmlns:a16="http://schemas.microsoft.com/office/drawing/2014/main" id="{F93810CB-DC75-2818-44D1-53B4CB366CCA}"/>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1376743" y="64406"/>
            <a:ext cx="743279" cy="743279"/>
          </a:xfrm>
          <a:prstGeom prst="rect">
            <a:avLst/>
          </a:prstGeom>
          <a:ln>
            <a:noFill/>
          </a:ln>
        </p:spPr>
      </p:pic>
      <p:sp>
        <p:nvSpPr>
          <p:cNvPr id="13" name="Picture Placeholder 7">
            <a:extLst>
              <a:ext uri="{FF2B5EF4-FFF2-40B4-BE49-F238E27FC236}">
                <a16:creationId xmlns:a16="http://schemas.microsoft.com/office/drawing/2014/main" id="{AFE5901D-4CD1-174B-2BBA-756A58B7EB85}"/>
              </a:ext>
            </a:extLst>
          </p:cNvPr>
          <p:cNvSpPr>
            <a:spLocks noGrp="1"/>
          </p:cNvSpPr>
          <p:nvPr>
            <p:ph type="pic" sz="quarter" idx="13"/>
          </p:nvPr>
        </p:nvSpPr>
        <p:spPr>
          <a:xfrm>
            <a:off x="85725" y="85725"/>
            <a:ext cx="2359025" cy="690563"/>
          </a:xfrm>
        </p:spPr>
        <p:txBody>
          <a:bodyPr/>
          <a:lstStyle/>
          <a:p>
            <a:endParaRPr lang="en-AU"/>
          </a:p>
        </p:txBody>
      </p:sp>
      <p:sp>
        <p:nvSpPr>
          <p:cNvPr id="3" name="TextBox 2">
            <a:extLst>
              <a:ext uri="{FF2B5EF4-FFF2-40B4-BE49-F238E27FC236}">
                <a16:creationId xmlns:a16="http://schemas.microsoft.com/office/drawing/2014/main" id="{3983B684-3057-7C74-42F7-9203112DBA65}"/>
              </a:ext>
            </a:extLst>
          </p:cNvPr>
          <p:cNvSpPr txBox="1"/>
          <p:nvPr/>
        </p:nvSpPr>
        <p:spPr>
          <a:xfrm>
            <a:off x="5373624" y="2150601"/>
            <a:ext cx="6473952" cy="46228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nSpc>
                <a:spcPct val="150000"/>
              </a:lnSpc>
              <a:buFont typeface="Arial"/>
              <a:buChar char="•"/>
            </a:pPr>
            <a:r>
              <a:rPr lang="en-AU">
                <a:latin typeface="Open Sans"/>
                <a:ea typeface="+mn-lt"/>
                <a:cs typeface="+mn-lt"/>
              </a:rPr>
              <a:t>agree with other health professionals about their roles, responsibilities and procedures for providing clinical care</a:t>
            </a:r>
          </a:p>
          <a:p>
            <a:pPr marL="285750" indent="-285750">
              <a:lnSpc>
                <a:spcPct val="150000"/>
              </a:lnSpc>
              <a:buFont typeface="Arial"/>
              <a:buChar char="•"/>
            </a:pPr>
            <a:r>
              <a:rPr lang="en-AU">
                <a:latin typeface="Open Sans"/>
                <a:ea typeface="+mn-lt"/>
                <a:cs typeface="+mn-lt"/>
              </a:rPr>
              <a:t>work towards using a digital clinical information system</a:t>
            </a:r>
          </a:p>
          <a:p>
            <a:pPr marL="285750" indent="-285750">
              <a:lnSpc>
                <a:spcPct val="150000"/>
              </a:lnSpc>
              <a:buFont typeface="Arial"/>
              <a:buChar char="•"/>
            </a:pPr>
            <a:r>
              <a:rPr lang="en-AU">
                <a:latin typeface="Open Sans"/>
                <a:ea typeface="+mn-lt"/>
                <a:cs typeface="+mn-lt"/>
              </a:rPr>
              <a:t>have processes to make sure medication reviews are done with specific rules for when these must happen</a:t>
            </a:r>
          </a:p>
          <a:p>
            <a:pPr marL="285750" indent="-285750">
              <a:lnSpc>
                <a:spcPct val="150000"/>
              </a:lnSpc>
              <a:buFont typeface="Arial"/>
              <a:buChar char="•"/>
            </a:pPr>
            <a:r>
              <a:rPr lang="en-AU">
                <a:latin typeface="Open Sans"/>
                <a:ea typeface="+mn-lt"/>
                <a:cs typeface="+mn-lt"/>
              </a:rPr>
              <a:t>report adverse medicine and vaccine events to the Therapeutic Goods Administration</a:t>
            </a:r>
          </a:p>
          <a:p>
            <a:pPr marL="285750" indent="-285750">
              <a:lnSpc>
                <a:spcPct val="150000"/>
              </a:lnSpc>
              <a:buFont typeface="Arial"/>
              <a:buChar char="•"/>
            </a:pPr>
            <a:r>
              <a:rPr lang="en-AU">
                <a:latin typeface="Open Sans"/>
                <a:ea typeface="+mn-lt"/>
                <a:cs typeface="+mn-lt"/>
              </a:rPr>
              <a:t>regularly review and improve the effectiveness of our system to use medicines safely and correctly.</a:t>
            </a:r>
          </a:p>
          <a:p>
            <a:pPr marL="285750" indent="-285750">
              <a:lnSpc>
                <a:spcPct val="150000"/>
              </a:lnSpc>
              <a:buFont typeface="Arial"/>
              <a:buChar char="•"/>
            </a:pPr>
            <a:endParaRPr lang="en-AU" u="sng"/>
          </a:p>
        </p:txBody>
      </p:sp>
    </p:spTree>
    <p:extLst>
      <p:ext uri="{BB962C8B-B14F-4D97-AF65-F5344CB8AC3E}">
        <p14:creationId xmlns:p14="http://schemas.microsoft.com/office/powerpoint/2010/main" val="4300516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Title 2">
            <a:extLst>
              <a:ext uri="{FF2B5EF4-FFF2-40B4-BE49-F238E27FC236}">
                <a16:creationId xmlns:a16="http://schemas.microsoft.com/office/drawing/2014/main" id="{2E0FCEAB-2804-7AC6-8705-166B6BFAB188}"/>
              </a:ext>
            </a:extLst>
          </p:cNvPr>
          <p:cNvSpPr txBox="1">
            <a:spLocks/>
          </p:cNvSpPr>
          <p:nvPr/>
        </p:nvSpPr>
        <p:spPr>
          <a:xfrm>
            <a:off x="761802" y="661479"/>
            <a:ext cx="5748725" cy="1624520"/>
          </a:xfrm>
          <a:prstGeom prst="rect">
            <a:avLst/>
          </a:prstGeom>
        </p:spPr>
        <p:txBody>
          <a:bodyPr vert="horz" lIns="91440" tIns="45720" rIns="91440" bIns="45720" rtlCol="0" anchor="ct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a:lnSpc>
                <a:spcPct val="90000"/>
              </a:lnSpc>
              <a:spcBef>
                <a:spcPct val="0"/>
              </a:spcBef>
              <a:spcAft>
                <a:spcPts val="600"/>
              </a:spcAft>
              <a:defRPr/>
            </a:pPr>
            <a:r>
              <a:rPr lang="en-US" sz="3500">
                <a:latin typeface="Open Sans ExtraBold" pitchFamily="2" charset="0"/>
                <a:ea typeface="Open Sans ExtraBold" pitchFamily="2" charset="0"/>
                <a:cs typeface="Open Sans ExtraBold" pitchFamily="2" charset="0"/>
              </a:rPr>
              <a:t>How can we apply Standard 5 in practice?</a:t>
            </a:r>
            <a:endParaRPr kumimoji="0" lang="en-US" sz="3500" strike="noStrike" cap="none" spc="0" normalizeH="0" baseline="0" noProof="0">
              <a:ln>
                <a:noFill/>
              </a:ln>
              <a:uLnTx/>
              <a:uFillTx/>
              <a:latin typeface="Open Sans ExtraBold" pitchFamily="2" charset="0"/>
              <a:ea typeface="Open Sans ExtraBold" pitchFamily="2" charset="0"/>
              <a:cs typeface="Open Sans ExtraBold" pitchFamily="2" charset="0"/>
            </a:endParaRPr>
          </a:p>
        </p:txBody>
      </p:sp>
      <p:sp>
        <p:nvSpPr>
          <p:cNvPr id="4" name="TextBox 3">
            <a:extLst>
              <a:ext uri="{FF2B5EF4-FFF2-40B4-BE49-F238E27FC236}">
                <a16:creationId xmlns:a16="http://schemas.microsoft.com/office/drawing/2014/main" id="{8E3C8EA2-B348-3FFA-B647-66FEAE5F0941}"/>
              </a:ext>
            </a:extLst>
          </p:cNvPr>
          <p:cNvSpPr txBox="1"/>
          <p:nvPr/>
        </p:nvSpPr>
        <p:spPr>
          <a:xfrm>
            <a:off x="356104" y="2432304"/>
            <a:ext cx="6839711" cy="3613149"/>
          </a:xfrm>
          <a:prstGeom prst="rect">
            <a:avLst/>
          </a:prstGeom>
        </p:spPr>
        <p:txBody>
          <a:bodyPr vert="horz" lIns="91440" tIns="45720" rIns="91440" bIns="45720" rtlCol="0" anchor="ctr">
            <a:normAutofit/>
          </a:bodyPr>
          <a:lstStyle/>
          <a:p>
            <a:pPr marL="285750" indent="-228600">
              <a:lnSpc>
                <a:spcPct val="150000"/>
              </a:lnSpc>
              <a:spcAft>
                <a:spcPts val="600"/>
              </a:spcAft>
              <a:buFont typeface="Arial" panose="020B0604020202020204" pitchFamily="34" charset="0"/>
              <a:buChar char="•"/>
            </a:pPr>
            <a:r>
              <a:rPr lang="en-US">
                <a:latin typeface="Open Sans" pitchFamily="2" charset="0"/>
                <a:ea typeface="Open Sans" pitchFamily="2" charset="0"/>
                <a:cs typeface="Open Sans" pitchFamily="2" charset="0"/>
              </a:rPr>
              <a:t>use an effective clinical governance framework</a:t>
            </a:r>
          </a:p>
          <a:p>
            <a:pPr marL="285750" indent="-228600">
              <a:lnSpc>
                <a:spcPct val="150000"/>
              </a:lnSpc>
              <a:spcAft>
                <a:spcPts val="600"/>
              </a:spcAft>
              <a:buFont typeface="Arial" panose="020B0604020202020204" pitchFamily="34" charset="0"/>
              <a:buChar char="•"/>
            </a:pPr>
            <a:r>
              <a:rPr lang="en-US">
                <a:latin typeface="Open Sans" pitchFamily="2" charset="0"/>
                <a:ea typeface="Open Sans" pitchFamily="2" charset="0"/>
                <a:cs typeface="Open Sans" pitchFamily="2" charset="0"/>
              </a:rPr>
              <a:t>provide appropriate person-centered clinical care</a:t>
            </a:r>
          </a:p>
          <a:p>
            <a:pPr marL="285750" indent="-228600">
              <a:lnSpc>
                <a:spcPct val="150000"/>
              </a:lnSpc>
              <a:spcAft>
                <a:spcPts val="600"/>
              </a:spcAft>
              <a:buFont typeface="Arial" panose="020B0604020202020204" pitchFamily="34" charset="0"/>
              <a:buChar char="•"/>
            </a:pPr>
            <a:r>
              <a:rPr lang="en-US">
                <a:latin typeface="Open Sans" pitchFamily="2" charset="0"/>
                <a:ea typeface="Open Sans" pitchFamily="2" charset="0"/>
                <a:cs typeface="Open Sans" pitchFamily="2" charset="0"/>
              </a:rPr>
              <a:t>make sure we provide people receiving our care with access to a range of supports and health professionals based on their needs</a:t>
            </a:r>
          </a:p>
          <a:p>
            <a:pPr marL="285750" indent="-228600">
              <a:lnSpc>
                <a:spcPct val="150000"/>
              </a:lnSpc>
              <a:spcAft>
                <a:spcPts val="600"/>
              </a:spcAft>
              <a:buFont typeface="Arial" panose="020B0604020202020204" pitchFamily="34" charset="0"/>
              <a:buChar char="•"/>
            </a:pPr>
            <a:r>
              <a:rPr lang="en-US">
                <a:latin typeface="Open Sans" pitchFamily="2" charset="0"/>
                <a:ea typeface="Open Sans" pitchFamily="2" charset="0"/>
                <a:cs typeface="Open Sans" pitchFamily="2" charset="0"/>
              </a:rPr>
              <a:t>increase dignity as part of palliative care and end of life care.</a:t>
            </a:r>
          </a:p>
        </p:txBody>
      </p:sp>
      <p:pic>
        <p:nvPicPr>
          <p:cNvPr id="9" name="Content Placeholder 8" descr="Old women hanging out">
            <a:extLst>
              <a:ext uri="{FF2B5EF4-FFF2-40B4-BE49-F238E27FC236}">
                <a16:creationId xmlns:a16="http://schemas.microsoft.com/office/drawing/2014/main" id="{02AF3354-15C3-9185-A0DB-B9A83B86B24D}"/>
              </a:ext>
            </a:extLst>
          </p:cNvPr>
          <p:cNvPicPr>
            <a:picLocks noChangeAspect="1"/>
          </p:cNvPicPr>
          <p:nvPr/>
        </p:nvPicPr>
        <p:blipFill>
          <a:blip r:embed="rId3" cstate="print">
            <a:extLst>
              <a:ext uri="{28A0092B-C50C-407E-A947-70E740481C1C}">
                <a14:useLocalDpi xmlns:a14="http://schemas.microsoft.com/office/drawing/2010/main" val="0"/>
              </a:ext>
            </a:extLst>
          </a:blip>
          <a:srcRect l="1155" t="-1" r="56905" b="9639"/>
          <a:stretch/>
        </p:blipFill>
        <p:spPr>
          <a:xfrm>
            <a:off x="7551920" y="1"/>
            <a:ext cx="4646904" cy="6858000"/>
          </a:xfrm>
          <a:prstGeom prst="rect">
            <a:avLst/>
          </a:prstGeom>
        </p:spPr>
      </p:pic>
      <p:sp>
        <p:nvSpPr>
          <p:cNvPr id="5" name="Picture Placeholder 4">
            <a:extLst>
              <a:ext uri="{FF2B5EF4-FFF2-40B4-BE49-F238E27FC236}">
                <a16:creationId xmlns:a16="http://schemas.microsoft.com/office/drawing/2014/main" id="{6F6E287E-A9F8-5936-506F-94864DC914F7}"/>
              </a:ext>
            </a:extLst>
          </p:cNvPr>
          <p:cNvSpPr>
            <a:spLocks noGrp="1"/>
          </p:cNvSpPr>
          <p:nvPr>
            <p:ph type="pic" sz="quarter" idx="13"/>
          </p:nvPr>
        </p:nvSpPr>
        <p:spPr/>
        <p:txBody>
          <a:bodyPr/>
          <a:lstStyle/>
          <a:p>
            <a:endParaRPr lang="en-AU"/>
          </a:p>
        </p:txBody>
      </p:sp>
      <p:sp>
        <p:nvSpPr>
          <p:cNvPr id="2" name="Slide Number Placeholder 1">
            <a:extLst>
              <a:ext uri="{FF2B5EF4-FFF2-40B4-BE49-F238E27FC236}">
                <a16:creationId xmlns:a16="http://schemas.microsoft.com/office/drawing/2014/main" id="{2125516E-F361-0852-F34B-F68A11876FEC}"/>
              </a:ext>
            </a:extLst>
          </p:cNvPr>
          <p:cNvSpPr>
            <a:spLocks noGrp="1"/>
          </p:cNvSpPr>
          <p:nvPr>
            <p:ph type="sldNum" sz="quarter" idx="16"/>
          </p:nvPr>
        </p:nvSpPr>
        <p:spPr/>
        <p:txBody>
          <a:bodyPr vert="horz" lIns="91440" tIns="45720" rIns="91440" bIns="45720" rtlCol="0" anchor="ctr">
            <a:normAutofit/>
          </a:bodyPr>
          <a:lstStyle/>
          <a:p>
            <a:pPr>
              <a:spcAft>
                <a:spcPts val="600"/>
              </a:spcAft>
              <a:defRPr/>
            </a:pPr>
            <a:fld id="{330EA680-D336-4FF7-8B7A-9848BB0A1C32}" type="slidenum">
              <a:rPr lang="en-US">
                <a:solidFill>
                  <a:schemeClr val="tx1"/>
                </a:solidFill>
                <a:latin typeface="Calibri" panose="020F0502020204030204"/>
              </a:rPr>
              <a:pPr>
                <a:spcAft>
                  <a:spcPts val="600"/>
                </a:spcAft>
                <a:defRPr/>
              </a:pPr>
              <a:t>23</a:t>
            </a:fld>
            <a:endParaRPr lang="en-US">
              <a:solidFill>
                <a:schemeClr val="tx1"/>
              </a:solidFill>
              <a:latin typeface="Calibri" panose="020F0502020204030204"/>
            </a:endParaRPr>
          </a:p>
        </p:txBody>
      </p:sp>
      <p:pic>
        <p:nvPicPr>
          <p:cNvPr id="18" name="Picture 17">
            <a:extLst>
              <a:ext uri="{FF2B5EF4-FFF2-40B4-BE49-F238E27FC236}">
                <a16:creationId xmlns:a16="http://schemas.microsoft.com/office/drawing/2014/main" id="{F93810CB-DC75-2818-44D1-53B4CB366CCA}"/>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1376743" y="64406"/>
            <a:ext cx="743279" cy="743279"/>
          </a:xfrm>
          <a:prstGeom prst="rect">
            <a:avLst/>
          </a:prstGeom>
          <a:ln>
            <a:noFill/>
          </a:ln>
        </p:spPr>
      </p:pic>
    </p:spTree>
    <p:extLst>
      <p:ext uri="{BB962C8B-B14F-4D97-AF65-F5344CB8AC3E}">
        <p14:creationId xmlns:p14="http://schemas.microsoft.com/office/powerpoint/2010/main" val="11077048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Slide Background">
            <a:extLst>
              <a:ext uri="{FF2B5EF4-FFF2-40B4-BE49-F238E27FC236}">
                <a16:creationId xmlns:a16="http://schemas.microsoft.com/office/drawing/2014/main" id="{3ECBE1F1-D69B-4AFA-ABD5-8E41720EF6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Content Placeholder 8" descr="Businesswoman brainstorming at board in office">
            <a:extLst>
              <a:ext uri="{FF2B5EF4-FFF2-40B4-BE49-F238E27FC236}">
                <a16:creationId xmlns:a16="http://schemas.microsoft.com/office/drawing/2014/main" id="{3568AAD8-E76E-0DA0-B811-49ADA0E7C3C8}"/>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rcRect l="32962" r="19979" b="10501"/>
          <a:stretch/>
        </p:blipFill>
        <p:spPr>
          <a:xfrm>
            <a:off x="-1" y="-2"/>
            <a:ext cx="5410198" cy="6858002"/>
          </a:xfrm>
          <a:prstGeom prst="rect">
            <a:avLst/>
          </a:prstGeom>
        </p:spPr>
      </p:pic>
      <p:sp useBgFill="1">
        <p:nvSpPr>
          <p:cNvPr id="23" name="Rectangle 22">
            <a:extLst>
              <a:ext uri="{FF2B5EF4-FFF2-40B4-BE49-F238E27FC236}">
                <a16:creationId xmlns:a16="http://schemas.microsoft.com/office/drawing/2014/main" id="{603A6265-E10C-4B85-9C20-E75FCAF9CC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0197" y="-1"/>
            <a:ext cx="6781802" cy="2286000"/>
          </a:xfrm>
          <a:prstGeom prst="rect">
            <a:avLst/>
          </a:prstGeom>
          <a:ln>
            <a:noFill/>
          </a:ln>
          <a:effectLst>
            <a:outerShdw blurRad="355600" dist="152400" sx="95000" sy="95000" algn="t" rotWithShape="0">
              <a:srgbClr val="000000">
                <a:alpha val="2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61152C73-3BEF-F18E-143C-1301EFAE843E}"/>
              </a:ext>
            </a:extLst>
          </p:cNvPr>
          <p:cNvSpPr>
            <a:spLocks noGrp="1"/>
          </p:cNvSpPr>
          <p:nvPr>
            <p:ph type="title"/>
          </p:nvPr>
        </p:nvSpPr>
        <p:spPr>
          <a:xfrm>
            <a:off x="6115317" y="405685"/>
            <a:ext cx="5464968" cy="1559301"/>
          </a:xfrm>
        </p:spPr>
        <p:txBody>
          <a:bodyPr vert="horz" lIns="91440" tIns="45720" rIns="91440" bIns="45720" rtlCol="0" anchor="ctr">
            <a:normAutofit/>
          </a:bodyPr>
          <a:lstStyle/>
          <a:p>
            <a:r>
              <a:rPr lang="en-US" sz="3500">
                <a:latin typeface="Open Sans ExtraBold" pitchFamily="2" charset="0"/>
                <a:ea typeface="Open Sans ExtraBold" pitchFamily="2" charset="0"/>
                <a:cs typeface="Open Sans ExtraBold" pitchFamily="2" charset="0"/>
              </a:rPr>
              <a:t>Reflective questions</a:t>
            </a:r>
          </a:p>
        </p:txBody>
      </p:sp>
      <p:sp>
        <p:nvSpPr>
          <p:cNvPr id="4" name="Content Placeholder 3">
            <a:extLst>
              <a:ext uri="{FF2B5EF4-FFF2-40B4-BE49-F238E27FC236}">
                <a16:creationId xmlns:a16="http://schemas.microsoft.com/office/drawing/2014/main" id="{25216122-4329-3741-0071-7066037BCB29}"/>
              </a:ext>
            </a:extLst>
          </p:cNvPr>
          <p:cNvSpPr>
            <a:spLocks noGrp="1"/>
          </p:cNvSpPr>
          <p:nvPr>
            <p:ph sz="half" idx="1"/>
          </p:nvPr>
        </p:nvSpPr>
        <p:spPr>
          <a:xfrm>
            <a:off x="5791028" y="2743200"/>
            <a:ext cx="6113546" cy="3496878"/>
          </a:xfrm>
        </p:spPr>
        <p:txBody>
          <a:bodyPr vert="horz" lIns="91440" tIns="45720" rIns="91440" bIns="45720" rtlCol="0" anchor="ctr">
            <a:noAutofit/>
          </a:bodyPr>
          <a:lstStyle/>
          <a:p>
            <a:pPr>
              <a:lnSpc>
                <a:spcPct val="150000"/>
              </a:lnSpc>
            </a:pPr>
            <a:r>
              <a:rPr lang="en-AU" sz="1800">
                <a:latin typeface="Open Sans" pitchFamily="2" charset="0"/>
                <a:ea typeface="Open Sans" pitchFamily="2" charset="0"/>
                <a:cs typeface="Open Sans" pitchFamily="2" charset="0"/>
              </a:rPr>
              <a:t>How can we ensure you understand the complex needs and preferences of the people you provide care for?</a:t>
            </a:r>
          </a:p>
          <a:p>
            <a:pPr>
              <a:lnSpc>
                <a:spcPct val="150000"/>
              </a:lnSpc>
            </a:pPr>
            <a:r>
              <a:rPr lang="en-AU" sz="1800">
                <a:latin typeface="Open Sans" pitchFamily="2" charset="0"/>
                <a:ea typeface="Open Sans" pitchFamily="2" charset="0"/>
                <a:cs typeface="Open Sans" pitchFamily="2" charset="0"/>
              </a:rPr>
              <a:t>How can we ensure you have the skills you need to meet the care needs of people receiving clinical care?</a:t>
            </a:r>
          </a:p>
          <a:p>
            <a:pPr>
              <a:lnSpc>
                <a:spcPct val="150000"/>
              </a:lnSpc>
            </a:pPr>
            <a:r>
              <a:rPr lang="en-AU" sz="1800">
                <a:latin typeface="Open Sans" pitchFamily="2" charset="0"/>
                <a:ea typeface="Open Sans" pitchFamily="2" charset="0"/>
                <a:cs typeface="Open Sans" pitchFamily="2" charset="0"/>
              </a:rPr>
              <a:t>How can you partner with people receiving care in how their clinical care and services are delivered?</a:t>
            </a:r>
          </a:p>
        </p:txBody>
      </p:sp>
      <p:sp>
        <p:nvSpPr>
          <p:cNvPr id="12" name="Slide Number Placeholder 11">
            <a:extLst>
              <a:ext uri="{FF2B5EF4-FFF2-40B4-BE49-F238E27FC236}">
                <a16:creationId xmlns:a16="http://schemas.microsoft.com/office/drawing/2014/main" id="{48CDEFFF-2FEB-CA66-8F45-7516FAB62C64}"/>
              </a:ext>
            </a:extLst>
          </p:cNvPr>
          <p:cNvSpPr>
            <a:spLocks noGrp="1"/>
          </p:cNvSpPr>
          <p:nvPr>
            <p:ph type="sldNum" sz="quarter" idx="12"/>
          </p:nvPr>
        </p:nvSpPr>
        <p:spPr>
          <a:xfrm>
            <a:off x="8732520" y="6356350"/>
            <a:ext cx="3200400" cy="365125"/>
          </a:xfrm>
        </p:spPr>
        <p:txBody>
          <a:bodyPr vert="horz" lIns="91440" tIns="45720" rIns="91440" bIns="45720" rtlCol="0" anchor="ctr">
            <a:normAutofit/>
          </a:bodyPr>
          <a:lstStyle/>
          <a:p>
            <a:pPr>
              <a:spcAft>
                <a:spcPts val="600"/>
              </a:spcAft>
              <a:defRPr/>
            </a:pPr>
            <a:fld id="{330EA680-D336-4FF7-8B7A-9848BB0A1C32}" type="slidenum">
              <a:rPr lang="en-US">
                <a:solidFill>
                  <a:schemeClr val="tx1"/>
                </a:solidFill>
                <a:latin typeface="Calibri" panose="020F0502020204030204"/>
              </a:rPr>
              <a:pPr>
                <a:spcAft>
                  <a:spcPts val="600"/>
                </a:spcAft>
                <a:defRPr/>
              </a:pPr>
              <a:t>24</a:t>
            </a:fld>
            <a:endParaRPr lang="en-US">
              <a:solidFill>
                <a:schemeClr val="tx1"/>
              </a:solidFill>
              <a:latin typeface="Calibri" panose="020F0502020204030204"/>
            </a:endParaRPr>
          </a:p>
        </p:txBody>
      </p:sp>
      <p:pic>
        <p:nvPicPr>
          <p:cNvPr id="10" name="Picture 9">
            <a:extLst>
              <a:ext uri="{FF2B5EF4-FFF2-40B4-BE49-F238E27FC236}">
                <a16:creationId xmlns:a16="http://schemas.microsoft.com/office/drawing/2014/main" id="{2892CBF5-D47C-50F9-5C64-4ABD81FDA896}"/>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1376743" y="64406"/>
            <a:ext cx="743279" cy="743279"/>
          </a:xfrm>
          <a:prstGeom prst="rect">
            <a:avLst/>
          </a:prstGeom>
          <a:ln>
            <a:noFill/>
          </a:ln>
        </p:spPr>
      </p:pic>
      <p:sp>
        <p:nvSpPr>
          <p:cNvPr id="2" name="Picture Placeholder 7">
            <a:extLst>
              <a:ext uri="{FF2B5EF4-FFF2-40B4-BE49-F238E27FC236}">
                <a16:creationId xmlns:a16="http://schemas.microsoft.com/office/drawing/2014/main" id="{CDD3210D-F959-3F22-A711-37295ADDD8DF}"/>
              </a:ext>
            </a:extLst>
          </p:cNvPr>
          <p:cNvSpPr>
            <a:spLocks noGrp="1"/>
          </p:cNvSpPr>
          <p:nvPr>
            <p:ph type="pic" sz="quarter" idx="13"/>
          </p:nvPr>
        </p:nvSpPr>
        <p:spPr>
          <a:xfrm>
            <a:off x="85725" y="85725"/>
            <a:ext cx="2359025" cy="690563"/>
          </a:xfrm>
        </p:spPr>
        <p:txBody>
          <a:bodyPr/>
          <a:lstStyle/>
          <a:p>
            <a:endParaRPr lang="en-AU"/>
          </a:p>
        </p:txBody>
      </p:sp>
    </p:spTree>
    <p:extLst>
      <p:ext uri="{BB962C8B-B14F-4D97-AF65-F5344CB8AC3E}">
        <p14:creationId xmlns:p14="http://schemas.microsoft.com/office/powerpoint/2010/main" val="41693468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2632B00-366B-C4DE-C33A-9C1E8C1BC9D6}"/>
              </a:ext>
            </a:extLst>
          </p:cNvPr>
          <p:cNvSpPr>
            <a:spLocks noGrp="1"/>
          </p:cNvSpPr>
          <p:nvPr>
            <p:ph type="sldNum" sz="quarter" idx="12"/>
          </p:nvPr>
        </p:nvSpPr>
        <p:spPr/>
        <p:txBody>
          <a:bodyPr/>
          <a:lstStyle/>
          <a:p>
            <a:fld id="{330EA680-D336-4FF7-8B7A-9848BB0A1C32}" type="slidenum">
              <a:rPr lang="en-US" smtClean="0"/>
              <a:t>25</a:t>
            </a:fld>
            <a:endParaRPr lang="en-US"/>
          </a:p>
        </p:txBody>
      </p:sp>
      <p:sp>
        <p:nvSpPr>
          <p:cNvPr id="4" name="Picture Placeholder 3">
            <a:extLst>
              <a:ext uri="{FF2B5EF4-FFF2-40B4-BE49-F238E27FC236}">
                <a16:creationId xmlns:a16="http://schemas.microsoft.com/office/drawing/2014/main" id="{96EA8BD5-5E8C-3BE4-68D1-A230DD5DF27A}"/>
              </a:ext>
            </a:extLst>
          </p:cNvPr>
          <p:cNvSpPr>
            <a:spLocks noGrp="1"/>
          </p:cNvSpPr>
          <p:nvPr>
            <p:ph type="pic" sz="quarter" idx="13"/>
          </p:nvPr>
        </p:nvSpPr>
        <p:spPr/>
        <p:txBody>
          <a:bodyPr/>
          <a:lstStyle/>
          <a:p>
            <a:endParaRPr lang="en-AU"/>
          </a:p>
        </p:txBody>
      </p:sp>
      <p:pic>
        <p:nvPicPr>
          <p:cNvPr id="5" name="Content Placeholder 14">
            <a:extLst>
              <a:ext uri="{FF2B5EF4-FFF2-40B4-BE49-F238E27FC236}">
                <a16:creationId xmlns:a16="http://schemas.microsoft.com/office/drawing/2014/main" id="{AB81D29E-C3C9-07F6-1D76-A52393BE57A8}"/>
              </a:ext>
            </a:extLst>
          </p:cNvPr>
          <p:cNvPicPr>
            <a:picLocks noGrp="1" noChangeAspect="1"/>
          </p:cNvPicPr>
          <p:nvPr/>
        </p:nvPicPr>
        <p:blipFill>
          <a:blip r:embed="rId3" cstate="print">
            <a:extLst>
              <a:ext uri="{28A0092B-C50C-407E-A947-70E740481C1C}">
                <a14:useLocalDpi xmlns:a14="http://schemas.microsoft.com/office/drawing/2010/main" val="0"/>
              </a:ext>
            </a:extLst>
          </a:blip>
          <a:srcRect/>
          <a:stretch/>
        </p:blipFill>
        <p:spPr>
          <a:xfrm>
            <a:off x="7777887" y="2098193"/>
            <a:ext cx="3601909" cy="3601909"/>
          </a:xfrm>
          <a:prstGeom prst="rect">
            <a:avLst/>
          </a:prstGeom>
          <a:ln>
            <a:noFill/>
          </a:ln>
        </p:spPr>
      </p:pic>
      <p:pic>
        <p:nvPicPr>
          <p:cNvPr id="55" name="Picture 54" descr="A colorful circle with a black background&#10;&#10;Description automatically generated">
            <a:extLst>
              <a:ext uri="{FF2B5EF4-FFF2-40B4-BE49-F238E27FC236}">
                <a16:creationId xmlns:a16="http://schemas.microsoft.com/office/drawing/2014/main" id="{3CEC82A9-E602-64D6-A3F6-4381873BFE4A}"/>
              </a:ext>
            </a:extLst>
          </p:cNvPr>
          <p:cNvPicPr>
            <a:picLocks noChangeAspect="1"/>
          </p:cNvPicPr>
          <p:nvPr/>
        </p:nvPicPr>
        <p:blipFill>
          <a:blip r:embed="rId4"/>
          <a:stretch>
            <a:fillRect/>
          </a:stretch>
        </p:blipFill>
        <p:spPr>
          <a:xfrm>
            <a:off x="11376743" y="63261"/>
            <a:ext cx="743279" cy="745570"/>
          </a:xfrm>
          <a:prstGeom prst="rect">
            <a:avLst/>
          </a:prstGeom>
          <a:ln>
            <a:noFill/>
          </a:ln>
        </p:spPr>
      </p:pic>
      <p:sp>
        <p:nvSpPr>
          <p:cNvPr id="57" name="Title 2">
            <a:extLst>
              <a:ext uri="{FF2B5EF4-FFF2-40B4-BE49-F238E27FC236}">
                <a16:creationId xmlns:a16="http://schemas.microsoft.com/office/drawing/2014/main" id="{89218F7A-5A70-1165-3AEA-6F9EDB2CB83B}"/>
              </a:ext>
            </a:extLst>
          </p:cNvPr>
          <p:cNvSpPr txBox="1">
            <a:spLocks/>
          </p:cNvSpPr>
          <p:nvPr/>
        </p:nvSpPr>
        <p:spPr>
          <a:xfrm>
            <a:off x="530891" y="808831"/>
            <a:ext cx="10582133" cy="633114"/>
          </a:xfrm>
          <a:prstGeom prst="rect">
            <a:avLst/>
          </a:prstGeom>
        </p:spPr>
        <p:txBody>
          <a:bodyPr lIns="91440" tIns="45720" rIns="91440" bIns="45720" anchor="t"/>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a:lnSpc>
                <a:spcPct val="90000"/>
              </a:lnSpc>
              <a:spcBef>
                <a:spcPct val="0"/>
              </a:spcBef>
              <a:defRPr/>
            </a:pPr>
            <a:r>
              <a:rPr lang="en-AU" sz="3500">
                <a:latin typeface="Open Sans ExtraBold"/>
                <a:ea typeface="Open Sans ExtraBold"/>
                <a:cs typeface="Open Sans ExtraBold"/>
              </a:rPr>
              <a:t>Strengthened Quality Standard 6: Food and nutrition</a:t>
            </a:r>
            <a:endParaRPr kumimoji="0" lang="en-AU" sz="3500" strike="noStrike" kern="1200" cap="none" spc="0" normalizeH="0" baseline="0" noProof="0">
              <a:ln>
                <a:noFill/>
              </a:ln>
              <a:solidFill>
                <a:srgbClr val="1E1544"/>
              </a:solidFill>
              <a:uLnTx/>
              <a:uFillTx/>
              <a:latin typeface="Open Sans ExtraBold" pitchFamily="2" charset="0"/>
              <a:ea typeface="Open Sans ExtraBold" pitchFamily="2" charset="0"/>
              <a:cs typeface="Open Sans ExtraBold" pitchFamily="2" charset="0"/>
            </a:endParaRPr>
          </a:p>
        </p:txBody>
      </p:sp>
      <p:sp>
        <p:nvSpPr>
          <p:cNvPr id="39" name="TextBox 38">
            <a:extLst>
              <a:ext uri="{FF2B5EF4-FFF2-40B4-BE49-F238E27FC236}">
                <a16:creationId xmlns:a16="http://schemas.microsoft.com/office/drawing/2014/main" id="{37D11D17-1093-7437-C1BC-1FF439E37F9B}"/>
              </a:ext>
            </a:extLst>
          </p:cNvPr>
          <p:cNvSpPr txBox="1"/>
          <p:nvPr/>
        </p:nvSpPr>
        <p:spPr>
          <a:xfrm>
            <a:off x="969657" y="3265715"/>
            <a:ext cx="6491847" cy="27834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200000"/>
              </a:lnSpc>
            </a:pPr>
            <a:r>
              <a:rPr lang="en-AU" b="1">
                <a:latin typeface="Open Sans"/>
                <a:ea typeface="Calibri"/>
                <a:cs typeface="Calibri"/>
              </a:rPr>
              <a:t>Outcomes</a:t>
            </a:r>
            <a:endParaRPr lang="en-AU">
              <a:latin typeface="Open Sans"/>
              <a:ea typeface="Calibri"/>
              <a:cs typeface="Calibri"/>
            </a:endParaRPr>
          </a:p>
          <a:p>
            <a:pPr marL="285750" indent="-285750">
              <a:lnSpc>
                <a:spcPct val="200000"/>
              </a:lnSpc>
              <a:buFont typeface="Arial"/>
              <a:buChar char="•"/>
            </a:pPr>
            <a:r>
              <a:rPr lang="en-AU">
                <a:latin typeface="Open Sans"/>
                <a:ea typeface="Calibri"/>
                <a:cs typeface="Calibri"/>
              </a:rPr>
              <a:t>6.1: Partnering with older people on food and nutrition​</a:t>
            </a:r>
          </a:p>
          <a:p>
            <a:pPr marL="285750" indent="-285750">
              <a:lnSpc>
                <a:spcPct val="200000"/>
              </a:lnSpc>
              <a:buFont typeface="Arial"/>
              <a:buChar char="•"/>
            </a:pPr>
            <a:r>
              <a:rPr lang="en-AU">
                <a:latin typeface="Open Sans"/>
                <a:ea typeface="Calibri"/>
                <a:cs typeface="Calibri"/>
              </a:rPr>
              <a:t>6.2: Assessment of nutritional needs and preferences​</a:t>
            </a:r>
          </a:p>
          <a:p>
            <a:pPr marL="285750" indent="-285750">
              <a:lnSpc>
                <a:spcPct val="200000"/>
              </a:lnSpc>
              <a:buFont typeface="Arial"/>
              <a:buChar char="•"/>
            </a:pPr>
            <a:r>
              <a:rPr lang="en-AU">
                <a:latin typeface="Open Sans"/>
                <a:ea typeface="Calibri"/>
                <a:cs typeface="Calibri"/>
              </a:rPr>
              <a:t>6.3: Provision of food and drink​</a:t>
            </a:r>
          </a:p>
          <a:p>
            <a:pPr marL="285750" indent="-285750">
              <a:lnSpc>
                <a:spcPct val="200000"/>
              </a:lnSpc>
              <a:buFont typeface="Arial"/>
              <a:buChar char="•"/>
            </a:pPr>
            <a:r>
              <a:rPr lang="en-AU">
                <a:latin typeface="Open Sans"/>
                <a:ea typeface="Calibri"/>
                <a:cs typeface="Calibri"/>
              </a:rPr>
              <a:t>6.4: Dining experience​</a:t>
            </a:r>
          </a:p>
        </p:txBody>
      </p:sp>
      <p:grpSp>
        <p:nvGrpSpPr>
          <p:cNvPr id="25" name="Group 24">
            <a:extLst>
              <a:ext uri="{FF2B5EF4-FFF2-40B4-BE49-F238E27FC236}">
                <a16:creationId xmlns:a16="http://schemas.microsoft.com/office/drawing/2014/main" id="{F132DDEA-D5BA-3CA2-D059-98B825C1FEE7}"/>
              </a:ext>
            </a:extLst>
          </p:cNvPr>
          <p:cNvGrpSpPr/>
          <p:nvPr/>
        </p:nvGrpSpPr>
        <p:grpSpPr>
          <a:xfrm>
            <a:off x="672128" y="2098193"/>
            <a:ext cx="3217238" cy="1151767"/>
            <a:chOff x="672128" y="2098193"/>
            <a:chExt cx="3217238" cy="1151767"/>
          </a:xfrm>
        </p:grpSpPr>
        <p:sp>
          <p:nvSpPr>
            <p:cNvPr id="16" name="Rectangle: Rounded Corners 15">
              <a:extLst>
                <a:ext uri="{FF2B5EF4-FFF2-40B4-BE49-F238E27FC236}">
                  <a16:creationId xmlns:a16="http://schemas.microsoft.com/office/drawing/2014/main" id="{D4670E85-D0CD-B647-8FF9-51C15244D8C6}"/>
                </a:ext>
              </a:extLst>
            </p:cNvPr>
            <p:cNvSpPr/>
            <p:nvPr/>
          </p:nvSpPr>
          <p:spPr>
            <a:xfrm>
              <a:off x="672128" y="2263588"/>
              <a:ext cx="3217238" cy="986372"/>
            </a:xfrm>
            <a:prstGeom prst="roundRect">
              <a:avLst>
                <a:gd name="adj" fmla="val 8015"/>
              </a:avLst>
            </a:prstGeom>
            <a:solidFill>
              <a:srgbClr val="FCCE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AU"/>
            </a:p>
          </p:txBody>
        </p:sp>
        <p:sp>
          <p:nvSpPr>
            <p:cNvPr id="17" name="Rectangle: Rounded Corners 16">
              <a:extLst>
                <a:ext uri="{FF2B5EF4-FFF2-40B4-BE49-F238E27FC236}">
                  <a16:creationId xmlns:a16="http://schemas.microsoft.com/office/drawing/2014/main" id="{51BDF721-1867-AEC6-AAAB-2D8456A946BA}"/>
                </a:ext>
              </a:extLst>
            </p:cNvPr>
            <p:cNvSpPr/>
            <p:nvPr/>
          </p:nvSpPr>
          <p:spPr>
            <a:xfrm>
              <a:off x="1065131" y="2136266"/>
              <a:ext cx="2431231" cy="251926"/>
            </a:xfrm>
            <a:prstGeom prst="roundRect">
              <a:avLst>
                <a:gd name="adj" fmla="val 50000"/>
              </a:avLst>
            </a:prstGeom>
            <a:solidFill>
              <a:srgbClr val="F587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AU">
                <a:highlight>
                  <a:srgbClr val="D9566C"/>
                </a:highlight>
              </a:endParaRPr>
            </a:p>
          </p:txBody>
        </p:sp>
        <p:sp>
          <p:nvSpPr>
            <p:cNvPr id="23" name="TextBox 10">
              <a:extLst>
                <a:ext uri="{FF2B5EF4-FFF2-40B4-BE49-F238E27FC236}">
                  <a16:creationId xmlns:a16="http://schemas.microsoft.com/office/drawing/2014/main" id="{62358C6F-F8AE-878F-7C5B-DAAE172261EA}"/>
                </a:ext>
              </a:extLst>
            </p:cNvPr>
            <p:cNvSpPr txBox="1"/>
            <p:nvPr/>
          </p:nvSpPr>
          <p:spPr>
            <a:xfrm>
              <a:off x="969657" y="2478157"/>
              <a:ext cx="2708164" cy="523220"/>
            </a:xfrm>
            <a:prstGeom prst="rect">
              <a:avLst/>
            </a:prstGeom>
            <a:solidFill>
              <a:srgbClr val="FCCEB2"/>
            </a:solid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1400" b="1">
                  <a:latin typeface="Open Sans" pitchFamily="2" charset="0"/>
                  <a:ea typeface="Open Sans" pitchFamily="2" charset="0"/>
                  <a:cs typeface="Open Sans" pitchFamily="2" charset="0"/>
                </a:rPr>
                <a:t>I enjoy tasty and nutritious food every day.</a:t>
              </a:r>
              <a:endParaRPr lang="en-AU" sz="1400" b="1">
                <a:latin typeface="Open Sans" pitchFamily="2" charset="0"/>
                <a:ea typeface="Open Sans" pitchFamily="2" charset="0"/>
                <a:cs typeface="Open Sans" pitchFamily="2" charset="0"/>
              </a:endParaRPr>
            </a:p>
          </p:txBody>
        </p:sp>
        <p:sp>
          <p:nvSpPr>
            <p:cNvPr id="24" name="TextBox 11">
              <a:extLst>
                <a:ext uri="{FF2B5EF4-FFF2-40B4-BE49-F238E27FC236}">
                  <a16:creationId xmlns:a16="http://schemas.microsoft.com/office/drawing/2014/main" id="{0856082C-A723-905F-C85F-9EAE08CFCACD}"/>
                </a:ext>
              </a:extLst>
            </p:cNvPr>
            <p:cNvSpPr txBox="1"/>
            <p:nvPr/>
          </p:nvSpPr>
          <p:spPr>
            <a:xfrm>
              <a:off x="1059663" y="2098193"/>
              <a:ext cx="2363905" cy="30696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GB" sz="1400" b="1">
                  <a:solidFill>
                    <a:schemeClr val="bg1"/>
                  </a:solidFill>
                  <a:latin typeface="Open Sans" pitchFamily="2" charset="0"/>
                  <a:ea typeface="Open Sans" pitchFamily="2" charset="0"/>
                  <a:cs typeface="Open Sans" pitchFamily="2" charset="0"/>
                </a:rPr>
                <a:t>Older person statement</a:t>
              </a:r>
              <a:endParaRPr lang="en-AU" sz="1400" b="1">
                <a:solidFill>
                  <a:schemeClr val="bg1"/>
                </a:solidFill>
                <a:latin typeface="Open Sans" pitchFamily="2" charset="0"/>
                <a:ea typeface="Open Sans" pitchFamily="2" charset="0"/>
                <a:cs typeface="Open Sans" pitchFamily="2" charset="0"/>
              </a:endParaRPr>
            </a:p>
          </p:txBody>
        </p:sp>
      </p:grpSp>
      <p:grpSp>
        <p:nvGrpSpPr>
          <p:cNvPr id="11" name="Group 10" descr="Worker statement. I make sure our residents enjoy appetising and nutritious food everyday.">
            <a:extLst>
              <a:ext uri="{FF2B5EF4-FFF2-40B4-BE49-F238E27FC236}">
                <a16:creationId xmlns:a16="http://schemas.microsoft.com/office/drawing/2014/main" id="{C4E265EF-D703-216C-56FF-FB7B31B46285}"/>
              </a:ext>
            </a:extLst>
          </p:cNvPr>
          <p:cNvGrpSpPr/>
          <p:nvPr/>
        </p:nvGrpSpPr>
        <p:grpSpPr>
          <a:xfrm>
            <a:off x="4085161" y="2118694"/>
            <a:ext cx="3217238" cy="1143357"/>
            <a:chOff x="245998" y="741510"/>
            <a:chExt cx="4249832" cy="1956898"/>
          </a:xfrm>
        </p:grpSpPr>
        <p:sp>
          <p:nvSpPr>
            <p:cNvPr id="12" name="Rectangle: Rounded Corners 11">
              <a:extLst>
                <a:ext uri="{FF2B5EF4-FFF2-40B4-BE49-F238E27FC236}">
                  <a16:creationId xmlns:a16="http://schemas.microsoft.com/office/drawing/2014/main" id="{36B4C29E-B42D-EB4F-0A44-FEFDA940EDA3}"/>
                </a:ext>
              </a:extLst>
            </p:cNvPr>
            <p:cNvSpPr/>
            <p:nvPr/>
          </p:nvSpPr>
          <p:spPr>
            <a:xfrm>
              <a:off x="245998" y="1010197"/>
              <a:ext cx="4249832" cy="1688211"/>
            </a:xfrm>
            <a:prstGeom prst="roundRect">
              <a:avLst>
                <a:gd name="adj" fmla="val 8015"/>
              </a:avLst>
            </a:prstGeom>
            <a:solidFill>
              <a:srgbClr val="FCCE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AU"/>
            </a:p>
          </p:txBody>
        </p:sp>
        <p:sp>
          <p:nvSpPr>
            <p:cNvPr id="13" name="Rectangle: Rounded Corners 12">
              <a:extLst>
                <a:ext uri="{FF2B5EF4-FFF2-40B4-BE49-F238E27FC236}">
                  <a16:creationId xmlns:a16="http://schemas.microsoft.com/office/drawing/2014/main" id="{A096A468-6AC0-40DB-7DB7-3A5A09FB0D8C}"/>
                </a:ext>
              </a:extLst>
            </p:cNvPr>
            <p:cNvSpPr/>
            <p:nvPr/>
          </p:nvSpPr>
          <p:spPr>
            <a:xfrm>
              <a:off x="765138" y="792279"/>
              <a:ext cx="3211551" cy="431181"/>
            </a:xfrm>
            <a:prstGeom prst="roundRect">
              <a:avLst>
                <a:gd name="adj" fmla="val 50000"/>
              </a:avLst>
            </a:prstGeom>
            <a:solidFill>
              <a:srgbClr val="F587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AU">
                <a:highlight>
                  <a:srgbClr val="D9566C"/>
                </a:highlight>
              </a:endParaRPr>
            </a:p>
          </p:txBody>
        </p:sp>
        <p:sp>
          <p:nvSpPr>
            <p:cNvPr id="14" name="TextBox 15">
              <a:extLst>
                <a:ext uri="{FF2B5EF4-FFF2-40B4-BE49-F238E27FC236}">
                  <a16:creationId xmlns:a16="http://schemas.microsoft.com/office/drawing/2014/main" id="{4A0E9E1C-717E-DA12-953F-87BFA554171F}"/>
                </a:ext>
              </a:extLst>
            </p:cNvPr>
            <p:cNvSpPr txBox="1"/>
            <p:nvPr/>
          </p:nvSpPr>
          <p:spPr>
            <a:xfrm>
              <a:off x="462211" y="1310333"/>
              <a:ext cx="3794333" cy="1264251"/>
            </a:xfrm>
            <a:prstGeom prst="rect">
              <a:avLst/>
            </a:prstGeom>
            <a:solidFill>
              <a:srgbClr val="FCCEB2"/>
            </a:solid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1400" b="1">
                  <a:latin typeface="Open Sans" pitchFamily="2" charset="0"/>
                  <a:ea typeface="Open Sans" pitchFamily="2" charset="0"/>
                  <a:cs typeface="Open Sans" pitchFamily="2" charset="0"/>
                </a:rPr>
                <a:t>I make sure our residents enjoy appetising and nutritious food every day.</a:t>
              </a:r>
              <a:endParaRPr lang="en-AU" sz="1400" b="1">
                <a:latin typeface="Open Sans" pitchFamily="2" charset="0"/>
                <a:ea typeface="Open Sans" pitchFamily="2" charset="0"/>
                <a:cs typeface="Open Sans" pitchFamily="2" charset="0"/>
              </a:endParaRPr>
            </a:p>
          </p:txBody>
        </p:sp>
        <p:sp>
          <p:nvSpPr>
            <p:cNvPr id="15" name="TextBox 16">
              <a:extLst>
                <a:ext uri="{FF2B5EF4-FFF2-40B4-BE49-F238E27FC236}">
                  <a16:creationId xmlns:a16="http://schemas.microsoft.com/office/drawing/2014/main" id="{1C4BE22F-FECC-1CBA-E59C-58F7F1DF2B44}"/>
                </a:ext>
              </a:extLst>
            </p:cNvPr>
            <p:cNvSpPr txBox="1"/>
            <p:nvPr/>
          </p:nvSpPr>
          <p:spPr>
            <a:xfrm>
              <a:off x="838225" y="741510"/>
              <a:ext cx="3042303" cy="525386"/>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GB" sz="1400" b="1">
                  <a:solidFill>
                    <a:schemeClr val="bg1"/>
                  </a:solidFill>
                  <a:latin typeface="Open Sans" pitchFamily="2" charset="0"/>
                  <a:ea typeface="Open Sans" pitchFamily="2" charset="0"/>
                  <a:cs typeface="Open Sans" pitchFamily="2" charset="0"/>
                </a:rPr>
                <a:t>Worker statement</a:t>
              </a:r>
              <a:endParaRPr lang="en-AU" sz="1400" b="1">
                <a:solidFill>
                  <a:schemeClr val="bg1"/>
                </a:solidFill>
                <a:latin typeface="Open Sans" pitchFamily="2" charset="0"/>
                <a:ea typeface="Open Sans" pitchFamily="2" charset="0"/>
                <a:cs typeface="Open Sans" pitchFamily="2" charset="0"/>
              </a:endParaRPr>
            </a:p>
          </p:txBody>
        </p:sp>
      </p:grpSp>
    </p:spTree>
    <p:extLst>
      <p:ext uri="{BB962C8B-B14F-4D97-AF65-F5344CB8AC3E}">
        <p14:creationId xmlns:p14="http://schemas.microsoft.com/office/powerpoint/2010/main" val="31399745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Old couple preparing dinner">
            <a:extLst>
              <a:ext uri="{FF2B5EF4-FFF2-40B4-BE49-F238E27FC236}">
                <a16:creationId xmlns:a16="http://schemas.microsoft.com/office/drawing/2014/main" id="{02AF3354-15C3-9185-A0DB-B9A83B86B24D}"/>
              </a:ext>
            </a:extLst>
          </p:cNvPr>
          <p:cNvPicPr>
            <a:picLocks noChangeAspect="1"/>
          </p:cNvPicPr>
          <p:nvPr/>
        </p:nvPicPr>
        <p:blipFill>
          <a:blip r:embed="rId3" cstate="print">
            <a:extLst>
              <a:ext uri="{28A0092B-C50C-407E-A947-70E740481C1C}">
                <a14:useLocalDpi xmlns:a14="http://schemas.microsoft.com/office/drawing/2010/main" val="0"/>
              </a:ext>
            </a:extLst>
          </a:blip>
          <a:srcRect l="36229" t="6949" r="19817"/>
          <a:stretch/>
        </p:blipFill>
        <p:spPr>
          <a:xfrm flipH="1">
            <a:off x="786" y="78"/>
            <a:ext cx="4859126" cy="6857921"/>
          </a:xfrm>
          <a:prstGeom prst="rect">
            <a:avLst/>
          </a:prstGeom>
          <a:ln>
            <a:noFill/>
          </a:ln>
        </p:spPr>
      </p:pic>
      <p:sp>
        <p:nvSpPr>
          <p:cNvPr id="19" name="Title 2">
            <a:extLst>
              <a:ext uri="{FF2B5EF4-FFF2-40B4-BE49-F238E27FC236}">
                <a16:creationId xmlns:a16="http://schemas.microsoft.com/office/drawing/2014/main" id="{2E0FCEAB-2804-7AC6-8705-166B6BFAB188}"/>
              </a:ext>
            </a:extLst>
          </p:cNvPr>
          <p:cNvSpPr txBox="1">
            <a:spLocks/>
          </p:cNvSpPr>
          <p:nvPr/>
        </p:nvSpPr>
        <p:spPr>
          <a:xfrm>
            <a:off x="5454519" y="437193"/>
            <a:ext cx="5879346" cy="1870976"/>
          </a:xfrm>
          <a:prstGeom prst="rect">
            <a:avLst/>
          </a:prstGeom>
        </p:spPr>
        <p:txBody>
          <a:bodyPr vert="horz" lIns="91440" tIns="45720" rIns="91440" bIns="45720" rtlCol="0" anchor="ct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a:lnSpc>
                <a:spcPct val="90000"/>
              </a:lnSpc>
              <a:spcBef>
                <a:spcPct val="0"/>
              </a:spcBef>
              <a:spcAft>
                <a:spcPts val="600"/>
              </a:spcAft>
              <a:defRPr/>
            </a:pPr>
            <a:r>
              <a:rPr lang="en-US" sz="3500">
                <a:latin typeface="Open Sans ExtraBold"/>
                <a:ea typeface="Open Sans ExtraBold"/>
                <a:cs typeface="Open Sans ExtraBold"/>
              </a:rPr>
              <a:t>How can we apply Standard 6 in practice?</a:t>
            </a:r>
            <a:endParaRPr kumimoji="0" lang="en-US" sz="3500" strike="noStrike" cap="none" spc="0" normalizeH="0" baseline="0" noProof="0">
              <a:ln>
                <a:noFill/>
              </a:ln>
              <a:uLnTx/>
              <a:uFillTx/>
              <a:latin typeface="Open Sans ExtraBold"/>
              <a:ea typeface="Open Sans ExtraBold"/>
              <a:cs typeface="Open Sans ExtraBold"/>
            </a:endParaRPr>
          </a:p>
        </p:txBody>
      </p:sp>
      <p:sp>
        <p:nvSpPr>
          <p:cNvPr id="2" name="Slide Number Placeholder 1">
            <a:extLst>
              <a:ext uri="{FF2B5EF4-FFF2-40B4-BE49-F238E27FC236}">
                <a16:creationId xmlns:a16="http://schemas.microsoft.com/office/drawing/2014/main" id="{2125516E-F361-0852-F34B-F68A11876FEC}"/>
              </a:ext>
            </a:extLst>
          </p:cNvPr>
          <p:cNvSpPr>
            <a:spLocks noGrp="1"/>
          </p:cNvSpPr>
          <p:nvPr>
            <p:ph type="sldNum" sz="quarter" idx="16"/>
          </p:nvPr>
        </p:nvSpPr>
        <p:spPr/>
        <p:txBody>
          <a:bodyPr vert="horz" lIns="91440" tIns="45720" rIns="91440" bIns="45720" rtlCol="0" anchor="ctr">
            <a:normAutofit/>
          </a:bodyPr>
          <a:lstStyle/>
          <a:p>
            <a:pPr>
              <a:spcAft>
                <a:spcPts val="600"/>
              </a:spcAft>
              <a:defRPr/>
            </a:pPr>
            <a:fld id="{330EA680-D336-4FF7-8B7A-9848BB0A1C32}" type="slidenum">
              <a:rPr lang="en-US">
                <a:solidFill>
                  <a:schemeClr val="tx1"/>
                </a:solidFill>
                <a:latin typeface="Calibri" panose="020F0502020204030204"/>
              </a:rPr>
              <a:pPr>
                <a:spcAft>
                  <a:spcPts val="600"/>
                </a:spcAft>
                <a:defRPr/>
              </a:pPr>
              <a:t>26</a:t>
            </a:fld>
            <a:endParaRPr lang="en-US">
              <a:solidFill>
                <a:schemeClr val="tx1"/>
              </a:solidFill>
              <a:latin typeface="Calibri" panose="020F0502020204030204"/>
            </a:endParaRPr>
          </a:p>
        </p:txBody>
      </p:sp>
      <p:pic>
        <p:nvPicPr>
          <p:cNvPr id="18" name="Picture 17">
            <a:extLst>
              <a:ext uri="{FF2B5EF4-FFF2-40B4-BE49-F238E27FC236}">
                <a16:creationId xmlns:a16="http://schemas.microsoft.com/office/drawing/2014/main" id="{F93810CB-DC75-2818-44D1-53B4CB366CCA}"/>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1376743" y="64406"/>
            <a:ext cx="743279" cy="743279"/>
          </a:xfrm>
          <a:prstGeom prst="rect">
            <a:avLst/>
          </a:prstGeom>
          <a:ln>
            <a:noFill/>
          </a:ln>
        </p:spPr>
      </p:pic>
      <p:sp>
        <p:nvSpPr>
          <p:cNvPr id="13" name="Picture Placeholder 7">
            <a:extLst>
              <a:ext uri="{FF2B5EF4-FFF2-40B4-BE49-F238E27FC236}">
                <a16:creationId xmlns:a16="http://schemas.microsoft.com/office/drawing/2014/main" id="{AFE5901D-4CD1-174B-2BBA-756A58B7EB85}"/>
              </a:ext>
            </a:extLst>
          </p:cNvPr>
          <p:cNvSpPr>
            <a:spLocks noGrp="1"/>
          </p:cNvSpPr>
          <p:nvPr>
            <p:ph type="pic" sz="quarter" idx="13"/>
          </p:nvPr>
        </p:nvSpPr>
        <p:spPr>
          <a:xfrm>
            <a:off x="85725" y="85725"/>
            <a:ext cx="2359025" cy="690563"/>
          </a:xfrm>
        </p:spPr>
        <p:txBody>
          <a:bodyPr/>
          <a:lstStyle/>
          <a:p>
            <a:endParaRPr lang="en-AU"/>
          </a:p>
        </p:txBody>
      </p:sp>
      <p:sp>
        <p:nvSpPr>
          <p:cNvPr id="3" name="TextBox 2">
            <a:extLst>
              <a:ext uri="{FF2B5EF4-FFF2-40B4-BE49-F238E27FC236}">
                <a16:creationId xmlns:a16="http://schemas.microsoft.com/office/drawing/2014/main" id="{3983B684-3057-7C74-42F7-9203112DBA65}"/>
              </a:ext>
            </a:extLst>
          </p:cNvPr>
          <p:cNvSpPr txBox="1"/>
          <p:nvPr/>
        </p:nvSpPr>
        <p:spPr>
          <a:xfrm>
            <a:off x="5212080" y="2020825"/>
            <a:ext cx="6748272" cy="46228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nSpc>
                <a:spcPct val="150000"/>
              </a:lnSpc>
              <a:buFont typeface="Arial"/>
              <a:buChar char="•"/>
            </a:pPr>
            <a:r>
              <a:rPr lang="en-AU">
                <a:latin typeface="Open Sans"/>
                <a:ea typeface="+mn-lt"/>
                <a:cs typeface="+mn-lt"/>
              </a:rPr>
              <a:t>work with people in our care to create an enjoyable food, drink and dining experience</a:t>
            </a:r>
          </a:p>
          <a:p>
            <a:pPr marL="285750" indent="-285750">
              <a:lnSpc>
                <a:spcPct val="150000"/>
              </a:lnSpc>
              <a:buFont typeface="Arial"/>
              <a:buChar char="•"/>
            </a:pPr>
            <a:r>
              <a:rPr lang="en-AU">
                <a:latin typeface="Open Sans"/>
                <a:ea typeface="+mn-lt"/>
                <a:cs typeface="+mn-lt"/>
              </a:rPr>
              <a:t>monitor and keep improving our food service</a:t>
            </a:r>
          </a:p>
          <a:p>
            <a:pPr marL="285750" indent="-285750">
              <a:lnSpc>
                <a:spcPct val="150000"/>
              </a:lnSpc>
              <a:buFont typeface="Arial"/>
              <a:buChar char="•"/>
            </a:pPr>
            <a:r>
              <a:rPr lang="en-AU">
                <a:latin typeface="Open Sans"/>
                <a:ea typeface="+mn-lt"/>
                <a:cs typeface="+mn-lt"/>
              </a:rPr>
              <a:t>develop and review menus with older people and relevant health professionals</a:t>
            </a:r>
          </a:p>
          <a:p>
            <a:pPr marL="285750" indent="-285750">
              <a:lnSpc>
                <a:spcPct val="150000"/>
              </a:lnSpc>
              <a:buFont typeface="Arial"/>
              <a:buChar char="•"/>
            </a:pPr>
            <a:r>
              <a:rPr lang="en-AU">
                <a:latin typeface="Open Sans"/>
                <a:ea typeface="+mn-lt"/>
                <a:cs typeface="+mn-lt"/>
              </a:rPr>
              <a:t>make sure people have choice about what, when, where and how they eat and drink</a:t>
            </a:r>
          </a:p>
          <a:p>
            <a:pPr marL="285750" indent="-285750">
              <a:lnSpc>
                <a:spcPct val="150000"/>
              </a:lnSpc>
              <a:buFont typeface="Arial"/>
              <a:buChar char="•"/>
            </a:pPr>
            <a:r>
              <a:rPr lang="en-AU">
                <a:latin typeface="Open Sans"/>
                <a:ea typeface="+mn-lt"/>
                <a:cs typeface="+mn-lt"/>
              </a:rPr>
              <a:t>support people to access nutritious snacks and drinks (including water) at all times</a:t>
            </a:r>
          </a:p>
          <a:p>
            <a:pPr marL="285750" indent="-285750">
              <a:lnSpc>
                <a:spcPct val="150000"/>
              </a:lnSpc>
              <a:buFont typeface="Arial"/>
              <a:buChar char="•"/>
            </a:pPr>
            <a:r>
              <a:rPr lang="en-AU">
                <a:latin typeface="Open Sans"/>
                <a:ea typeface="+mn-lt"/>
                <a:cs typeface="+mn-lt"/>
              </a:rPr>
              <a:t>make sure there are opportunities for people to share food and drinks with their visitors.</a:t>
            </a:r>
          </a:p>
        </p:txBody>
      </p:sp>
    </p:spTree>
    <p:extLst>
      <p:ext uri="{BB962C8B-B14F-4D97-AF65-F5344CB8AC3E}">
        <p14:creationId xmlns:p14="http://schemas.microsoft.com/office/powerpoint/2010/main" val="24304338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Content Placeholder 8" descr="People sitting at table outdoors">
            <a:extLst>
              <a:ext uri="{FF2B5EF4-FFF2-40B4-BE49-F238E27FC236}">
                <a16:creationId xmlns:a16="http://schemas.microsoft.com/office/drawing/2014/main" id="{02AF3354-15C3-9185-A0DB-B9A83B86B24D}"/>
              </a:ext>
            </a:extLst>
          </p:cNvPr>
          <p:cNvPicPr>
            <a:picLocks noChangeAspect="1"/>
          </p:cNvPicPr>
          <p:nvPr/>
        </p:nvPicPr>
        <p:blipFill>
          <a:blip r:embed="rId3" cstate="print">
            <a:extLst>
              <a:ext uri="{28A0092B-C50C-407E-A947-70E740481C1C}">
                <a14:useLocalDpi xmlns:a14="http://schemas.microsoft.com/office/drawing/2010/main" val="0"/>
              </a:ext>
            </a:extLst>
          </a:blip>
          <a:srcRect l="22861" r="17909"/>
          <a:stretch/>
        </p:blipFill>
        <p:spPr>
          <a:xfrm flipH="1">
            <a:off x="6096000" y="-7198"/>
            <a:ext cx="6103024" cy="6872406"/>
          </a:xfrm>
          <a:prstGeom prst="rect">
            <a:avLst/>
          </a:prstGeom>
        </p:spPr>
      </p:pic>
      <p:sp>
        <p:nvSpPr>
          <p:cNvPr id="19" name="Title 2">
            <a:extLst>
              <a:ext uri="{FF2B5EF4-FFF2-40B4-BE49-F238E27FC236}">
                <a16:creationId xmlns:a16="http://schemas.microsoft.com/office/drawing/2014/main" id="{2E0FCEAB-2804-7AC6-8705-166B6BFAB188}"/>
              </a:ext>
            </a:extLst>
          </p:cNvPr>
          <p:cNvSpPr txBox="1">
            <a:spLocks/>
          </p:cNvSpPr>
          <p:nvPr/>
        </p:nvSpPr>
        <p:spPr>
          <a:xfrm>
            <a:off x="431541" y="597394"/>
            <a:ext cx="5438908" cy="1628970"/>
          </a:xfrm>
          <a:prstGeom prst="rect">
            <a:avLst/>
          </a:prstGeom>
        </p:spPr>
        <p:txBody>
          <a:bodyPr vert="horz" lIns="91440" tIns="45720" rIns="91440" bIns="45720" rtlCol="0" anchor="ct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a:lnSpc>
                <a:spcPct val="90000"/>
              </a:lnSpc>
              <a:spcBef>
                <a:spcPct val="0"/>
              </a:spcBef>
              <a:spcAft>
                <a:spcPts val="600"/>
              </a:spcAft>
              <a:defRPr/>
            </a:pPr>
            <a:r>
              <a:rPr lang="en-US" sz="3500">
                <a:latin typeface="Open Sans ExtraBold" pitchFamily="2" charset="0"/>
                <a:ea typeface="Open Sans ExtraBold" pitchFamily="2" charset="0"/>
                <a:cs typeface="Open Sans ExtraBold" pitchFamily="2" charset="0"/>
              </a:rPr>
              <a:t>How can we apply Standard 6 in practice?</a:t>
            </a:r>
            <a:endParaRPr kumimoji="0" lang="en-US" sz="3500" strike="noStrike" cap="none" spc="0" normalizeH="0" baseline="0" noProof="0">
              <a:ln>
                <a:noFill/>
              </a:ln>
              <a:uLnTx/>
              <a:uFillTx/>
              <a:latin typeface="Open Sans ExtraBold" pitchFamily="2" charset="0"/>
              <a:ea typeface="Open Sans ExtraBold" pitchFamily="2" charset="0"/>
              <a:cs typeface="Open Sans ExtraBold" pitchFamily="2" charset="0"/>
            </a:endParaRPr>
          </a:p>
        </p:txBody>
      </p:sp>
      <p:sp>
        <p:nvSpPr>
          <p:cNvPr id="4" name="TextBox 3">
            <a:extLst>
              <a:ext uri="{FF2B5EF4-FFF2-40B4-BE49-F238E27FC236}">
                <a16:creationId xmlns:a16="http://schemas.microsoft.com/office/drawing/2014/main" id="{8E3C8EA2-B348-3FFA-B647-66FEAE5F0941}"/>
              </a:ext>
            </a:extLst>
          </p:cNvPr>
          <p:cNvSpPr txBox="1"/>
          <p:nvPr/>
        </p:nvSpPr>
        <p:spPr>
          <a:xfrm>
            <a:off x="312910" y="2226364"/>
            <a:ext cx="5557538" cy="3374137"/>
          </a:xfrm>
          <a:prstGeom prst="rect">
            <a:avLst/>
          </a:prstGeom>
        </p:spPr>
        <p:txBody>
          <a:bodyPr vert="horz" lIns="91440" tIns="45720" rIns="91440" bIns="45720" rtlCol="0" anchor="ctr">
            <a:normAutofit/>
          </a:bodyPr>
          <a:lstStyle/>
          <a:p>
            <a:pPr marL="285750" indent="-228600">
              <a:lnSpc>
                <a:spcPct val="150000"/>
              </a:lnSpc>
              <a:spcAft>
                <a:spcPts val="600"/>
              </a:spcAft>
              <a:buFont typeface="Arial" panose="020B0604020202020204" pitchFamily="34" charset="0"/>
              <a:buChar char="•"/>
            </a:pPr>
            <a:r>
              <a:rPr lang="en-US">
                <a:latin typeface="Open Sans" pitchFamily="2" charset="0"/>
                <a:ea typeface="Open Sans" pitchFamily="2" charset="0"/>
                <a:cs typeface="Open Sans" pitchFamily="2" charset="0"/>
              </a:rPr>
              <a:t>follow food safety guidelines and requirements</a:t>
            </a:r>
          </a:p>
          <a:p>
            <a:pPr marL="285750" indent="-228600">
              <a:lnSpc>
                <a:spcPct val="150000"/>
              </a:lnSpc>
              <a:spcAft>
                <a:spcPts val="600"/>
              </a:spcAft>
              <a:buFont typeface="Arial" panose="020B0604020202020204" pitchFamily="34" charset="0"/>
              <a:buChar char="•"/>
            </a:pPr>
            <a:r>
              <a:rPr lang="en-US">
                <a:latin typeface="Open Sans" pitchFamily="2" charset="0"/>
                <a:ea typeface="Open Sans" pitchFamily="2" charset="0"/>
                <a:cs typeface="Open Sans" pitchFamily="2" charset="0"/>
              </a:rPr>
              <a:t>provide texture modified foods that people have agreed to eat</a:t>
            </a:r>
          </a:p>
          <a:p>
            <a:pPr marL="285750" indent="-228600">
              <a:lnSpc>
                <a:spcPct val="150000"/>
              </a:lnSpc>
              <a:spcAft>
                <a:spcPts val="600"/>
              </a:spcAft>
              <a:buFont typeface="Arial" panose="020B0604020202020204" pitchFamily="34" charset="0"/>
              <a:buChar char="•"/>
            </a:pPr>
            <a:r>
              <a:rPr lang="en-US">
                <a:latin typeface="Open Sans" pitchFamily="2" charset="0"/>
                <a:ea typeface="Open Sans" pitchFamily="2" charset="0"/>
                <a:cs typeface="Open Sans" pitchFamily="2" charset="0"/>
              </a:rPr>
              <a:t>improve dining experiences to encourage social engagement</a:t>
            </a:r>
          </a:p>
          <a:p>
            <a:pPr marL="285750" indent="-228600">
              <a:lnSpc>
                <a:spcPct val="150000"/>
              </a:lnSpc>
              <a:spcAft>
                <a:spcPts val="600"/>
              </a:spcAft>
              <a:buFont typeface="Arial" panose="020B0604020202020204" pitchFamily="34" charset="0"/>
              <a:buChar char="•"/>
            </a:pPr>
            <a:r>
              <a:rPr lang="en-US">
                <a:latin typeface="Open Sans" pitchFamily="2" charset="0"/>
                <a:ea typeface="Open Sans" pitchFamily="2" charset="0"/>
                <a:cs typeface="Open Sans" pitchFamily="2" charset="0"/>
              </a:rPr>
              <a:t>regularly assess menus and mealtimes.</a:t>
            </a:r>
          </a:p>
        </p:txBody>
      </p:sp>
      <p:sp>
        <p:nvSpPr>
          <p:cNvPr id="5" name="Picture Placeholder 4">
            <a:extLst>
              <a:ext uri="{FF2B5EF4-FFF2-40B4-BE49-F238E27FC236}">
                <a16:creationId xmlns:a16="http://schemas.microsoft.com/office/drawing/2014/main" id="{44635FFE-5928-81FB-B13D-A6F906DF7FA5}"/>
              </a:ext>
            </a:extLst>
          </p:cNvPr>
          <p:cNvSpPr>
            <a:spLocks noGrp="1"/>
          </p:cNvSpPr>
          <p:nvPr>
            <p:ph type="pic" sz="quarter" idx="13"/>
          </p:nvPr>
        </p:nvSpPr>
        <p:spPr/>
        <p:txBody>
          <a:bodyPr/>
          <a:lstStyle/>
          <a:p>
            <a:endParaRPr lang="en-AU"/>
          </a:p>
        </p:txBody>
      </p:sp>
      <p:sp>
        <p:nvSpPr>
          <p:cNvPr id="2" name="Slide Number Placeholder 1">
            <a:extLst>
              <a:ext uri="{FF2B5EF4-FFF2-40B4-BE49-F238E27FC236}">
                <a16:creationId xmlns:a16="http://schemas.microsoft.com/office/drawing/2014/main" id="{2125516E-F361-0852-F34B-F68A11876FEC}"/>
              </a:ext>
            </a:extLst>
          </p:cNvPr>
          <p:cNvSpPr>
            <a:spLocks noGrp="1"/>
          </p:cNvSpPr>
          <p:nvPr>
            <p:ph type="sldNum" sz="quarter" idx="16"/>
          </p:nvPr>
        </p:nvSpPr>
        <p:spPr/>
        <p:txBody>
          <a:bodyPr vert="horz" lIns="91440" tIns="45720" rIns="91440" bIns="45720" rtlCol="0" anchor="ctr">
            <a:normAutofit/>
          </a:bodyPr>
          <a:lstStyle/>
          <a:p>
            <a:pPr>
              <a:spcAft>
                <a:spcPts val="600"/>
              </a:spcAft>
              <a:defRPr/>
            </a:pPr>
            <a:fld id="{330EA680-D336-4FF7-8B7A-9848BB0A1C32}" type="slidenum">
              <a:rPr lang="en-US">
                <a:solidFill>
                  <a:srgbClr val="FFFFFF"/>
                </a:solidFill>
                <a:latin typeface="Calibri" panose="020F0502020204030204"/>
              </a:rPr>
              <a:pPr>
                <a:spcAft>
                  <a:spcPts val="600"/>
                </a:spcAft>
                <a:defRPr/>
              </a:pPr>
              <a:t>27</a:t>
            </a:fld>
            <a:endParaRPr lang="en-US">
              <a:solidFill>
                <a:srgbClr val="FFFFFF"/>
              </a:solidFill>
              <a:latin typeface="Calibri" panose="020F0502020204030204"/>
            </a:endParaRPr>
          </a:p>
        </p:txBody>
      </p:sp>
      <p:pic>
        <p:nvPicPr>
          <p:cNvPr id="18" name="Picture 17">
            <a:extLst>
              <a:ext uri="{FF2B5EF4-FFF2-40B4-BE49-F238E27FC236}">
                <a16:creationId xmlns:a16="http://schemas.microsoft.com/office/drawing/2014/main" id="{F93810CB-DC75-2818-44D1-53B4CB366CCA}"/>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1376743" y="64406"/>
            <a:ext cx="743279" cy="743279"/>
          </a:xfrm>
          <a:prstGeom prst="rect">
            <a:avLst/>
          </a:prstGeom>
          <a:ln>
            <a:noFill/>
          </a:ln>
        </p:spPr>
      </p:pic>
    </p:spTree>
    <p:extLst>
      <p:ext uri="{BB962C8B-B14F-4D97-AF65-F5344CB8AC3E}">
        <p14:creationId xmlns:p14="http://schemas.microsoft.com/office/powerpoint/2010/main" val="16343370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Slide Background">
            <a:extLst>
              <a:ext uri="{FF2B5EF4-FFF2-40B4-BE49-F238E27FC236}">
                <a16:creationId xmlns:a16="http://schemas.microsoft.com/office/drawing/2014/main" id="{3ECBE1F1-D69B-4AFA-ABD5-8E41720EF6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Content Placeholder 8" descr="Two women, one in glasses and blazer, talking in business office">
            <a:extLst>
              <a:ext uri="{FF2B5EF4-FFF2-40B4-BE49-F238E27FC236}">
                <a16:creationId xmlns:a16="http://schemas.microsoft.com/office/drawing/2014/main" id="{3568AAD8-E76E-0DA0-B811-49ADA0E7C3C8}"/>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rcRect l="13106" r="13106"/>
          <a:stretch/>
        </p:blipFill>
        <p:spPr>
          <a:xfrm>
            <a:off x="-1" y="-2"/>
            <a:ext cx="5410198" cy="6858002"/>
          </a:xfrm>
          <a:prstGeom prst="rect">
            <a:avLst/>
          </a:prstGeom>
        </p:spPr>
      </p:pic>
      <p:sp useBgFill="1">
        <p:nvSpPr>
          <p:cNvPr id="20" name="Rectangle 19">
            <a:extLst>
              <a:ext uri="{FF2B5EF4-FFF2-40B4-BE49-F238E27FC236}">
                <a16:creationId xmlns:a16="http://schemas.microsoft.com/office/drawing/2014/main" id="{603A6265-E10C-4B85-9C20-E75FCAF9CC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0197" y="-1"/>
            <a:ext cx="6781802" cy="2286000"/>
          </a:xfrm>
          <a:prstGeom prst="rect">
            <a:avLst/>
          </a:prstGeom>
          <a:ln>
            <a:noFill/>
          </a:ln>
          <a:effectLst>
            <a:outerShdw blurRad="355600" dist="152400" sx="95000" sy="95000" algn="t" rotWithShape="0">
              <a:srgbClr val="000000">
                <a:alpha val="2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61152C73-3BEF-F18E-143C-1301EFAE843E}"/>
              </a:ext>
            </a:extLst>
          </p:cNvPr>
          <p:cNvSpPr>
            <a:spLocks noGrp="1"/>
          </p:cNvSpPr>
          <p:nvPr>
            <p:ph type="title"/>
          </p:nvPr>
        </p:nvSpPr>
        <p:spPr>
          <a:xfrm>
            <a:off x="6115317" y="405685"/>
            <a:ext cx="5464968" cy="1559301"/>
          </a:xfrm>
        </p:spPr>
        <p:txBody>
          <a:bodyPr vert="horz" lIns="91440" tIns="45720" rIns="91440" bIns="45720" rtlCol="0" anchor="ctr">
            <a:normAutofit/>
          </a:bodyPr>
          <a:lstStyle/>
          <a:p>
            <a:r>
              <a:rPr lang="en-US" sz="3500">
                <a:latin typeface="Open Sans ExtraBold" pitchFamily="2" charset="0"/>
                <a:ea typeface="Open Sans ExtraBold" pitchFamily="2" charset="0"/>
                <a:cs typeface="Open Sans ExtraBold" pitchFamily="2" charset="0"/>
              </a:rPr>
              <a:t>Reflective questions</a:t>
            </a:r>
          </a:p>
        </p:txBody>
      </p:sp>
      <p:sp>
        <p:nvSpPr>
          <p:cNvPr id="4" name="Content Placeholder 3">
            <a:extLst>
              <a:ext uri="{FF2B5EF4-FFF2-40B4-BE49-F238E27FC236}">
                <a16:creationId xmlns:a16="http://schemas.microsoft.com/office/drawing/2014/main" id="{25216122-4329-3741-0071-7066037BCB29}"/>
              </a:ext>
            </a:extLst>
          </p:cNvPr>
          <p:cNvSpPr>
            <a:spLocks noGrp="1"/>
          </p:cNvSpPr>
          <p:nvPr>
            <p:ph sz="half" idx="1"/>
          </p:nvPr>
        </p:nvSpPr>
        <p:spPr>
          <a:xfrm>
            <a:off x="5895014" y="2611835"/>
            <a:ext cx="6037906" cy="3840480"/>
          </a:xfrm>
        </p:spPr>
        <p:txBody>
          <a:bodyPr vert="horz" lIns="91440" tIns="45720" rIns="91440" bIns="45720" rtlCol="0" anchor="ctr">
            <a:noAutofit/>
          </a:bodyPr>
          <a:lstStyle/>
          <a:p>
            <a:pPr>
              <a:lnSpc>
                <a:spcPct val="150000"/>
              </a:lnSpc>
            </a:pPr>
            <a:r>
              <a:rPr lang="en-AU" sz="1800">
                <a:latin typeface="Open Sans" pitchFamily="2" charset="0"/>
                <a:ea typeface="Open Sans" pitchFamily="2" charset="0"/>
                <a:cs typeface="Open Sans" pitchFamily="2" charset="0"/>
              </a:rPr>
              <a:t>How can we make sure this Standard’s key concepts are shown in the dining experience we provide?</a:t>
            </a:r>
          </a:p>
          <a:p>
            <a:pPr>
              <a:lnSpc>
                <a:spcPct val="150000"/>
              </a:lnSpc>
            </a:pPr>
            <a:r>
              <a:rPr lang="en-AU" sz="1800">
                <a:latin typeface="Open Sans" pitchFamily="2" charset="0"/>
                <a:ea typeface="Open Sans" pitchFamily="2" charset="0"/>
                <a:cs typeface="Open Sans" pitchFamily="2" charset="0"/>
              </a:rPr>
              <a:t>How can we partner with older people to design nutritional and positive mealtime experiences?</a:t>
            </a:r>
          </a:p>
          <a:p>
            <a:pPr>
              <a:lnSpc>
                <a:spcPct val="150000"/>
              </a:lnSpc>
            </a:pPr>
            <a:r>
              <a:rPr lang="en-AU" sz="1800">
                <a:latin typeface="Open Sans" pitchFamily="2" charset="0"/>
                <a:ea typeface="Open Sans" pitchFamily="2" charset="0"/>
                <a:cs typeface="Open Sans" pitchFamily="2" charset="0"/>
              </a:rPr>
              <a:t>How can we ask for feedback from older people and their allied health professionals about their food and dining needs?</a:t>
            </a:r>
            <a:endParaRPr lang="en-US" sz="1800">
              <a:latin typeface="Open Sans" pitchFamily="2" charset="0"/>
              <a:ea typeface="Open Sans" pitchFamily="2" charset="0"/>
              <a:cs typeface="Open Sans" pitchFamily="2" charset="0"/>
            </a:endParaRPr>
          </a:p>
        </p:txBody>
      </p:sp>
      <p:sp>
        <p:nvSpPr>
          <p:cNvPr id="12" name="Slide Number Placeholder 11">
            <a:extLst>
              <a:ext uri="{FF2B5EF4-FFF2-40B4-BE49-F238E27FC236}">
                <a16:creationId xmlns:a16="http://schemas.microsoft.com/office/drawing/2014/main" id="{48CDEFFF-2FEB-CA66-8F45-7516FAB62C64}"/>
              </a:ext>
            </a:extLst>
          </p:cNvPr>
          <p:cNvSpPr>
            <a:spLocks noGrp="1"/>
          </p:cNvSpPr>
          <p:nvPr>
            <p:ph type="sldNum" sz="quarter" idx="12"/>
          </p:nvPr>
        </p:nvSpPr>
        <p:spPr>
          <a:xfrm>
            <a:off x="8732520" y="6356350"/>
            <a:ext cx="3200400" cy="365125"/>
          </a:xfrm>
        </p:spPr>
        <p:txBody>
          <a:bodyPr vert="horz" lIns="91440" tIns="45720" rIns="91440" bIns="45720" rtlCol="0" anchor="ctr">
            <a:normAutofit/>
          </a:bodyPr>
          <a:lstStyle/>
          <a:p>
            <a:pPr>
              <a:spcAft>
                <a:spcPts val="600"/>
              </a:spcAft>
              <a:defRPr/>
            </a:pPr>
            <a:fld id="{330EA680-D336-4FF7-8B7A-9848BB0A1C32}" type="slidenum">
              <a:rPr lang="en-US">
                <a:solidFill>
                  <a:schemeClr val="tx1"/>
                </a:solidFill>
                <a:latin typeface="Calibri" panose="020F0502020204030204"/>
              </a:rPr>
              <a:pPr>
                <a:spcAft>
                  <a:spcPts val="600"/>
                </a:spcAft>
                <a:defRPr/>
              </a:pPr>
              <a:t>28</a:t>
            </a:fld>
            <a:endParaRPr lang="en-US">
              <a:solidFill>
                <a:schemeClr val="tx1"/>
              </a:solidFill>
              <a:latin typeface="Calibri" panose="020F0502020204030204"/>
            </a:endParaRPr>
          </a:p>
        </p:txBody>
      </p:sp>
      <p:pic>
        <p:nvPicPr>
          <p:cNvPr id="10" name="Picture 9">
            <a:extLst>
              <a:ext uri="{FF2B5EF4-FFF2-40B4-BE49-F238E27FC236}">
                <a16:creationId xmlns:a16="http://schemas.microsoft.com/office/drawing/2014/main" id="{2892CBF5-D47C-50F9-5C64-4ABD81FDA896}"/>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1376743" y="64406"/>
            <a:ext cx="743279" cy="743279"/>
          </a:xfrm>
          <a:prstGeom prst="rect">
            <a:avLst/>
          </a:prstGeom>
          <a:ln>
            <a:noFill/>
          </a:ln>
        </p:spPr>
      </p:pic>
      <p:sp>
        <p:nvSpPr>
          <p:cNvPr id="2" name="Picture Placeholder 7">
            <a:extLst>
              <a:ext uri="{FF2B5EF4-FFF2-40B4-BE49-F238E27FC236}">
                <a16:creationId xmlns:a16="http://schemas.microsoft.com/office/drawing/2014/main" id="{152DA8E7-FC0A-E27A-31CC-F57C6D51233B}"/>
              </a:ext>
            </a:extLst>
          </p:cNvPr>
          <p:cNvSpPr>
            <a:spLocks noGrp="1"/>
          </p:cNvSpPr>
          <p:nvPr>
            <p:ph type="pic" sz="quarter" idx="13"/>
          </p:nvPr>
        </p:nvSpPr>
        <p:spPr>
          <a:xfrm>
            <a:off x="85725" y="85725"/>
            <a:ext cx="2359025" cy="690563"/>
          </a:xfrm>
        </p:spPr>
        <p:txBody>
          <a:bodyPr/>
          <a:lstStyle/>
          <a:p>
            <a:endParaRPr lang="en-AU"/>
          </a:p>
        </p:txBody>
      </p:sp>
    </p:spTree>
    <p:extLst>
      <p:ext uri="{BB962C8B-B14F-4D97-AF65-F5344CB8AC3E}">
        <p14:creationId xmlns:p14="http://schemas.microsoft.com/office/powerpoint/2010/main" val="23975068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1000A848-7713-1495-7EEB-3E834450F241}"/>
              </a:ext>
            </a:extLst>
          </p:cNvPr>
          <p:cNvSpPr>
            <a:spLocks noGrp="1"/>
          </p:cNvSpPr>
          <p:nvPr>
            <p:ph type="pic" sz="quarter" idx="13"/>
          </p:nvPr>
        </p:nvSpPr>
        <p:spPr/>
        <p:txBody>
          <a:bodyPr/>
          <a:lstStyle/>
          <a:p>
            <a:endParaRPr lang="en-AU"/>
          </a:p>
        </p:txBody>
      </p:sp>
      <p:pic>
        <p:nvPicPr>
          <p:cNvPr id="5" name="Picture 4">
            <a:extLst>
              <a:ext uri="{FF2B5EF4-FFF2-40B4-BE49-F238E27FC236}">
                <a16:creationId xmlns:a16="http://schemas.microsoft.com/office/drawing/2014/main" id="{373A2222-F140-85F0-F756-2E60085C624A}"/>
              </a:ext>
            </a:extLst>
          </p:cNvPr>
          <p:cNvPicPr>
            <a:picLocks noGrp="1" noChangeAspect="1"/>
          </p:cNvPicPr>
          <p:nvPr/>
        </p:nvPicPr>
        <p:blipFill>
          <a:blip r:embed="rId3" cstate="print">
            <a:extLst>
              <a:ext uri="{28A0092B-C50C-407E-A947-70E740481C1C}">
                <a14:useLocalDpi xmlns:a14="http://schemas.microsoft.com/office/drawing/2010/main" val="0"/>
              </a:ext>
            </a:extLst>
          </a:blip>
          <a:srcRect/>
          <a:stretch/>
        </p:blipFill>
        <p:spPr>
          <a:xfrm>
            <a:off x="750746" y="2091449"/>
            <a:ext cx="3447242" cy="3447242"/>
          </a:xfrm>
          <a:prstGeom prst="rect">
            <a:avLst/>
          </a:prstGeom>
          <a:noFill/>
          <a:ln>
            <a:noFill/>
          </a:ln>
        </p:spPr>
      </p:pic>
      <p:pic>
        <p:nvPicPr>
          <p:cNvPr id="18" name="Picture 17" descr="A colorful circle with a black background&#10;&#10;Description automatically generated">
            <a:extLst>
              <a:ext uri="{FF2B5EF4-FFF2-40B4-BE49-F238E27FC236}">
                <a16:creationId xmlns:a16="http://schemas.microsoft.com/office/drawing/2014/main" id="{F93810CB-DC75-2818-44D1-53B4CB366CCA}"/>
              </a:ext>
            </a:extLst>
          </p:cNvPr>
          <p:cNvPicPr>
            <a:picLocks noChangeAspect="1"/>
          </p:cNvPicPr>
          <p:nvPr/>
        </p:nvPicPr>
        <p:blipFill>
          <a:blip r:embed="rId4"/>
          <a:stretch>
            <a:fillRect/>
          </a:stretch>
        </p:blipFill>
        <p:spPr>
          <a:xfrm>
            <a:off x="11376743" y="63261"/>
            <a:ext cx="743279" cy="745570"/>
          </a:xfrm>
          <a:prstGeom prst="rect">
            <a:avLst/>
          </a:prstGeom>
          <a:ln>
            <a:noFill/>
          </a:ln>
        </p:spPr>
      </p:pic>
      <p:sp>
        <p:nvSpPr>
          <p:cNvPr id="19" name="Title 2">
            <a:extLst>
              <a:ext uri="{FF2B5EF4-FFF2-40B4-BE49-F238E27FC236}">
                <a16:creationId xmlns:a16="http://schemas.microsoft.com/office/drawing/2014/main" id="{2E0FCEAB-2804-7AC6-8705-166B6BFAB188}"/>
              </a:ext>
            </a:extLst>
          </p:cNvPr>
          <p:cNvSpPr txBox="1">
            <a:spLocks/>
          </p:cNvSpPr>
          <p:nvPr/>
        </p:nvSpPr>
        <p:spPr>
          <a:xfrm>
            <a:off x="530891" y="808831"/>
            <a:ext cx="10582133" cy="633114"/>
          </a:xfrm>
          <a:prstGeom prst="rect">
            <a:avLst/>
          </a:prstGeom>
        </p:spPr>
        <p:txBody>
          <a:bodyPr lIns="91440" tIns="45720" rIns="91440" bIns="45720" anchor="t"/>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a:lnSpc>
                <a:spcPct val="90000"/>
              </a:lnSpc>
              <a:spcBef>
                <a:spcPct val="0"/>
              </a:spcBef>
              <a:defRPr/>
            </a:pPr>
            <a:r>
              <a:rPr lang="en-AU" sz="3500">
                <a:latin typeface="Open Sans ExtraBold"/>
                <a:ea typeface="Open Sans ExtraBold"/>
                <a:cs typeface="Open Sans ExtraBold"/>
              </a:rPr>
              <a:t>Strengthened Quality Standard 7: The residential community</a:t>
            </a:r>
            <a:endParaRPr kumimoji="0" lang="en-AU" sz="3500" strike="noStrike" kern="1200" cap="none" spc="0" normalizeH="0" baseline="0" noProof="0">
              <a:ln>
                <a:noFill/>
              </a:ln>
              <a:solidFill>
                <a:srgbClr val="1E1544"/>
              </a:solidFill>
              <a:uLnTx/>
              <a:uFillTx/>
              <a:latin typeface="Open Sans ExtraBold" pitchFamily="2" charset="0"/>
              <a:ea typeface="Open Sans ExtraBold" pitchFamily="2" charset="0"/>
              <a:cs typeface="Open Sans ExtraBold" pitchFamily="2" charset="0"/>
            </a:endParaRPr>
          </a:p>
        </p:txBody>
      </p:sp>
      <p:sp>
        <p:nvSpPr>
          <p:cNvPr id="20" name="Slide Number Placeholder 19">
            <a:extLst>
              <a:ext uri="{FF2B5EF4-FFF2-40B4-BE49-F238E27FC236}">
                <a16:creationId xmlns:a16="http://schemas.microsoft.com/office/drawing/2014/main" id="{9536D879-C7A7-F90E-889B-4ABE4BF430E1}"/>
              </a:ext>
            </a:extLst>
          </p:cNvPr>
          <p:cNvSpPr>
            <a:spLocks noGrp="1"/>
          </p:cNvSpPr>
          <p:nvPr>
            <p:ph type="sldNum" sz="quarter" idx="12"/>
          </p:nvPr>
        </p:nvSpPr>
        <p:spPr/>
        <p:txBody>
          <a:bodyPr/>
          <a:lstStyle/>
          <a:p>
            <a:fld id="{330EA680-D336-4FF7-8B7A-9848BB0A1C32}" type="slidenum">
              <a:rPr lang="en-US" smtClean="0"/>
              <a:t>29</a:t>
            </a:fld>
            <a:endParaRPr lang="en-US"/>
          </a:p>
        </p:txBody>
      </p:sp>
      <p:sp>
        <p:nvSpPr>
          <p:cNvPr id="47" name="TextBox 46">
            <a:extLst>
              <a:ext uri="{FF2B5EF4-FFF2-40B4-BE49-F238E27FC236}">
                <a16:creationId xmlns:a16="http://schemas.microsoft.com/office/drawing/2014/main" id="{01451681-4761-DD73-D6A6-B024EE57B553}"/>
              </a:ext>
            </a:extLst>
          </p:cNvPr>
          <p:cNvSpPr txBox="1"/>
          <p:nvPr/>
        </p:nvSpPr>
        <p:spPr>
          <a:xfrm>
            <a:off x="4820315" y="3815070"/>
            <a:ext cx="7146245" cy="1200329"/>
          </a:xfrm>
          <a:prstGeom prst="rect">
            <a:avLst/>
          </a:prstGeom>
          <a:noFill/>
        </p:spPr>
        <p:txBody>
          <a:bodyPr rot="0" spcFirstLastPara="0" vertOverflow="overflow" horzOverflow="overflow" vert="horz" wrap="square" lIns="91440" tIns="45720" rIns="91440" bIns="45720" numCol="2" spcCol="180000" rtlCol="0" fromWordArt="0" anchor="t" anchorCtr="0" forceAA="0" compatLnSpc="1">
            <a:prstTxWarp prst="textNoShape">
              <a:avLst/>
            </a:prstTxWarp>
            <a:spAutoFit/>
          </a:bodyPr>
          <a:lstStyle/>
          <a:p>
            <a:pPr>
              <a:lnSpc>
                <a:spcPct val="200000"/>
              </a:lnSpc>
            </a:pPr>
            <a:r>
              <a:rPr lang="en-AU" b="1">
                <a:solidFill>
                  <a:srgbClr val="1E1545"/>
                </a:solidFill>
                <a:latin typeface="Open Sans"/>
                <a:ea typeface="+mn-lt"/>
                <a:cs typeface="+mn-lt"/>
              </a:rPr>
              <a:t>Outcomes</a:t>
            </a:r>
          </a:p>
          <a:p>
            <a:pPr marL="285750" indent="-285750">
              <a:lnSpc>
                <a:spcPct val="200000"/>
              </a:lnSpc>
              <a:buFont typeface="Arial"/>
              <a:buChar char="•"/>
            </a:pPr>
            <a:r>
              <a:rPr lang="en-AU">
                <a:solidFill>
                  <a:srgbClr val="1E1545"/>
                </a:solidFill>
                <a:latin typeface="Open Sans"/>
                <a:ea typeface="+mn-lt"/>
                <a:cs typeface="+mn-lt"/>
              </a:rPr>
              <a:t>7.1 Daily living</a:t>
            </a:r>
          </a:p>
          <a:p>
            <a:pPr marL="285750" indent="-285750">
              <a:lnSpc>
                <a:spcPct val="200000"/>
              </a:lnSpc>
              <a:buFont typeface="Arial"/>
              <a:buChar char="•"/>
            </a:pPr>
            <a:endParaRPr lang="en-AU">
              <a:solidFill>
                <a:srgbClr val="1E1545"/>
              </a:solidFill>
              <a:latin typeface="Open Sans"/>
              <a:ea typeface="+mn-lt"/>
              <a:cs typeface="+mn-lt"/>
            </a:endParaRPr>
          </a:p>
          <a:p>
            <a:pPr marL="285750" indent="-285750">
              <a:lnSpc>
                <a:spcPct val="200000"/>
              </a:lnSpc>
              <a:buFont typeface="Arial"/>
              <a:buChar char="•"/>
            </a:pPr>
            <a:r>
              <a:rPr lang="en-AU">
                <a:solidFill>
                  <a:srgbClr val="1E1545"/>
                </a:solidFill>
                <a:latin typeface="Open Sans"/>
                <a:ea typeface="+mn-lt"/>
                <a:cs typeface="+mn-lt"/>
              </a:rPr>
              <a:t>7.2 Transitions</a:t>
            </a:r>
            <a:endParaRPr lang="en-US">
              <a:solidFill>
                <a:srgbClr val="1E1545"/>
              </a:solidFill>
              <a:latin typeface="Open Sans"/>
              <a:ea typeface="+mn-lt"/>
              <a:cs typeface="+mn-lt"/>
            </a:endParaRPr>
          </a:p>
        </p:txBody>
      </p:sp>
      <p:grpSp>
        <p:nvGrpSpPr>
          <p:cNvPr id="2" name="Group 1" descr="Older person statement. I contribute to the community I live in.">
            <a:extLst>
              <a:ext uri="{FF2B5EF4-FFF2-40B4-BE49-F238E27FC236}">
                <a16:creationId xmlns:a16="http://schemas.microsoft.com/office/drawing/2014/main" id="{F3D78CDC-F547-D3D5-BD41-594DED61C7AC}"/>
              </a:ext>
            </a:extLst>
          </p:cNvPr>
          <p:cNvGrpSpPr/>
          <p:nvPr/>
        </p:nvGrpSpPr>
        <p:grpSpPr>
          <a:xfrm>
            <a:off x="4820316" y="2457458"/>
            <a:ext cx="3217238" cy="1151767"/>
            <a:chOff x="655455" y="737725"/>
            <a:chExt cx="4249832" cy="1971292"/>
          </a:xfrm>
        </p:grpSpPr>
        <p:sp>
          <p:nvSpPr>
            <p:cNvPr id="22" name="Rectangle: Rounded Corners 21">
              <a:extLst>
                <a:ext uri="{FF2B5EF4-FFF2-40B4-BE49-F238E27FC236}">
                  <a16:creationId xmlns:a16="http://schemas.microsoft.com/office/drawing/2014/main" id="{2C832285-71BE-22C1-9D22-7DEB64960267}"/>
                </a:ext>
              </a:extLst>
            </p:cNvPr>
            <p:cNvSpPr/>
            <p:nvPr/>
          </p:nvSpPr>
          <p:spPr>
            <a:xfrm>
              <a:off x="655455" y="1020805"/>
              <a:ext cx="4249832" cy="1688212"/>
            </a:xfrm>
            <a:prstGeom prst="roundRect">
              <a:avLst>
                <a:gd name="adj" fmla="val 8015"/>
              </a:avLst>
            </a:prstGeom>
            <a:solidFill>
              <a:srgbClr val="FCE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AU"/>
            </a:p>
          </p:txBody>
        </p:sp>
        <p:sp>
          <p:nvSpPr>
            <p:cNvPr id="23" name="Rectangle: Rounded Corners 22">
              <a:extLst>
                <a:ext uri="{FF2B5EF4-FFF2-40B4-BE49-F238E27FC236}">
                  <a16:creationId xmlns:a16="http://schemas.microsoft.com/office/drawing/2014/main" id="{ECAA26DE-1CAD-48A7-DE85-4E9497232EDA}"/>
                </a:ext>
              </a:extLst>
            </p:cNvPr>
            <p:cNvSpPr/>
            <p:nvPr/>
          </p:nvSpPr>
          <p:spPr>
            <a:xfrm>
              <a:off x="1174595" y="802888"/>
              <a:ext cx="3211551" cy="431180"/>
            </a:xfrm>
            <a:prstGeom prst="roundRect">
              <a:avLst>
                <a:gd name="adj" fmla="val 50000"/>
              </a:avLst>
            </a:prstGeom>
            <a:solidFill>
              <a:srgbClr val="F7C05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AU">
                <a:highlight>
                  <a:srgbClr val="D9566C"/>
                </a:highlight>
              </a:endParaRPr>
            </a:p>
          </p:txBody>
        </p:sp>
        <p:sp>
          <p:nvSpPr>
            <p:cNvPr id="24" name="TextBox 14">
              <a:extLst>
                <a:ext uri="{FF2B5EF4-FFF2-40B4-BE49-F238E27FC236}">
                  <a16:creationId xmlns:a16="http://schemas.microsoft.com/office/drawing/2014/main" id="{FEBC72DB-61DE-6479-6BF4-0CBA7515CD2F}"/>
                </a:ext>
              </a:extLst>
            </p:cNvPr>
            <p:cNvSpPr txBox="1"/>
            <p:nvPr/>
          </p:nvSpPr>
          <p:spPr>
            <a:xfrm>
              <a:off x="1414294" y="1388047"/>
              <a:ext cx="3211551" cy="895510"/>
            </a:xfrm>
            <a:prstGeom prst="rect">
              <a:avLst/>
            </a:prstGeom>
            <a:solidFill>
              <a:srgbClr val="FCE4BA"/>
            </a:solid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1400" b="1">
                  <a:latin typeface="Open Sans" pitchFamily="2" charset="0"/>
                  <a:ea typeface="Open Sans" pitchFamily="2" charset="0"/>
                  <a:cs typeface="Open Sans" pitchFamily="2" charset="0"/>
                </a:rPr>
                <a:t>I contribute to the community I live in.</a:t>
              </a:r>
              <a:endParaRPr lang="en-AU" sz="1400" b="1">
                <a:latin typeface="Open Sans" pitchFamily="2" charset="0"/>
                <a:ea typeface="Open Sans" pitchFamily="2" charset="0"/>
                <a:cs typeface="Open Sans" pitchFamily="2" charset="0"/>
              </a:endParaRPr>
            </a:p>
          </p:txBody>
        </p:sp>
        <p:sp>
          <p:nvSpPr>
            <p:cNvPr id="25" name="TextBox 15">
              <a:extLst>
                <a:ext uri="{FF2B5EF4-FFF2-40B4-BE49-F238E27FC236}">
                  <a16:creationId xmlns:a16="http://schemas.microsoft.com/office/drawing/2014/main" id="{EE882EF8-2AA9-7BBE-3858-F9F9D84F2028}"/>
                </a:ext>
              </a:extLst>
            </p:cNvPr>
            <p:cNvSpPr txBox="1"/>
            <p:nvPr/>
          </p:nvSpPr>
          <p:spPr>
            <a:xfrm>
              <a:off x="1167372" y="737725"/>
              <a:ext cx="3122616" cy="525385"/>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GB" sz="1400" b="1">
                  <a:solidFill>
                    <a:schemeClr val="bg1"/>
                  </a:solidFill>
                  <a:latin typeface="Open Sans" pitchFamily="2" charset="0"/>
                  <a:ea typeface="Open Sans" pitchFamily="2" charset="0"/>
                  <a:cs typeface="Open Sans" pitchFamily="2" charset="0"/>
                </a:rPr>
                <a:t>Older person statement</a:t>
              </a:r>
              <a:endParaRPr lang="en-AU" sz="1400" b="1">
                <a:solidFill>
                  <a:schemeClr val="bg1"/>
                </a:solidFill>
                <a:latin typeface="Open Sans" pitchFamily="2" charset="0"/>
                <a:ea typeface="Open Sans" pitchFamily="2" charset="0"/>
                <a:cs typeface="Open Sans" pitchFamily="2" charset="0"/>
              </a:endParaRPr>
            </a:p>
          </p:txBody>
        </p:sp>
      </p:grpSp>
      <p:grpSp>
        <p:nvGrpSpPr>
          <p:cNvPr id="3" name="Group 2" descr="Worker statement. We work together to build a connected residential community.">
            <a:extLst>
              <a:ext uri="{FF2B5EF4-FFF2-40B4-BE49-F238E27FC236}">
                <a16:creationId xmlns:a16="http://schemas.microsoft.com/office/drawing/2014/main" id="{3D4200CC-4ABD-D44D-B86E-CB02E618F69E}"/>
              </a:ext>
            </a:extLst>
          </p:cNvPr>
          <p:cNvGrpSpPr/>
          <p:nvPr/>
        </p:nvGrpSpPr>
        <p:grpSpPr>
          <a:xfrm>
            <a:off x="8233349" y="2459671"/>
            <a:ext cx="3217238" cy="1143357"/>
            <a:chOff x="245998" y="741510"/>
            <a:chExt cx="4249832" cy="1956898"/>
          </a:xfrm>
        </p:grpSpPr>
        <p:sp>
          <p:nvSpPr>
            <p:cNvPr id="4" name="Rectangle: Rounded Corners 3">
              <a:extLst>
                <a:ext uri="{FF2B5EF4-FFF2-40B4-BE49-F238E27FC236}">
                  <a16:creationId xmlns:a16="http://schemas.microsoft.com/office/drawing/2014/main" id="{638EBB0F-A3E5-961D-1295-7AFF27051D63}"/>
                </a:ext>
              </a:extLst>
            </p:cNvPr>
            <p:cNvSpPr/>
            <p:nvPr/>
          </p:nvSpPr>
          <p:spPr>
            <a:xfrm>
              <a:off x="245998" y="1010197"/>
              <a:ext cx="4249832" cy="1688211"/>
            </a:xfrm>
            <a:prstGeom prst="roundRect">
              <a:avLst>
                <a:gd name="adj" fmla="val 8015"/>
              </a:avLst>
            </a:prstGeom>
            <a:solidFill>
              <a:srgbClr val="FCE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AU"/>
            </a:p>
          </p:txBody>
        </p:sp>
        <p:sp>
          <p:nvSpPr>
            <p:cNvPr id="6" name="Rectangle: Rounded Corners 5">
              <a:extLst>
                <a:ext uri="{FF2B5EF4-FFF2-40B4-BE49-F238E27FC236}">
                  <a16:creationId xmlns:a16="http://schemas.microsoft.com/office/drawing/2014/main" id="{AC367E30-0836-1B20-33F6-BEF29C8705FA}"/>
                </a:ext>
              </a:extLst>
            </p:cNvPr>
            <p:cNvSpPr/>
            <p:nvPr/>
          </p:nvSpPr>
          <p:spPr>
            <a:xfrm>
              <a:off x="765138" y="792279"/>
              <a:ext cx="3211551" cy="431181"/>
            </a:xfrm>
            <a:prstGeom prst="roundRect">
              <a:avLst>
                <a:gd name="adj" fmla="val 50000"/>
              </a:avLst>
            </a:prstGeom>
            <a:solidFill>
              <a:srgbClr val="F7C05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AU">
                <a:highlight>
                  <a:srgbClr val="D9566C"/>
                </a:highlight>
              </a:endParaRPr>
            </a:p>
          </p:txBody>
        </p:sp>
        <p:sp>
          <p:nvSpPr>
            <p:cNvPr id="7" name="TextBox 19">
              <a:extLst>
                <a:ext uri="{FF2B5EF4-FFF2-40B4-BE49-F238E27FC236}">
                  <a16:creationId xmlns:a16="http://schemas.microsoft.com/office/drawing/2014/main" id="{52D148B9-348A-F212-DB15-02358434838B}"/>
                </a:ext>
              </a:extLst>
            </p:cNvPr>
            <p:cNvSpPr txBox="1"/>
            <p:nvPr/>
          </p:nvSpPr>
          <p:spPr>
            <a:xfrm>
              <a:off x="462212" y="1310333"/>
              <a:ext cx="3211551" cy="1264251"/>
            </a:xfrm>
            <a:prstGeom prst="rect">
              <a:avLst/>
            </a:prstGeom>
            <a:solidFill>
              <a:srgbClr val="FCE4BA"/>
            </a:solid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1400" b="1">
                  <a:latin typeface="Open Sans" pitchFamily="2" charset="0"/>
                  <a:ea typeface="Open Sans" pitchFamily="2" charset="0"/>
                  <a:cs typeface="Open Sans" pitchFamily="2" charset="0"/>
                </a:rPr>
                <a:t>We work together to build a connected residential community.</a:t>
              </a:r>
              <a:endParaRPr lang="en-AU" sz="1400" b="1">
                <a:latin typeface="Open Sans" pitchFamily="2" charset="0"/>
                <a:ea typeface="Open Sans" pitchFamily="2" charset="0"/>
                <a:cs typeface="Open Sans" pitchFamily="2" charset="0"/>
              </a:endParaRPr>
            </a:p>
          </p:txBody>
        </p:sp>
        <p:sp>
          <p:nvSpPr>
            <p:cNvPr id="8" name="TextBox 20">
              <a:extLst>
                <a:ext uri="{FF2B5EF4-FFF2-40B4-BE49-F238E27FC236}">
                  <a16:creationId xmlns:a16="http://schemas.microsoft.com/office/drawing/2014/main" id="{EBB218D6-DB9D-DBC4-D644-A353997EB6D9}"/>
                </a:ext>
              </a:extLst>
            </p:cNvPr>
            <p:cNvSpPr txBox="1"/>
            <p:nvPr/>
          </p:nvSpPr>
          <p:spPr>
            <a:xfrm>
              <a:off x="838225" y="741510"/>
              <a:ext cx="3042303" cy="525385"/>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GB" sz="1400" b="1">
                  <a:solidFill>
                    <a:schemeClr val="bg1"/>
                  </a:solidFill>
                  <a:latin typeface="Open Sans" pitchFamily="2" charset="0"/>
                  <a:ea typeface="Open Sans" pitchFamily="2" charset="0"/>
                  <a:cs typeface="Open Sans" pitchFamily="2" charset="0"/>
                </a:rPr>
                <a:t>Worker statement</a:t>
              </a:r>
              <a:endParaRPr lang="en-AU" sz="1400" b="1">
                <a:solidFill>
                  <a:schemeClr val="bg1"/>
                </a:solidFill>
                <a:latin typeface="Open Sans" pitchFamily="2" charset="0"/>
                <a:ea typeface="Open Sans" pitchFamily="2" charset="0"/>
                <a:cs typeface="Open Sans" pitchFamily="2" charset="0"/>
              </a:endParaRPr>
            </a:p>
          </p:txBody>
        </p:sp>
      </p:grpSp>
    </p:spTree>
    <p:extLst>
      <p:ext uri="{BB962C8B-B14F-4D97-AF65-F5344CB8AC3E}">
        <p14:creationId xmlns:p14="http://schemas.microsoft.com/office/powerpoint/2010/main" val="10384721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42C8FEB-5DC0-1DE7-2E06-BF51E407AD35}"/>
              </a:ext>
            </a:extLst>
          </p:cNvPr>
          <p:cNvSpPr>
            <a:spLocks noGrp="1"/>
          </p:cNvSpPr>
          <p:nvPr/>
        </p:nvSpPr>
        <p:spPr>
          <a:xfrm>
            <a:off x="654148" y="2168068"/>
            <a:ext cx="5648178" cy="3529347"/>
          </a:xfrm>
          <a:prstGeom prst="rect">
            <a:avLst/>
          </a:prstGeom>
        </p:spPr>
        <p:txBody>
          <a:bodyPr vert="horz" lIns="0" tIns="0" rIns="0" bIns="0" rtlCol="0">
            <a:noAutofit/>
          </a:bodyPr>
          <a:lstStyle>
            <a:lvl1pPr marL="0" indent="0" algn="l" defTabSz="914400" rtl="0" eaLnBrk="1" latinLnBrk="0" hangingPunct="1">
              <a:lnSpc>
                <a:spcPct val="114000"/>
              </a:lnSpc>
              <a:spcBef>
                <a:spcPts val="0"/>
              </a:spcBef>
              <a:buFont typeface="Fira Sans Light" panose="020B0403050000020004" pitchFamily="34" charset="0"/>
              <a:buChar char="﻿"/>
              <a:defRPr sz="1800" b="1" kern="1200">
                <a:solidFill>
                  <a:srgbClr val="00577D"/>
                </a:solidFill>
                <a:latin typeface="Open Sans" pitchFamily="2" charset="0"/>
                <a:ea typeface="Open Sans" pitchFamily="2" charset="0"/>
                <a:cs typeface="Open Sans" pitchFamily="2" charset="0"/>
              </a:defRPr>
            </a:lvl1pPr>
            <a:lvl2pPr marL="0" indent="0" algn="l" defTabSz="914400" rtl="0" eaLnBrk="1" latinLnBrk="0" hangingPunct="1">
              <a:lnSpc>
                <a:spcPct val="110000"/>
              </a:lnSpc>
              <a:spcBef>
                <a:spcPts val="0"/>
              </a:spcBef>
              <a:spcAft>
                <a:spcPts val="600"/>
              </a:spcAft>
              <a:buFont typeface="Fira Sans Light" panose="020B0403050000020004" pitchFamily="34" charset="0"/>
              <a:buChar char="﻿"/>
              <a:defRPr sz="1800" kern="1200">
                <a:solidFill>
                  <a:schemeClr val="tx1"/>
                </a:solidFill>
                <a:latin typeface="Open Sans" pitchFamily="2" charset="0"/>
                <a:ea typeface="Open Sans" pitchFamily="2" charset="0"/>
                <a:cs typeface="Open Sans" pitchFamily="2" charset="0"/>
              </a:defRPr>
            </a:lvl2pPr>
            <a:lvl3pPr marL="180000" indent="-180000" algn="l" defTabSz="914400" rtl="0" eaLnBrk="1" latinLnBrk="0" hangingPunct="1">
              <a:lnSpc>
                <a:spcPct val="110000"/>
              </a:lnSpc>
              <a:spcBef>
                <a:spcPts val="0"/>
              </a:spcBef>
              <a:spcAft>
                <a:spcPts val="600"/>
              </a:spcAft>
              <a:buClr>
                <a:srgbClr val="00577D"/>
              </a:buClr>
              <a:buFont typeface="Arial" panose="020B0604020202020204" pitchFamily="34" charset="0"/>
              <a:buChar char="•"/>
              <a:defRPr sz="1800" kern="1200">
                <a:solidFill>
                  <a:schemeClr val="tx1"/>
                </a:solidFill>
                <a:latin typeface="Open Sans" pitchFamily="2" charset="0"/>
                <a:ea typeface="Open Sans" pitchFamily="2" charset="0"/>
                <a:cs typeface="Open Sans" pitchFamily="2" charset="0"/>
              </a:defRPr>
            </a:lvl3pPr>
            <a:lvl4pPr marL="360000" indent="-180000" algn="l" defTabSz="914400" rtl="0" eaLnBrk="1" latinLnBrk="0" hangingPunct="1">
              <a:lnSpc>
                <a:spcPct val="110000"/>
              </a:lnSpc>
              <a:spcBef>
                <a:spcPts val="0"/>
              </a:spcBef>
              <a:spcAft>
                <a:spcPts val="600"/>
              </a:spcAft>
              <a:buClr>
                <a:srgbClr val="00577D"/>
              </a:buClr>
              <a:buFont typeface="Arial" panose="020B0604020202020204" pitchFamily="34" charset="0"/>
              <a:buChar char="•"/>
              <a:defRPr sz="1800" kern="1200">
                <a:solidFill>
                  <a:schemeClr val="tx1"/>
                </a:solidFill>
                <a:latin typeface="Open Sans" pitchFamily="2" charset="0"/>
                <a:ea typeface="Open Sans" pitchFamily="2" charset="0"/>
                <a:cs typeface="Open Sans" pitchFamily="2" charset="0"/>
              </a:defRPr>
            </a:lvl4pPr>
            <a:lvl5pPr marL="540000" indent="-180000" algn="l" defTabSz="914400" rtl="0" eaLnBrk="1" latinLnBrk="0" hangingPunct="1">
              <a:lnSpc>
                <a:spcPct val="110000"/>
              </a:lnSpc>
              <a:spcBef>
                <a:spcPts val="0"/>
              </a:spcBef>
              <a:spcAft>
                <a:spcPts val="600"/>
              </a:spcAft>
              <a:buClr>
                <a:srgbClr val="00577D"/>
              </a:buClr>
              <a:buFont typeface="Arial" panose="020B0604020202020204" pitchFamily="34" charset="0"/>
              <a:buChar char="•"/>
              <a:defRPr sz="18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a:lnSpc>
                <a:spcPct val="150000"/>
              </a:lnSpc>
              <a:buFont typeface="Arial"/>
              <a:buChar char="•"/>
            </a:pPr>
            <a:r>
              <a:rPr lang="en-US" b="0">
                <a:solidFill>
                  <a:schemeClr val="tx1"/>
                </a:solidFill>
              </a:rPr>
              <a:t>an </a:t>
            </a:r>
            <a:r>
              <a:rPr lang="en-US">
                <a:solidFill>
                  <a:schemeClr val="tx1"/>
                </a:solidFill>
              </a:rPr>
              <a:t>intent statement </a:t>
            </a:r>
            <a:r>
              <a:rPr lang="en-US" b="0">
                <a:solidFill>
                  <a:schemeClr val="tx1"/>
                </a:solidFill>
              </a:rPr>
              <a:t>to add context</a:t>
            </a:r>
          </a:p>
          <a:p>
            <a:pPr marL="171450" indent="-171450">
              <a:lnSpc>
                <a:spcPct val="150000"/>
              </a:lnSpc>
              <a:buFont typeface="Arial"/>
              <a:buChar char="•"/>
            </a:pPr>
            <a:endParaRPr lang="en-US" sz="900" b="0">
              <a:solidFill>
                <a:schemeClr val="tx1"/>
              </a:solidFill>
              <a:cs typeface="Calibri" panose="020F0502020204030204"/>
            </a:endParaRPr>
          </a:p>
          <a:p>
            <a:pPr marL="171450" indent="-171450">
              <a:lnSpc>
                <a:spcPct val="150000"/>
              </a:lnSpc>
              <a:buFont typeface="Arial"/>
              <a:buChar char="•"/>
            </a:pPr>
            <a:r>
              <a:rPr lang="en-US" b="0">
                <a:solidFill>
                  <a:schemeClr val="tx1"/>
                </a:solidFill>
              </a:rPr>
              <a:t>an </a:t>
            </a:r>
            <a:r>
              <a:rPr lang="en-US">
                <a:solidFill>
                  <a:schemeClr val="tx1"/>
                </a:solidFill>
              </a:rPr>
              <a:t>expectation statement </a:t>
            </a:r>
            <a:r>
              <a:rPr lang="en-US" b="0">
                <a:solidFill>
                  <a:schemeClr val="tx1"/>
                </a:solidFill>
              </a:rPr>
              <a:t>to outline, in first person, what older people can expect</a:t>
            </a:r>
          </a:p>
          <a:p>
            <a:pPr marL="171450" indent="-171450">
              <a:lnSpc>
                <a:spcPct val="150000"/>
              </a:lnSpc>
              <a:buFont typeface="Arial"/>
              <a:buChar char="•"/>
            </a:pPr>
            <a:endParaRPr lang="en-US" sz="900" b="0">
              <a:solidFill>
                <a:schemeClr val="tx1"/>
              </a:solidFill>
              <a:cs typeface="Calibri" panose="020F0502020204030204"/>
            </a:endParaRPr>
          </a:p>
          <a:p>
            <a:pPr marL="171450" indent="-171450">
              <a:lnSpc>
                <a:spcPct val="150000"/>
              </a:lnSpc>
              <a:buFont typeface="Arial"/>
              <a:buChar char="•"/>
            </a:pPr>
            <a:r>
              <a:rPr lang="en-US" b="0">
                <a:solidFill>
                  <a:schemeClr val="tx1"/>
                </a:solidFill>
              </a:rPr>
              <a:t>an </a:t>
            </a:r>
            <a:r>
              <a:rPr lang="en-US">
                <a:solidFill>
                  <a:schemeClr val="tx1"/>
                </a:solidFill>
              </a:rPr>
              <a:t>outcome statement </a:t>
            </a:r>
            <a:r>
              <a:rPr lang="en-US" b="0">
                <a:solidFill>
                  <a:schemeClr val="tx1"/>
                </a:solidFill>
              </a:rPr>
              <a:t>which will be enforceable in legislation</a:t>
            </a:r>
          </a:p>
          <a:p>
            <a:pPr marL="171450" indent="-171450">
              <a:lnSpc>
                <a:spcPct val="150000"/>
              </a:lnSpc>
              <a:buFont typeface="Arial"/>
              <a:buChar char="•"/>
            </a:pPr>
            <a:endParaRPr lang="en-US" sz="900" b="0">
              <a:solidFill>
                <a:schemeClr val="tx1"/>
              </a:solidFill>
              <a:cs typeface="Calibri" panose="020F0502020204030204"/>
            </a:endParaRPr>
          </a:p>
          <a:p>
            <a:pPr marL="171450" indent="-171450">
              <a:lnSpc>
                <a:spcPct val="150000"/>
              </a:lnSpc>
              <a:buFont typeface="Arial"/>
              <a:buChar char="•"/>
            </a:pPr>
            <a:r>
              <a:rPr lang="en-US">
                <a:solidFill>
                  <a:schemeClr val="tx1"/>
                </a:solidFill>
              </a:rPr>
              <a:t>actions</a:t>
            </a:r>
            <a:r>
              <a:rPr lang="en-US" b="0">
                <a:solidFill>
                  <a:schemeClr val="tx1"/>
                </a:solidFill>
              </a:rPr>
              <a:t> that demonstrate how providers can meet the outcome.</a:t>
            </a:r>
            <a:endParaRPr lang="en-US" b="0">
              <a:solidFill>
                <a:schemeClr val="tx1"/>
              </a:solidFill>
              <a:cs typeface="Calibri" panose="020F0502020204030204"/>
            </a:endParaRPr>
          </a:p>
        </p:txBody>
      </p:sp>
      <p:sp>
        <p:nvSpPr>
          <p:cNvPr id="3" name="Title 2">
            <a:extLst>
              <a:ext uri="{FF2B5EF4-FFF2-40B4-BE49-F238E27FC236}">
                <a16:creationId xmlns:a16="http://schemas.microsoft.com/office/drawing/2014/main" id="{2112AE8D-8BB4-31CC-4912-6E688E7C6EB7}"/>
              </a:ext>
            </a:extLst>
          </p:cNvPr>
          <p:cNvSpPr txBox="1">
            <a:spLocks/>
          </p:cNvSpPr>
          <p:nvPr/>
        </p:nvSpPr>
        <p:spPr>
          <a:xfrm>
            <a:off x="530892" y="808831"/>
            <a:ext cx="7389220" cy="63311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defTabSz="914400" rtl="0" eaLnBrk="1" fontAlgn="auto" latinLnBrk="0" hangingPunct="1">
              <a:lnSpc>
                <a:spcPct val="90000"/>
              </a:lnSpc>
              <a:spcBef>
                <a:spcPct val="0"/>
              </a:spcBef>
              <a:spcAft>
                <a:spcPts val="0"/>
              </a:spcAft>
              <a:buClrTx/>
              <a:buSzTx/>
              <a:buFontTx/>
              <a:buNone/>
              <a:tabLst/>
              <a:defRPr/>
            </a:pPr>
            <a:r>
              <a:rPr kumimoji="0" lang="en-AU" sz="3500" strike="noStrike" kern="1200" cap="none" spc="0" normalizeH="0" baseline="0" noProof="0">
                <a:ln>
                  <a:noFill/>
                </a:ln>
                <a:solidFill>
                  <a:srgbClr val="1E1544"/>
                </a:solidFill>
                <a:uLnTx/>
                <a:uFillTx/>
                <a:latin typeface="Open Sans ExtraBold" pitchFamily="2" charset="0"/>
                <a:ea typeface="Open Sans ExtraBold" pitchFamily="2" charset="0"/>
                <a:cs typeface="Open Sans ExtraBold" pitchFamily="2" charset="0"/>
              </a:rPr>
              <a:t>Each strengthened Quality Standard has:</a:t>
            </a:r>
          </a:p>
        </p:txBody>
      </p:sp>
      <p:grpSp>
        <p:nvGrpSpPr>
          <p:cNvPr id="11" name="Group 10">
            <a:extLst>
              <a:ext uri="{FF2B5EF4-FFF2-40B4-BE49-F238E27FC236}">
                <a16:creationId xmlns:a16="http://schemas.microsoft.com/office/drawing/2014/main" id="{012A2B4E-E82E-6785-CB72-D1CCB30E8363}"/>
              </a:ext>
            </a:extLst>
          </p:cNvPr>
          <p:cNvGrpSpPr/>
          <p:nvPr/>
        </p:nvGrpSpPr>
        <p:grpSpPr>
          <a:xfrm>
            <a:off x="6529412" y="808831"/>
            <a:ext cx="5240338" cy="5240338"/>
            <a:chOff x="6543609" y="808831"/>
            <a:chExt cx="5240338" cy="5240338"/>
          </a:xfrm>
        </p:grpSpPr>
        <p:pic>
          <p:nvPicPr>
            <p:cNvPr id="10" name="Picture 9" descr="A black and white logo with kangaroos and a shield&#10;&#10;Description automatically generated">
              <a:extLst>
                <a:ext uri="{FF2B5EF4-FFF2-40B4-BE49-F238E27FC236}">
                  <a16:creationId xmlns:a16="http://schemas.microsoft.com/office/drawing/2014/main" id="{C9340EC3-0BA2-2F37-82D8-8BD1BA62C851}"/>
                </a:ext>
              </a:extLst>
            </p:cNvPr>
            <p:cNvPicPr>
              <a:picLocks noChangeAspect="1"/>
            </p:cNvPicPr>
            <p:nvPr/>
          </p:nvPicPr>
          <p:blipFill>
            <a:blip r:embed="rId3"/>
            <a:stretch>
              <a:fillRect/>
            </a:stretch>
          </p:blipFill>
          <p:spPr>
            <a:xfrm>
              <a:off x="10301111" y="5427837"/>
              <a:ext cx="1354667" cy="555512"/>
            </a:xfrm>
            <a:prstGeom prst="rect">
              <a:avLst/>
            </a:prstGeom>
            <a:ln>
              <a:noFill/>
            </a:ln>
          </p:spPr>
        </p:pic>
        <p:pic>
          <p:nvPicPr>
            <p:cNvPr id="4" name="Picture 3">
              <a:extLst>
                <a:ext uri="{FF2B5EF4-FFF2-40B4-BE49-F238E27FC236}">
                  <a16:creationId xmlns:a16="http://schemas.microsoft.com/office/drawing/2014/main" id="{8A40E114-759F-A192-6FA9-6D7AE6BDE42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43609" y="808831"/>
              <a:ext cx="5240338" cy="5240338"/>
            </a:xfrm>
            <a:prstGeom prst="rect">
              <a:avLst/>
            </a:prstGeom>
            <a:noFill/>
            <a:ln>
              <a:noFill/>
            </a:ln>
            <a:extLst>
              <a:ext uri="{909E8E84-426E-40DD-AFC4-6F175D3DCCD1}">
                <a14:hiddenFill xmlns:a14="http://schemas.microsoft.com/office/drawing/2010/main">
                  <a:solidFill>
                    <a:srgbClr val="FFFFFF"/>
                  </a:solidFill>
                </a14:hiddenFill>
              </a:ext>
            </a:extLst>
          </p:spPr>
        </p:pic>
      </p:grpSp>
      <p:sp>
        <p:nvSpPr>
          <p:cNvPr id="6" name="Picture Placeholder 5">
            <a:extLst>
              <a:ext uri="{FF2B5EF4-FFF2-40B4-BE49-F238E27FC236}">
                <a16:creationId xmlns:a16="http://schemas.microsoft.com/office/drawing/2014/main" id="{89E5F25C-52DC-3A9E-D1F0-FDC82D956AD5}"/>
              </a:ext>
            </a:extLst>
          </p:cNvPr>
          <p:cNvSpPr>
            <a:spLocks noGrp="1"/>
          </p:cNvSpPr>
          <p:nvPr>
            <p:ph type="pic" sz="quarter" idx="13"/>
          </p:nvPr>
        </p:nvSpPr>
        <p:spPr/>
        <p:txBody>
          <a:bodyPr/>
          <a:lstStyle/>
          <a:p>
            <a:endParaRPr lang="en-AU"/>
          </a:p>
        </p:txBody>
      </p:sp>
      <p:sp>
        <p:nvSpPr>
          <p:cNvPr id="7" name="Slide Number Placeholder 6">
            <a:extLst>
              <a:ext uri="{FF2B5EF4-FFF2-40B4-BE49-F238E27FC236}">
                <a16:creationId xmlns:a16="http://schemas.microsoft.com/office/drawing/2014/main" id="{45FB522B-74C4-93E5-9690-7B5E3EF76DD9}"/>
              </a:ext>
            </a:extLst>
          </p:cNvPr>
          <p:cNvSpPr>
            <a:spLocks noGrp="1"/>
          </p:cNvSpPr>
          <p:nvPr>
            <p:ph type="sldNum" sz="quarter" idx="12"/>
          </p:nvPr>
        </p:nvSpPr>
        <p:spPr/>
        <p:txBody>
          <a:bodyPr/>
          <a:lstStyle/>
          <a:p>
            <a:fld id="{330EA680-D336-4FF7-8B7A-9848BB0A1C32}" type="slidenum">
              <a:rPr lang="en-US" smtClean="0"/>
              <a:t>3</a:t>
            </a:fld>
            <a:endParaRPr lang="en-US"/>
          </a:p>
        </p:txBody>
      </p:sp>
    </p:spTree>
    <p:extLst>
      <p:ext uri="{BB962C8B-B14F-4D97-AF65-F5344CB8AC3E}">
        <p14:creationId xmlns:p14="http://schemas.microsoft.com/office/powerpoint/2010/main" val="25365145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Selfie in the woods">
            <a:extLst>
              <a:ext uri="{FF2B5EF4-FFF2-40B4-BE49-F238E27FC236}">
                <a16:creationId xmlns:a16="http://schemas.microsoft.com/office/drawing/2014/main" id="{02AF3354-15C3-9185-A0DB-B9A83B86B24D}"/>
              </a:ext>
            </a:extLst>
          </p:cNvPr>
          <p:cNvPicPr>
            <a:picLocks noChangeAspect="1"/>
          </p:cNvPicPr>
          <p:nvPr/>
        </p:nvPicPr>
        <p:blipFill>
          <a:blip r:embed="rId3" cstate="print">
            <a:extLst>
              <a:ext uri="{28A0092B-C50C-407E-A947-70E740481C1C}">
                <a14:useLocalDpi xmlns:a14="http://schemas.microsoft.com/office/drawing/2010/main" val="0"/>
              </a:ext>
            </a:extLst>
          </a:blip>
          <a:srcRect l="22825" t="8559" r="33982"/>
          <a:stretch/>
        </p:blipFill>
        <p:spPr>
          <a:xfrm flipH="1">
            <a:off x="786" y="78"/>
            <a:ext cx="4859126" cy="6857921"/>
          </a:xfrm>
          <a:prstGeom prst="rect">
            <a:avLst/>
          </a:prstGeom>
          <a:ln>
            <a:noFill/>
          </a:ln>
        </p:spPr>
      </p:pic>
      <p:sp>
        <p:nvSpPr>
          <p:cNvPr id="19" name="Title 2">
            <a:extLst>
              <a:ext uri="{FF2B5EF4-FFF2-40B4-BE49-F238E27FC236}">
                <a16:creationId xmlns:a16="http://schemas.microsoft.com/office/drawing/2014/main" id="{2E0FCEAB-2804-7AC6-8705-166B6BFAB188}"/>
              </a:ext>
            </a:extLst>
          </p:cNvPr>
          <p:cNvSpPr txBox="1">
            <a:spLocks/>
          </p:cNvSpPr>
          <p:nvPr/>
        </p:nvSpPr>
        <p:spPr>
          <a:xfrm>
            <a:off x="5454519" y="437193"/>
            <a:ext cx="5879346" cy="1870976"/>
          </a:xfrm>
          <a:prstGeom prst="rect">
            <a:avLst/>
          </a:prstGeom>
        </p:spPr>
        <p:txBody>
          <a:bodyPr vert="horz" lIns="91440" tIns="45720" rIns="91440" bIns="45720" rtlCol="0" anchor="ct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a:lnSpc>
                <a:spcPct val="90000"/>
              </a:lnSpc>
              <a:spcBef>
                <a:spcPct val="0"/>
              </a:spcBef>
              <a:spcAft>
                <a:spcPts val="600"/>
              </a:spcAft>
              <a:defRPr/>
            </a:pPr>
            <a:r>
              <a:rPr lang="en-US" sz="3500">
                <a:latin typeface="Open Sans ExtraBold"/>
                <a:ea typeface="Open Sans ExtraBold"/>
                <a:cs typeface="Open Sans ExtraBold"/>
              </a:rPr>
              <a:t>How can we apply Standard 7 in practice?</a:t>
            </a:r>
            <a:endParaRPr kumimoji="0" lang="en-US" sz="3500" strike="noStrike" cap="none" spc="0" normalizeH="0" baseline="0" noProof="0">
              <a:ln>
                <a:noFill/>
              </a:ln>
              <a:uLnTx/>
              <a:uFillTx/>
              <a:latin typeface="Open Sans ExtraBold"/>
              <a:ea typeface="Open Sans ExtraBold"/>
              <a:cs typeface="Open Sans ExtraBold"/>
            </a:endParaRPr>
          </a:p>
        </p:txBody>
      </p:sp>
      <p:sp>
        <p:nvSpPr>
          <p:cNvPr id="2" name="Slide Number Placeholder 1">
            <a:extLst>
              <a:ext uri="{FF2B5EF4-FFF2-40B4-BE49-F238E27FC236}">
                <a16:creationId xmlns:a16="http://schemas.microsoft.com/office/drawing/2014/main" id="{2125516E-F361-0852-F34B-F68A11876FEC}"/>
              </a:ext>
            </a:extLst>
          </p:cNvPr>
          <p:cNvSpPr>
            <a:spLocks noGrp="1"/>
          </p:cNvSpPr>
          <p:nvPr>
            <p:ph type="sldNum" sz="quarter" idx="16"/>
          </p:nvPr>
        </p:nvSpPr>
        <p:spPr/>
        <p:txBody>
          <a:bodyPr vert="horz" lIns="91440" tIns="45720" rIns="91440" bIns="45720" rtlCol="0" anchor="ctr">
            <a:normAutofit/>
          </a:bodyPr>
          <a:lstStyle/>
          <a:p>
            <a:pPr>
              <a:spcAft>
                <a:spcPts val="600"/>
              </a:spcAft>
              <a:defRPr/>
            </a:pPr>
            <a:fld id="{330EA680-D336-4FF7-8B7A-9848BB0A1C32}" type="slidenum">
              <a:rPr lang="en-US">
                <a:solidFill>
                  <a:schemeClr val="tx1"/>
                </a:solidFill>
                <a:latin typeface="Calibri" panose="020F0502020204030204"/>
              </a:rPr>
              <a:pPr>
                <a:spcAft>
                  <a:spcPts val="600"/>
                </a:spcAft>
                <a:defRPr/>
              </a:pPr>
              <a:t>30</a:t>
            </a:fld>
            <a:endParaRPr lang="en-US">
              <a:solidFill>
                <a:schemeClr val="tx1"/>
              </a:solidFill>
              <a:latin typeface="Calibri" panose="020F0502020204030204"/>
            </a:endParaRPr>
          </a:p>
        </p:txBody>
      </p:sp>
      <p:pic>
        <p:nvPicPr>
          <p:cNvPr id="18" name="Picture 17">
            <a:extLst>
              <a:ext uri="{FF2B5EF4-FFF2-40B4-BE49-F238E27FC236}">
                <a16:creationId xmlns:a16="http://schemas.microsoft.com/office/drawing/2014/main" id="{F93810CB-DC75-2818-44D1-53B4CB366CCA}"/>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1376743" y="64406"/>
            <a:ext cx="743279" cy="743279"/>
          </a:xfrm>
          <a:prstGeom prst="rect">
            <a:avLst/>
          </a:prstGeom>
          <a:ln>
            <a:noFill/>
          </a:ln>
        </p:spPr>
      </p:pic>
      <p:sp>
        <p:nvSpPr>
          <p:cNvPr id="13" name="Picture Placeholder 7">
            <a:extLst>
              <a:ext uri="{FF2B5EF4-FFF2-40B4-BE49-F238E27FC236}">
                <a16:creationId xmlns:a16="http://schemas.microsoft.com/office/drawing/2014/main" id="{AFE5901D-4CD1-174B-2BBA-756A58B7EB85}"/>
              </a:ext>
            </a:extLst>
          </p:cNvPr>
          <p:cNvSpPr>
            <a:spLocks noGrp="1"/>
          </p:cNvSpPr>
          <p:nvPr>
            <p:ph type="pic" sz="quarter" idx="13"/>
          </p:nvPr>
        </p:nvSpPr>
        <p:spPr>
          <a:xfrm>
            <a:off x="85725" y="85725"/>
            <a:ext cx="2359025" cy="690563"/>
          </a:xfrm>
        </p:spPr>
        <p:txBody>
          <a:bodyPr/>
          <a:lstStyle/>
          <a:p>
            <a:endParaRPr lang="en-AU"/>
          </a:p>
        </p:txBody>
      </p:sp>
      <p:sp>
        <p:nvSpPr>
          <p:cNvPr id="3" name="TextBox 2">
            <a:extLst>
              <a:ext uri="{FF2B5EF4-FFF2-40B4-BE49-F238E27FC236}">
                <a16:creationId xmlns:a16="http://schemas.microsoft.com/office/drawing/2014/main" id="{3983B684-3057-7C74-42F7-9203112DBA65}"/>
              </a:ext>
            </a:extLst>
          </p:cNvPr>
          <p:cNvSpPr txBox="1"/>
          <p:nvPr/>
        </p:nvSpPr>
        <p:spPr>
          <a:xfrm>
            <a:off x="5212080" y="2308169"/>
            <a:ext cx="6748272" cy="27834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nSpc>
                <a:spcPct val="200000"/>
              </a:lnSpc>
              <a:buFont typeface="Arial"/>
              <a:buChar char="•"/>
            </a:pPr>
            <a:r>
              <a:rPr lang="en-AU" u="none">
                <a:latin typeface="Open Sans"/>
                <a:ea typeface="+mn-lt"/>
                <a:cs typeface="+mn-lt"/>
              </a:rPr>
              <a:t>support a person’s wellbeing by managing transitions that make sure their safety, privacy, choice, decision making and continuity of care are respected</a:t>
            </a:r>
            <a:endParaRPr lang="en-US"/>
          </a:p>
          <a:p>
            <a:pPr marL="285750" indent="-285750">
              <a:lnSpc>
                <a:spcPct val="200000"/>
              </a:lnSpc>
              <a:buFont typeface="Arial"/>
              <a:buChar char="•"/>
            </a:pPr>
            <a:r>
              <a:rPr lang="en-AU" u="none">
                <a:latin typeface="Open Sans"/>
                <a:ea typeface="+mn-lt"/>
                <a:cs typeface="+mn-lt"/>
              </a:rPr>
              <a:t>recognise and respect diversity and culture</a:t>
            </a:r>
          </a:p>
          <a:p>
            <a:pPr marL="285750" indent="-285750">
              <a:lnSpc>
                <a:spcPct val="200000"/>
              </a:lnSpc>
              <a:buFont typeface="Arial"/>
              <a:buChar char="•"/>
            </a:pPr>
            <a:r>
              <a:rPr lang="en-AU" u="none">
                <a:latin typeface="Open Sans"/>
                <a:ea typeface="+mn-lt"/>
                <a:cs typeface="+mn-lt"/>
              </a:rPr>
              <a:t>encourage physical and psychological safety.</a:t>
            </a:r>
          </a:p>
        </p:txBody>
      </p:sp>
    </p:spTree>
    <p:extLst>
      <p:ext uri="{BB962C8B-B14F-4D97-AF65-F5344CB8AC3E}">
        <p14:creationId xmlns:p14="http://schemas.microsoft.com/office/powerpoint/2010/main" val="3139346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Senior women drinking tea">
            <a:extLst>
              <a:ext uri="{FF2B5EF4-FFF2-40B4-BE49-F238E27FC236}">
                <a16:creationId xmlns:a16="http://schemas.microsoft.com/office/drawing/2014/main" id="{02AF3354-15C3-9185-A0DB-B9A83B86B24D}"/>
              </a:ext>
            </a:extLst>
          </p:cNvPr>
          <p:cNvPicPr>
            <a:picLocks noChangeAspect="1"/>
          </p:cNvPicPr>
          <p:nvPr/>
        </p:nvPicPr>
        <p:blipFill>
          <a:blip r:embed="rId3" cstate="print">
            <a:extLst>
              <a:ext uri="{28A0092B-C50C-407E-A947-70E740481C1C}">
                <a14:useLocalDpi xmlns:a14="http://schemas.microsoft.com/office/drawing/2010/main" val="0"/>
              </a:ext>
            </a:extLst>
          </a:blip>
          <a:srcRect l="23538" r="43306"/>
          <a:stretch/>
        </p:blipFill>
        <p:spPr>
          <a:xfrm flipH="1">
            <a:off x="8610600" y="2038"/>
            <a:ext cx="3588424" cy="6872406"/>
          </a:xfrm>
          <a:prstGeom prst="rect">
            <a:avLst/>
          </a:prstGeom>
        </p:spPr>
      </p:pic>
      <p:sp>
        <p:nvSpPr>
          <p:cNvPr id="19" name="Title 2">
            <a:extLst>
              <a:ext uri="{FF2B5EF4-FFF2-40B4-BE49-F238E27FC236}">
                <a16:creationId xmlns:a16="http://schemas.microsoft.com/office/drawing/2014/main" id="{2E0FCEAB-2804-7AC6-8705-166B6BFAB188}"/>
              </a:ext>
            </a:extLst>
          </p:cNvPr>
          <p:cNvSpPr txBox="1">
            <a:spLocks/>
          </p:cNvSpPr>
          <p:nvPr/>
        </p:nvSpPr>
        <p:spPr>
          <a:xfrm>
            <a:off x="431541" y="597394"/>
            <a:ext cx="5438908" cy="1628970"/>
          </a:xfrm>
          <a:prstGeom prst="rect">
            <a:avLst/>
          </a:prstGeom>
        </p:spPr>
        <p:txBody>
          <a:bodyPr vert="horz" lIns="91440" tIns="45720" rIns="91440" bIns="45720" rtlCol="0" anchor="ct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a:lnSpc>
                <a:spcPct val="90000"/>
              </a:lnSpc>
              <a:spcBef>
                <a:spcPct val="0"/>
              </a:spcBef>
              <a:spcAft>
                <a:spcPts val="600"/>
              </a:spcAft>
              <a:defRPr/>
            </a:pPr>
            <a:r>
              <a:rPr lang="en-US" sz="3500">
                <a:latin typeface="Open Sans ExtraBold" pitchFamily="2" charset="0"/>
                <a:ea typeface="Open Sans ExtraBold" pitchFamily="2" charset="0"/>
                <a:cs typeface="Open Sans ExtraBold" pitchFamily="2" charset="0"/>
              </a:rPr>
              <a:t>How can we apply Standard 7 in practice?</a:t>
            </a:r>
            <a:endParaRPr kumimoji="0" lang="en-US" sz="3500" strike="noStrike" cap="none" spc="0" normalizeH="0" baseline="0" noProof="0">
              <a:ln>
                <a:noFill/>
              </a:ln>
              <a:uLnTx/>
              <a:uFillTx/>
              <a:latin typeface="Open Sans ExtraBold" pitchFamily="2" charset="0"/>
              <a:ea typeface="Open Sans ExtraBold" pitchFamily="2" charset="0"/>
              <a:cs typeface="Open Sans ExtraBold" pitchFamily="2" charset="0"/>
            </a:endParaRPr>
          </a:p>
        </p:txBody>
      </p:sp>
      <p:sp>
        <p:nvSpPr>
          <p:cNvPr id="4" name="TextBox 3">
            <a:extLst>
              <a:ext uri="{FF2B5EF4-FFF2-40B4-BE49-F238E27FC236}">
                <a16:creationId xmlns:a16="http://schemas.microsoft.com/office/drawing/2014/main" id="{8E3C8EA2-B348-3FFA-B647-66FEAE5F0941}"/>
              </a:ext>
            </a:extLst>
          </p:cNvPr>
          <p:cNvSpPr txBox="1"/>
          <p:nvPr/>
        </p:nvSpPr>
        <p:spPr>
          <a:xfrm>
            <a:off x="312910" y="2226364"/>
            <a:ext cx="8297690" cy="4320740"/>
          </a:xfrm>
          <a:prstGeom prst="rect">
            <a:avLst/>
          </a:prstGeom>
        </p:spPr>
        <p:txBody>
          <a:bodyPr vert="horz" lIns="91440" tIns="45720" rIns="91440" bIns="45720" rtlCol="0" anchor="ctr">
            <a:noAutofit/>
          </a:bodyPr>
          <a:lstStyle/>
          <a:p>
            <a:pPr marL="171450" indent="-171450">
              <a:lnSpc>
                <a:spcPct val="160000"/>
              </a:lnSpc>
              <a:buFont typeface="Arial" panose="020B0604020202020204" pitchFamily="34" charset="0"/>
              <a:buChar char="•"/>
            </a:pPr>
            <a:r>
              <a:rPr lang="en-AU" u="none">
                <a:latin typeface="Open Sans" pitchFamily="2" charset="0"/>
                <a:ea typeface="Open Sans" pitchFamily="2" charset="0"/>
                <a:cs typeface="Open Sans" pitchFamily="2" charset="0"/>
              </a:rPr>
              <a:t>reduce boredom and loneliness as well as monitoring older people’s daily activities</a:t>
            </a:r>
          </a:p>
          <a:p>
            <a:pPr marL="171450" indent="-171450">
              <a:lnSpc>
                <a:spcPct val="160000"/>
              </a:lnSpc>
              <a:buFont typeface="Arial" panose="020B0604020202020204" pitchFamily="34" charset="0"/>
              <a:buChar char="•"/>
            </a:pPr>
            <a:r>
              <a:rPr lang="en-AU" u="none">
                <a:latin typeface="Open Sans" pitchFamily="2" charset="0"/>
                <a:ea typeface="Open Sans" pitchFamily="2" charset="0"/>
                <a:cs typeface="Open Sans" pitchFamily="2" charset="0"/>
              </a:rPr>
              <a:t>develop strategies to protect the physical and psychological safety of older people receiving care</a:t>
            </a:r>
          </a:p>
          <a:p>
            <a:pPr marL="171450" indent="-171450">
              <a:lnSpc>
                <a:spcPct val="160000"/>
              </a:lnSpc>
              <a:buFont typeface="Arial" panose="020B0604020202020204" pitchFamily="34" charset="0"/>
              <a:buChar char="•"/>
            </a:pPr>
            <a:r>
              <a:rPr lang="en-AU" u="none">
                <a:latin typeface="Open Sans" pitchFamily="2" charset="0"/>
                <a:ea typeface="Open Sans" pitchFamily="2" charset="0"/>
                <a:cs typeface="Open Sans" pitchFamily="2" charset="0"/>
              </a:rPr>
              <a:t>allow people receiving care to meet visitors in private, including making sure they can engage in sexual activity without judgement if they want to</a:t>
            </a:r>
          </a:p>
          <a:p>
            <a:pPr marL="171450" indent="-171450">
              <a:lnSpc>
                <a:spcPct val="160000"/>
              </a:lnSpc>
              <a:buFont typeface="Arial" panose="020B0604020202020204" pitchFamily="34" charset="0"/>
              <a:buChar char="•"/>
            </a:pPr>
            <a:r>
              <a:rPr lang="en-AU" u="none">
                <a:latin typeface="Open Sans" pitchFamily="2" charset="0"/>
                <a:ea typeface="Open Sans" pitchFamily="2" charset="0"/>
                <a:cs typeface="Open Sans" pitchFamily="2" charset="0"/>
              </a:rPr>
              <a:t>support continuity of care by helping with access to other services if needed; and</a:t>
            </a:r>
          </a:p>
          <a:p>
            <a:pPr marL="171450" indent="-171450">
              <a:lnSpc>
                <a:spcPct val="160000"/>
              </a:lnSpc>
              <a:buFont typeface="Arial" panose="020B0604020202020204" pitchFamily="34" charset="0"/>
              <a:buChar char="•"/>
            </a:pPr>
            <a:r>
              <a:rPr lang="en-AU" u="none">
                <a:latin typeface="Open Sans" pitchFamily="2" charset="0"/>
                <a:ea typeface="Open Sans" pitchFamily="2" charset="0"/>
                <a:cs typeface="Open Sans" pitchFamily="2" charset="0"/>
              </a:rPr>
              <a:t>maintain connections with the people receiving care’s specialist services.</a:t>
            </a:r>
          </a:p>
        </p:txBody>
      </p:sp>
      <p:sp>
        <p:nvSpPr>
          <p:cNvPr id="5" name="Picture Placeholder 4">
            <a:extLst>
              <a:ext uri="{FF2B5EF4-FFF2-40B4-BE49-F238E27FC236}">
                <a16:creationId xmlns:a16="http://schemas.microsoft.com/office/drawing/2014/main" id="{44635FFE-5928-81FB-B13D-A6F906DF7FA5}"/>
              </a:ext>
            </a:extLst>
          </p:cNvPr>
          <p:cNvSpPr>
            <a:spLocks noGrp="1"/>
          </p:cNvSpPr>
          <p:nvPr>
            <p:ph type="pic" sz="quarter" idx="13"/>
          </p:nvPr>
        </p:nvSpPr>
        <p:spPr/>
        <p:txBody>
          <a:bodyPr/>
          <a:lstStyle/>
          <a:p>
            <a:endParaRPr lang="en-AU"/>
          </a:p>
        </p:txBody>
      </p:sp>
      <p:sp>
        <p:nvSpPr>
          <p:cNvPr id="2" name="Slide Number Placeholder 1">
            <a:extLst>
              <a:ext uri="{FF2B5EF4-FFF2-40B4-BE49-F238E27FC236}">
                <a16:creationId xmlns:a16="http://schemas.microsoft.com/office/drawing/2014/main" id="{2125516E-F361-0852-F34B-F68A11876FEC}"/>
              </a:ext>
            </a:extLst>
          </p:cNvPr>
          <p:cNvSpPr>
            <a:spLocks noGrp="1"/>
          </p:cNvSpPr>
          <p:nvPr>
            <p:ph type="sldNum" sz="quarter" idx="16"/>
          </p:nvPr>
        </p:nvSpPr>
        <p:spPr/>
        <p:txBody>
          <a:bodyPr vert="horz" lIns="91440" tIns="45720" rIns="91440" bIns="45720" rtlCol="0" anchor="ctr">
            <a:normAutofit/>
          </a:bodyPr>
          <a:lstStyle/>
          <a:p>
            <a:pPr>
              <a:spcAft>
                <a:spcPts val="600"/>
              </a:spcAft>
              <a:defRPr/>
            </a:pPr>
            <a:fld id="{330EA680-D336-4FF7-8B7A-9848BB0A1C32}" type="slidenum">
              <a:rPr lang="en-US">
                <a:solidFill>
                  <a:schemeClr val="tx1"/>
                </a:solidFill>
                <a:latin typeface="Calibri" panose="020F0502020204030204"/>
              </a:rPr>
              <a:pPr>
                <a:spcAft>
                  <a:spcPts val="600"/>
                </a:spcAft>
                <a:defRPr/>
              </a:pPr>
              <a:t>31</a:t>
            </a:fld>
            <a:endParaRPr lang="en-US">
              <a:solidFill>
                <a:schemeClr val="tx1"/>
              </a:solidFill>
              <a:latin typeface="Calibri" panose="020F0502020204030204"/>
            </a:endParaRPr>
          </a:p>
        </p:txBody>
      </p:sp>
      <p:pic>
        <p:nvPicPr>
          <p:cNvPr id="18" name="Picture 17">
            <a:extLst>
              <a:ext uri="{FF2B5EF4-FFF2-40B4-BE49-F238E27FC236}">
                <a16:creationId xmlns:a16="http://schemas.microsoft.com/office/drawing/2014/main" id="{F93810CB-DC75-2818-44D1-53B4CB366CCA}"/>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1376743" y="64406"/>
            <a:ext cx="743279" cy="743279"/>
          </a:xfrm>
          <a:prstGeom prst="rect">
            <a:avLst/>
          </a:prstGeom>
          <a:ln>
            <a:noFill/>
          </a:ln>
        </p:spPr>
      </p:pic>
    </p:spTree>
    <p:extLst>
      <p:ext uri="{BB962C8B-B14F-4D97-AF65-F5344CB8AC3E}">
        <p14:creationId xmlns:p14="http://schemas.microsoft.com/office/powerpoint/2010/main" val="6409666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Slide Background">
            <a:extLst>
              <a:ext uri="{FF2B5EF4-FFF2-40B4-BE49-F238E27FC236}">
                <a16:creationId xmlns:a16="http://schemas.microsoft.com/office/drawing/2014/main" id="{3ECBE1F1-D69B-4AFA-ABD5-8E41720EF6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Content Placeholder 8" descr="Person working and looking out window smiling">
            <a:extLst>
              <a:ext uri="{FF2B5EF4-FFF2-40B4-BE49-F238E27FC236}">
                <a16:creationId xmlns:a16="http://schemas.microsoft.com/office/drawing/2014/main" id="{3568AAD8-E76E-0DA0-B811-49ADA0E7C3C8}"/>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rcRect l="49631" t="10714" r="10695"/>
          <a:stretch/>
        </p:blipFill>
        <p:spPr>
          <a:xfrm flipH="1">
            <a:off x="-1" y="-2"/>
            <a:ext cx="4572001" cy="6858002"/>
          </a:xfrm>
          <a:prstGeom prst="rect">
            <a:avLst/>
          </a:prstGeom>
        </p:spPr>
      </p:pic>
      <p:sp useBgFill="1">
        <p:nvSpPr>
          <p:cNvPr id="19" name="Rectangle 18">
            <a:extLst>
              <a:ext uri="{FF2B5EF4-FFF2-40B4-BE49-F238E27FC236}">
                <a16:creationId xmlns:a16="http://schemas.microsoft.com/office/drawing/2014/main" id="{603A6265-E10C-4B85-9C20-E75FCAF9CC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0197" y="-1"/>
            <a:ext cx="6781802" cy="2286000"/>
          </a:xfrm>
          <a:prstGeom prst="rect">
            <a:avLst/>
          </a:prstGeom>
          <a:ln>
            <a:noFill/>
          </a:ln>
          <a:effectLst>
            <a:outerShdw blurRad="355600" dist="152400" sx="95000" sy="95000" algn="t" rotWithShape="0">
              <a:srgbClr val="000000">
                <a:alpha val="2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61152C73-3BEF-F18E-143C-1301EFAE843E}"/>
              </a:ext>
            </a:extLst>
          </p:cNvPr>
          <p:cNvSpPr>
            <a:spLocks noGrp="1"/>
          </p:cNvSpPr>
          <p:nvPr>
            <p:ph type="title"/>
          </p:nvPr>
        </p:nvSpPr>
        <p:spPr>
          <a:xfrm>
            <a:off x="6115317" y="405685"/>
            <a:ext cx="5464968" cy="1559301"/>
          </a:xfrm>
        </p:spPr>
        <p:txBody>
          <a:bodyPr vert="horz" lIns="91440" tIns="45720" rIns="91440" bIns="45720" rtlCol="0" anchor="ctr">
            <a:normAutofit/>
          </a:bodyPr>
          <a:lstStyle/>
          <a:p>
            <a:r>
              <a:rPr lang="en-US" sz="3500">
                <a:latin typeface="Open Sans ExtraBold" pitchFamily="2" charset="0"/>
                <a:ea typeface="Open Sans ExtraBold" pitchFamily="2" charset="0"/>
                <a:cs typeface="Open Sans ExtraBold" pitchFamily="2" charset="0"/>
              </a:rPr>
              <a:t>Reflective questions</a:t>
            </a:r>
          </a:p>
        </p:txBody>
      </p:sp>
      <p:sp>
        <p:nvSpPr>
          <p:cNvPr id="4" name="Content Placeholder 3">
            <a:extLst>
              <a:ext uri="{FF2B5EF4-FFF2-40B4-BE49-F238E27FC236}">
                <a16:creationId xmlns:a16="http://schemas.microsoft.com/office/drawing/2014/main" id="{25216122-4329-3741-0071-7066037BCB29}"/>
              </a:ext>
            </a:extLst>
          </p:cNvPr>
          <p:cNvSpPr>
            <a:spLocks noGrp="1"/>
          </p:cNvSpPr>
          <p:nvPr>
            <p:ph sz="half" idx="1"/>
          </p:nvPr>
        </p:nvSpPr>
        <p:spPr>
          <a:xfrm>
            <a:off x="4783836" y="2691684"/>
            <a:ext cx="7196328" cy="3496878"/>
          </a:xfrm>
        </p:spPr>
        <p:txBody>
          <a:bodyPr vert="horz" lIns="91440" tIns="45720" rIns="91440" bIns="45720" rtlCol="0" anchor="ctr">
            <a:noAutofit/>
          </a:bodyPr>
          <a:lstStyle/>
          <a:p>
            <a:pPr>
              <a:lnSpc>
                <a:spcPct val="150000"/>
              </a:lnSpc>
            </a:pPr>
            <a:r>
              <a:rPr lang="en-AU" sz="1800">
                <a:latin typeface="Open Sans" pitchFamily="2" charset="0"/>
                <a:ea typeface="Open Sans" pitchFamily="2" charset="0"/>
                <a:cs typeface="Open Sans" pitchFamily="2" charset="0"/>
              </a:rPr>
              <a:t>How do we make sure this Standard’s key concepts are shown in the design of a culturally safe community environment?</a:t>
            </a:r>
          </a:p>
          <a:p>
            <a:pPr>
              <a:lnSpc>
                <a:spcPct val="150000"/>
              </a:lnSpc>
            </a:pPr>
            <a:r>
              <a:rPr lang="en-AU" sz="1800">
                <a:latin typeface="Open Sans" pitchFamily="2" charset="0"/>
                <a:ea typeface="Open Sans" pitchFamily="2" charset="0"/>
                <a:cs typeface="Open Sans" pitchFamily="2" charset="0"/>
              </a:rPr>
              <a:t>How do we work with people receiving care to make sure they feel supported to take part, build and maintain connections and relationships in the community?</a:t>
            </a:r>
          </a:p>
          <a:p>
            <a:pPr>
              <a:lnSpc>
                <a:spcPct val="150000"/>
              </a:lnSpc>
            </a:pPr>
            <a:r>
              <a:rPr lang="en-AU" sz="1800">
                <a:latin typeface="Open Sans" pitchFamily="2" charset="0"/>
                <a:ea typeface="Open Sans" pitchFamily="2" charset="0"/>
                <a:cs typeface="Open Sans" pitchFamily="2" charset="0"/>
              </a:rPr>
              <a:t>How do we ask for feedback from people in our care and make sure what they say is valued so they feel at home and safe in their residential community?</a:t>
            </a:r>
            <a:endParaRPr lang="en-US" sz="1800">
              <a:latin typeface="Open Sans" pitchFamily="2" charset="0"/>
              <a:ea typeface="Open Sans" pitchFamily="2" charset="0"/>
              <a:cs typeface="Open Sans" pitchFamily="2" charset="0"/>
            </a:endParaRPr>
          </a:p>
        </p:txBody>
      </p:sp>
      <p:sp>
        <p:nvSpPr>
          <p:cNvPr id="12" name="Slide Number Placeholder 11">
            <a:extLst>
              <a:ext uri="{FF2B5EF4-FFF2-40B4-BE49-F238E27FC236}">
                <a16:creationId xmlns:a16="http://schemas.microsoft.com/office/drawing/2014/main" id="{48CDEFFF-2FEB-CA66-8F45-7516FAB62C64}"/>
              </a:ext>
            </a:extLst>
          </p:cNvPr>
          <p:cNvSpPr>
            <a:spLocks noGrp="1"/>
          </p:cNvSpPr>
          <p:nvPr>
            <p:ph type="sldNum" sz="quarter" idx="12"/>
          </p:nvPr>
        </p:nvSpPr>
        <p:spPr>
          <a:xfrm>
            <a:off x="8732520" y="6356350"/>
            <a:ext cx="3200400" cy="365125"/>
          </a:xfrm>
        </p:spPr>
        <p:txBody>
          <a:bodyPr vert="horz" lIns="91440" tIns="45720" rIns="91440" bIns="45720" rtlCol="0" anchor="ctr">
            <a:normAutofit/>
          </a:bodyPr>
          <a:lstStyle/>
          <a:p>
            <a:pPr>
              <a:spcAft>
                <a:spcPts val="600"/>
              </a:spcAft>
              <a:defRPr/>
            </a:pPr>
            <a:fld id="{330EA680-D336-4FF7-8B7A-9848BB0A1C32}" type="slidenum">
              <a:rPr lang="en-US">
                <a:solidFill>
                  <a:schemeClr val="tx1"/>
                </a:solidFill>
                <a:latin typeface="Calibri" panose="020F0502020204030204"/>
              </a:rPr>
              <a:pPr>
                <a:spcAft>
                  <a:spcPts val="600"/>
                </a:spcAft>
                <a:defRPr/>
              </a:pPr>
              <a:t>32</a:t>
            </a:fld>
            <a:endParaRPr lang="en-US">
              <a:solidFill>
                <a:schemeClr val="tx1"/>
              </a:solidFill>
              <a:latin typeface="Calibri" panose="020F0502020204030204"/>
            </a:endParaRPr>
          </a:p>
        </p:txBody>
      </p:sp>
      <p:pic>
        <p:nvPicPr>
          <p:cNvPr id="10" name="Picture 9">
            <a:extLst>
              <a:ext uri="{FF2B5EF4-FFF2-40B4-BE49-F238E27FC236}">
                <a16:creationId xmlns:a16="http://schemas.microsoft.com/office/drawing/2014/main" id="{2892CBF5-D47C-50F9-5C64-4ABD81FDA896}"/>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1376743" y="64406"/>
            <a:ext cx="743279" cy="743279"/>
          </a:xfrm>
          <a:prstGeom prst="rect">
            <a:avLst/>
          </a:prstGeom>
          <a:ln>
            <a:noFill/>
          </a:ln>
        </p:spPr>
      </p:pic>
    </p:spTree>
    <p:extLst>
      <p:ext uri="{BB962C8B-B14F-4D97-AF65-F5344CB8AC3E}">
        <p14:creationId xmlns:p14="http://schemas.microsoft.com/office/powerpoint/2010/main" val="11194955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42C8FEB-5DC0-1DE7-2E06-BF51E407AD35}"/>
              </a:ext>
            </a:extLst>
          </p:cNvPr>
          <p:cNvSpPr>
            <a:spLocks noGrp="1"/>
          </p:cNvSpPr>
          <p:nvPr/>
        </p:nvSpPr>
        <p:spPr>
          <a:xfrm>
            <a:off x="654148" y="2168068"/>
            <a:ext cx="7956452" cy="3529347"/>
          </a:xfrm>
          <a:prstGeom prst="rect">
            <a:avLst/>
          </a:prstGeom>
        </p:spPr>
        <p:txBody>
          <a:bodyPr vert="horz" lIns="0" tIns="0" rIns="0" bIns="0" rtlCol="0">
            <a:noAutofit/>
          </a:bodyPr>
          <a:lstStyle>
            <a:lvl1pPr marL="0" indent="0" algn="l" defTabSz="914400" rtl="0" eaLnBrk="1" latinLnBrk="0" hangingPunct="1">
              <a:lnSpc>
                <a:spcPct val="114000"/>
              </a:lnSpc>
              <a:spcBef>
                <a:spcPts val="0"/>
              </a:spcBef>
              <a:buFont typeface="Fira Sans Light" panose="020B0403050000020004" pitchFamily="34" charset="0"/>
              <a:buChar char="﻿"/>
              <a:defRPr sz="1800" b="1" kern="1200">
                <a:solidFill>
                  <a:srgbClr val="00577D"/>
                </a:solidFill>
                <a:latin typeface="Open Sans" pitchFamily="2" charset="0"/>
                <a:ea typeface="Open Sans" pitchFamily="2" charset="0"/>
                <a:cs typeface="Open Sans" pitchFamily="2" charset="0"/>
              </a:defRPr>
            </a:lvl1pPr>
            <a:lvl2pPr marL="0" indent="0" algn="l" defTabSz="914400" rtl="0" eaLnBrk="1" latinLnBrk="0" hangingPunct="1">
              <a:lnSpc>
                <a:spcPct val="110000"/>
              </a:lnSpc>
              <a:spcBef>
                <a:spcPts val="0"/>
              </a:spcBef>
              <a:spcAft>
                <a:spcPts val="600"/>
              </a:spcAft>
              <a:buFont typeface="Fira Sans Light" panose="020B0403050000020004" pitchFamily="34" charset="0"/>
              <a:buChar char="﻿"/>
              <a:defRPr sz="1800" kern="1200">
                <a:solidFill>
                  <a:schemeClr val="tx1"/>
                </a:solidFill>
                <a:latin typeface="Open Sans" pitchFamily="2" charset="0"/>
                <a:ea typeface="Open Sans" pitchFamily="2" charset="0"/>
                <a:cs typeface="Open Sans" pitchFamily="2" charset="0"/>
              </a:defRPr>
            </a:lvl2pPr>
            <a:lvl3pPr marL="180000" indent="-180000" algn="l" defTabSz="914400" rtl="0" eaLnBrk="1" latinLnBrk="0" hangingPunct="1">
              <a:lnSpc>
                <a:spcPct val="110000"/>
              </a:lnSpc>
              <a:spcBef>
                <a:spcPts val="0"/>
              </a:spcBef>
              <a:spcAft>
                <a:spcPts val="600"/>
              </a:spcAft>
              <a:buClr>
                <a:srgbClr val="00577D"/>
              </a:buClr>
              <a:buFont typeface="Arial" panose="020B0604020202020204" pitchFamily="34" charset="0"/>
              <a:buChar char="•"/>
              <a:defRPr sz="1800" kern="1200">
                <a:solidFill>
                  <a:schemeClr val="tx1"/>
                </a:solidFill>
                <a:latin typeface="Open Sans" pitchFamily="2" charset="0"/>
                <a:ea typeface="Open Sans" pitchFamily="2" charset="0"/>
                <a:cs typeface="Open Sans" pitchFamily="2" charset="0"/>
              </a:defRPr>
            </a:lvl3pPr>
            <a:lvl4pPr marL="360000" indent="-180000" algn="l" defTabSz="914400" rtl="0" eaLnBrk="1" latinLnBrk="0" hangingPunct="1">
              <a:lnSpc>
                <a:spcPct val="110000"/>
              </a:lnSpc>
              <a:spcBef>
                <a:spcPts val="0"/>
              </a:spcBef>
              <a:spcAft>
                <a:spcPts val="600"/>
              </a:spcAft>
              <a:buClr>
                <a:srgbClr val="00577D"/>
              </a:buClr>
              <a:buFont typeface="Arial" panose="020B0604020202020204" pitchFamily="34" charset="0"/>
              <a:buChar char="•"/>
              <a:defRPr sz="1800" kern="1200">
                <a:solidFill>
                  <a:schemeClr val="tx1"/>
                </a:solidFill>
                <a:latin typeface="Open Sans" pitchFamily="2" charset="0"/>
                <a:ea typeface="Open Sans" pitchFamily="2" charset="0"/>
                <a:cs typeface="Open Sans" pitchFamily="2" charset="0"/>
              </a:defRPr>
            </a:lvl4pPr>
            <a:lvl5pPr marL="540000" indent="-180000" algn="l" defTabSz="914400" rtl="0" eaLnBrk="1" latinLnBrk="0" hangingPunct="1">
              <a:lnSpc>
                <a:spcPct val="110000"/>
              </a:lnSpc>
              <a:spcBef>
                <a:spcPts val="0"/>
              </a:spcBef>
              <a:spcAft>
                <a:spcPts val="600"/>
              </a:spcAft>
              <a:buClr>
                <a:srgbClr val="00577D"/>
              </a:buClr>
              <a:buFont typeface="Arial" panose="020B0604020202020204" pitchFamily="34" charset="0"/>
              <a:buChar char="•"/>
              <a:defRPr sz="18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a:lnSpc>
                <a:spcPct val="150000"/>
              </a:lnSpc>
              <a:buFont typeface="Arial" panose="020B0604020202020204" pitchFamily="34" charset="0"/>
              <a:buChar char="•"/>
            </a:pPr>
            <a:r>
              <a:rPr lang="en-AU" b="0" u="none">
                <a:solidFill>
                  <a:schemeClr val="tx1"/>
                </a:solidFill>
              </a:rPr>
              <a:t>make sure we have clearly documented systems and processes</a:t>
            </a:r>
          </a:p>
          <a:p>
            <a:pPr marL="171450" indent="-171450">
              <a:lnSpc>
                <a:spcPct val="150000"/>
              </a:lnSpc>
              <a:buFont typeface="Arial" panose="020B0604020202020204" pitchFamily="34" charset="0"/>
              <a:buChar char="•"/>
            </a:pPr>
            <a:r>
              <a:rPr lang="en-AU" b="0" u="none">
                <a:solidFill>
                  <a:schemeClr val="tx1"/>
                </a:solidFill>
              </a:rPr>
              <a:t>use monitoring tools to show how you as our staff are following these processes, and find</a:t>
            </a:r>
            <a:r>
              <a:rPr lang="en-AU" b="0">
                <a:solidFill>
                  <a:schemeClr val="tx1"/>
                </a:solidFill>
              </a:rPr>
              <a:t> </a:t>
            </a:r>
            <a:r>
              <a:rPr lang="en-AU" b="0" u="none">
                <a:solidFill>
                  <a:schemeClr val="tx1"/>
                </a:solidFill>
              </a:rPr>
              <a:t>opportunities for improvement</a:t>
            </a:r>
          </a:p>
          <a:p>
            <a:pPr marL="171450" indent="-171450">
              <a:lnSpc>
                <a:spcPct val="150000"/>
              </a:lnSpc>
              <a:buFont typeface="Arial" panose="020B0604020202020204" pitchFamily="34" charset="0"/>
              <a:buChar char="•"/>
            </a:pPr>
            <a:r>
              <a:rPr lang="en-AU" b="0" u="none">
                <a:solidFill>
                  <a:schemeClr val="tx1"/>
                </a:solidFill>
              </a:rPr>
              <a:t>work with people receiving care to understand their experience and care outcomes</a:t>
            </a:r>
          </a:p>
          <a:p>
            <a:pPr marL="171450" indent="-171450">
              <a:lnSpc>
                <a:spcPct val="150000"/>
              </a:lnSpc>
              <a:buFont typeface="Arial" panose="020B0604020202020204" pitchFamily="34" charset="0"/>
              <a:buChar char="•"/>
            </a:pPr>
            <a:r>
              <a:rPr lang="en-AU" b="0" u="none">
                <a:solidFill>
                  <a:schemeClr val="tx1"/>
                </a:solidFill>
              </a:rPr>
              <a:t>observe how our service provides care</a:t>
            </a:r>
          </a:p>
          <a:p>
            <a:pPr marL="171450" indent="-171450">
              <a:lnSpc>
                <a:spcPct val="150000"/>
              </a:lnSpc>
              <a:buFont typeface="Arial" panose="020B0604020202020204" pitchFamily="34" charset="0"/>
              <a:buChar char="•"/>
            </a:pPr>
            <a:r>
              <a:rPr lang="en-AU" b="0" u="none">
                <a:solidFill>
                  <a:schemeClr val="tx1"/>
                </a:solidFill>
              </a:rPr>
              <a:t>ask for feedback from our governing body, managers, staff and others involved in delivering care and services; and</a:t>
            </a:r>
          </a:p>
          <a:p>
            <a:pPr marL="171450" indent="-171450">
              <a:lnSpc>
                <a:spcPct val="150000"/>
              </a:lnSpc>
              <a:buFont typeface="Arial" panose="020B0604020202020204" pitchFamily="34" charset="0"/>
              <a:buChar char="•"/>
            </a:pPr>
            <a:r>
              <a:rPr lang="en-AU" b="0" u="none">
                <a:solidFill>
                  <a:schemeClr val="tx1"/>
                </a:solidFill>
              </a:rPr>
              <a:t>use feedback to improve our care and services.</a:t>
            </a:r>
            <a:endParaRPr lang="en-US" b="0" u="none">
              <a:solidFill>
                <a:schemeClr val="tx1"/>
              </a:solidFill>
            </a:endParaRPr>
          </a:p>
        </p:txBody>
      </p:sp>
      <p:sp>
        <p:nvSpPr>
          <p:cNvPr id="3" name="Title 2">
            <a:extLst>
              <a:ext uri="{FF2B5EF4-FFF2-40B4-BE49-F238E27FC236}">
                <a16:creationId xmlns:a16="http://schemas.microsoft.com/office/drawing/2014/main" id="{2112AE8D-8BB4-31CC-4912-6E688E7C6EB7}"/>
              </a:ext>
            </a:extLst>
          </p:cNvPr>
          <p:cNvSpPr txBox="1">
            <a:spLocks/>
          </p:cNvSpPr>
          <p:nvPr/>
        </p:nvSpPr>
        <p:spPr>
          <a:xfrm>
            <a:off x="530892" y="808831"/>
            <a:ext cx="7389220" cy="63311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defTabSz="914400" rtl="0" eaLnBrk="1" fontAlgn="auto" latinLnBrk="0" hangingPunct="1">
              <a:lnSpc>
                <a:spcPct val="90000"/>
              </a:lnSpc>
              <a:spcBef>
                <a:spcPct val="0"/>
              </a:spcBef>
              <a:spcAft>
                <a:spcPts val="0"/>
              </a:spcAft>
              <a:buClrTx/>
              <a:buSzTx/>
              <a:buFontTx/>
              <a:buNone/>
              <a:tabLst/>
              <a:defRPr/>
            </a:pPr>
            <a:r>
              <a:rPr kumimoji="0" lang="en-AU" sz="3500" strike="noStrike" kern="1200" cap="none" spc="0" normalizeH="0" baseline="0" noProof="0">
                <a:ln>
                  <a:noFill/>
                </a:ln>
                <a:solidFill>
                  <a:srgbClr val="1E1544"/>
                </a:solidFill>
                <a:uLnTx/>
                <a:uFillTx/>
                <a:latin typeface="Open Sans ExtraBold" pitchFamily="2" charset="0"/>
                <a:ea typeface="Open Sans ExtraBold" pitchFamily="2" charset="0"/>
                <a:cs typeface="Open Sans ExtraBold" pitchFamily="2" charset="0"/>
              </a:rPr>
              <a:t>How do we demonstrate conformance?</a:t>
            </a:r>
          </a:p>
        </p:txBody>
      </p:sp>
      <p:sp>
        <p:nvSpPr>
          <p:cNvPr id="6" name="Picture Placeholder 5">
            <a:extLst>
              <a:ext uri="{FF2B5EF4-FFF2-40B4-BE49-F238E27FC236}">
                <a16:creationId xmlns:a16="http://schemas.microsoft.com/office/drawing/2014/main" id="{89E5F25C-52DC-3A9E-D1F0-FDC82D956AD5}"/>
              </a:ext>
            </a:extLst>
          </p:cNvPr>
          <p:cNvSpPr>
            <a:spLocks noGrp="1"/>
          </p:cNvSpPr>
          <p:nvPr>
            <p:ph type="pic" sz="quarter" idx="13"/>
          </p:nvPr>
        </p:nvSpPr>
        <p:spPr/>
        <p:txBody>
          <a:bodyPr/>
          <a:lstStyle/>
          <a:p>
            <a:endParaRPr lang="en-AU"/>
          </a:p>
        </p:txBody>
      </p:sp>
      <p:pic>
        <p:nvPicPr>
          <p:cNvPr id="10" name="Content Placeholder 8" descr="Old lady with arms wide open">
            <a:extLst>
              <a:ext uri="{FF2B5EF4-FFF2-40B4-BE49-F238E27FC236}">
                <a16:creationId xmlns:a16="http://schemas.microsoft.com/office/drawing/2014/main" id="{2EFAE88D-EB1F-2450-7765-1BD6D944AD48}"/>
              </a:ext>
            </a:extLst>
          </p:cNvPr>
          <p:cNvPicPr>
            <a:picLocks noChangeAspect="1"/>
          </p:cNvPicPr>
          <p:nvPr/>
        </p:nvPicPr>
        <p:blipFill>
          <a:blip r:embed="rId3" cstate="print">
            <a:extLst>
              <a:ext uri="{28A0092B-C50C-407E-A947-70E740481C1C}">
                <a14:useLocalDpi xmlns:a14="http://schemas.microsoft.com/office/drawing/2010/main" val="0"/>
              </a:ext>
            </a:extLst>
          </a:blip>
          <a:srcRect l="31367" r="32132"/>
          <a:stretch/>
        </p:blipFill>
        <p:spPr>
          <a:xfrm flipH="1">
            <a:off x="8430769" y="-7198"/>
            <a:ext cx="3768256" cy="6872406"/>
          </a:xfrm>
          <a:prstGeom prst="rect">
            <a:avLst/>
          </a:prstGeom>
        </p:spPr>
      </p:pic>
      <p:sp>
        <p:nvSpPr>
          <p:cNvPr id="7" name="Slide Number Placeholder 6">
            <a:extLst>
              <a:ext uri="{FF2B5EF4-FFF2-40B4-BE49-F238E27FC236}">
                <a16:creationId xmlns:a16="http://schemas.microsoft.com/office/drawing/2014/main" id="{45FB522B-74C4-93E5-9690-7B5E3EF76DD9}"/>
              </a:ext>
            </a:extLst>
          </p:cNvPr>
          <p:cNvSpPr>
            <a:spLocks noGrp="1"/>
          </p:cNvSpPr>
          <p:nvPr>
            <p:ph type="sldNum" sz="quarter" idx="12"/>
          </p:nvPr>
        </p:nvSpPr>
        <p:spPr/>
        <p:txBody>
          <a:bodyPr/>
          <a:lstStyle/>
          <a:p>
            <a:fld id="{330EA680-D336-4FF7-8B7A-9848BB0A1C32}" type="slidenum">
              <a:rPr lang="en-US" smtClean="0">
                <a:solidFill>
                  <a:schemeClr val="bg1"/>
                </a:solidFill>
              </a:rPr>
              <a:t>33</a:t>
            </a:fld>
            <a:endParaRPr lang="en-US">
              <a:solidFill>
                <a:schemeClr val="bg1"/>
              </a:solidFill>
            </a:endParaRPr>
          </a:p>
        </p:txBody>
      </p:sp>
      <p:pic>
        <p:nvPicPr>
          <p:cNvPr id="5" name="Picture 4" descr="A colorful circle with a black background&#10;&#10;Description automatically generated">
            <a:extLst>
              <a:ext uri="{FF2B5EF4-FFF2-40B4-BE49-F238E27FC236}">
                <a16:creationId xmlns:a16="http://schemas.microsoft.com/office/drawing/2014/main" id="{315951B7-6EF0-6C3E-B57D-6946ADA83EFD}"/>
              </a:ext>
            </a:extLst>
          </p:cNvPr>
          <p:cNvPicPr>
            <a:picLocks noChangeAspect="1"/>
          </p:cNvPicPr>
          <p:nvPr/>
        </p:nvPicPr>
        <p:blipFill>
          <a:blip r:embed="rId4"/>
          <a:stretch>
            <a:fillRect/>
          </a:stretch>
        </p:blipFill>
        <p:spPr>
          <a:xfrm>
            <a:off x="11376743" y="63261"/>
            <a:ext cx="743279" cy="745570"/>
          </a:xfrm>
          <a:prstGeom prst="rect">
            <a:avLst/>
          </a:prstGeom>
          <a:ln>
            <a:noFill/>
          </a:ln>
        </p:spPr>
      </p:pic>
    </p:spTree>
    <p:extLst>
      <p:ext uri="{BB962C8B-B14F-4D97-AF65-F5344CB8AC3E}">
        <p14:creationId xmlns:p14="http://schemas.microsoft.com/office/powerpoint/2010/main" val="159241667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97E023FE-5996-9E1C-9622-A7962DE7A465}"/>
              </a:ext>
            </a:extLst>
          </p:cNvPr>
          <p:cNvPicPr>
            <a:picLocks noChangeAspect="1" noChangeArrowheads="1"/>
          </p:cNvPicPr>
          <p:nvPr/>
        </p:nvPicPr>
        <p:blipFill>
          <a:blip r:embed="rId3"/>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DFCA8B21-3DEE-6F3E-9873-07BFEB443490}"/>
              </a:ext>
            </a:extLst>
          </p:cNvPr>
          <p:cNvSpPr>
            <a:spLocks noGrp="1"/>
          </p:cNvSpPr>
          <p:nvPr>
            <p:ph type="sldNum" sz="quarter" idx="12"/>
          </p:nvPr>
        </p:nvSpPr>
        <p:spPr/>
        <p:txBody>
          <a:bodyPr/>
          <a:lstStyle/>
          <a:p>
            <a:fld id="{330EA680-D336-4FF7-8B7A-9848BB0A1C32}" type="slidenum">
              <a:rPr lang="en-US" smtClean="0">
                <a:solidFill>
                  <a:schemeClr val="bg1"/>
                </a:solidFill>
              </a:rPr>
              <a:t>34</a:t>
            </a:fld>
            <a:endParaRPr lang="en-US">
              <a:solidFill>
                <a:schemeClr val="bg1"/>
              </a:solidFill>
            </a:endParaRPr>
          </a:p>
        </p:txBody>
      </p:sp>
      <p:sp>
        <p:nvSpPr>
          <p:cNvPr id="6" name="Picture Placeholder 5">
            <a:extLst>
              <a:ext uri="{FF2B5EF4-FFF2-40B4-BE49-F238E27FC236}">
                <a16:creationId xmlns:a16="http://schemas.microsoft.com/office/drawing/2014/main" id="{1DAA11AC-6DD5-EB4B-C7EF-60BA665F043D}"/>
              </a:ext>
            </a:extLst>
          </p:cNvPr>
          <p:cNvSpPr>
            <a:spLocks noGrp="1"/>
          </p:cNvSpPr>
          <p:nvPr>
            <p:ph type="pic" sz="quarter" idx="13"/>
          </p:nvPr>
        </p:nvSpPr>
        <p:spPr>
          <a:xfrm>
            <a:off x="9790442" y="-539"/>
            <a:ext cx="2359025" cy="690563"/>
          </a:xfrm>
        </p:spPr>
        <p:txBody>
          <a:bodyPr/>
          <a:lstStyle/>
          <a:p>
            <a:endParaRPr lang="en-AU"/>
          </a:p>
        </p:txBody>
      </p:sp>
      <p:sp>
        <p:nvSpPr>
          <p:cNvPr id="7" name="Title 2">
            <a:extLst>
              <a:ext uri="{FF2B5EF4-FFF2-40B4-BE49-F238E27FC236}">
                <a16:creationId xmlns:a16="http://schemas.microsoft.com/office/drawing/2014/main" id="{B0D2A3FF-FC4F-BF6F-3860-CE1EBC22A769}"/>
              </a:ext>
            </a:extLst>
          </p:cNvPr>
          <p:cNvSpPr txBox="1">
            <a:spLocks/>
          </p:cNvSpPr>
          <p:nvPr/>
        </p:nvSpPr>
        <p:spPr>
          <a:xfrm>
            <a:off x="2401390" y="545456"/>
            <a:ext cx="7389220" cy="63311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AU" sz="3500" strike="noStrike" kern="1200" cap="none" spc="0" normalizeH="0" baseline="0" noProof="0">
                <a:ln>
                  <a:noFill/>
                </a:ln>
                <a:solidFill>
                  <a:schemeClr val="bg1"/>
                </a:solidFill>
                <a:uLnTx/>
                <a:uFillTx/>
                <a:latin typeface="Open Sans ExtraBold" pitchFamily="2" charset="0"/>
                <a:ea typeface="Open Sans ExtraBold" pitchFamily="2" charset="0"/>
                <a:cs typeface="Open Sans ExtraBold" pitchFamily="2" charset="0"/>
              </a:rPr>
              <a:t>What now?</a:t>
            </a:r>
          </a:p>
        </p:txBody>
      </p:sp>
    </p:spTree>
    <p:extLst>
      <p:ext uri="{BB962C8B-B14F-4D97-AF65-F5344CB8AC3E}">
        <p14:creationId xmlns:p14="http://schemas.microsoft.com/office/powerpoint/2010/main" val="36008846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1C27F628-BCCE-714B-3897-0033B9C43742}"/>
              </a:ext>
            </a:extLst>
          </p:cNvPr>
          <p:cNvSpPr txBox="1">
            <a:spLocks/>
          </p:cNvSpPr>
          <p:nvPr/>
        </p:nvSpPr>
        <p:spPr>
          <a:xfrm>
            <a:off x="530892" y="808831"/>
            <a:ext cx="4864973" cy="63311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defTabSz="914400" rtl="0" eaLnBrk="1" fontAlgn="auto" latinLnBrk="0" hangingPunct="1">
              <a:lnSpc>
                <a:spcPct val="90000"/>
              </a:lnSpc>
              <a:spcBef>
                <a:spcPct val="0"/>
              </a:spcBef>
              <a:spcAft>
                <a:spcPts val="0"/>
              </a:spcAft>
              <a:buClrTx/>
              <a:buSzTx/>
              <a:buFontTx/>
              <a:buNone/>
              <a:tabLst/>
              <a:defRPr/>
            </a:pPr>
            <a:r>
              <a:rPr kumimoji="0" lang="en-AU" sz="3500" strike="noStrike" kern="1200" cap="none" spc="0" normalizeH="0" baseline="0" noProof="0">
                <a:ln>
                  <a:noFill/>
                </a:ln>
                <a:solidFill>
                  <a:srgbClr val="1E1544"/>
                </a:solidFill>
                <a:uLnTx/>
                <a:uFillTx/>
                <a:latin typeface="Open Sans ExtraBold" pitchFamily="2" charset="0"/>
                <a:ea typeface="Open Sans ExtraBold" pitchFamily="2" charset="0"/>
                <a:cs typeface="Open Sans ExtraBold" pitchFamily="2" charset="0"/>
              </a:rPr>
              <a:t>What’s new?</a:t>
            </a:r>
          </a:p>
        </p:txBody>
      </p:sp>
      <p:graphicFrame>
        <p:nvGraphicFramePr>
          <p:cNvPr id="4" name="Diagram 3">
            <a:extLst>
              <a:ext uri="{FF2B5EF4-FFF2-40B4-BE49-F238E27FC236}">
                <a16:creationId xmlns:a16="http://schemas.microsoft.com/office/drawing/2014/main" id="{0AC0366E-FE11-49F6-9EDC-1B21E1C5CBCC}"/>
              </a:ext>
            </a:extLst>
          </p:cNvPr>
          <p:cNvGraphicFramePr/>
          <p:nvPr>
            <p:extLst>
              <p:ext uri="{D42A27DB-BD31-4B8C-83A1-F6EECF244321}">
                <p14:modId xmlns:p14="http://schemas.microsoft.com/office/powerpoint/2010/main" val="4144662315"/>
              </p:ext>
            </p:extLst>
          </p:nvPr>
        </p:nvGraphicFramePr>
        <p:xfrm>
          <a:off x="530892" y="2450839"/>
          <a:ext cx="5603128" cy="25782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Picture Placeholder 5">
            <a:extLst>
              <a:ext uri="{FF2B5EF4-FFF2-40B4-BE49-F238E27FC236}">
                <a16:creationId xmlns:a16="http://schemas.microsoft.com/office/drawing/2014/main" id="{1298DBB5-BE73-0CE5-25CC-739C69DCA370}"/>
              </a:ext>
            </a:extLst>
          </p:cNvPr>
          <p:cNvSpPr>
            <a:spLocks noGrp="1"/>
          </p:cNvSpPr>
          <p:nvPr>
            <p:ph type="pic" sz="quarter" idx="13"/>
          </p:nvPr>
        </p:nvSpPr>
        <p:spPr/>
        <p:txBody>
          <a:bodyPr/>
          <a:lstStyle/>
          <a:p>
            <a:endParaRPr lang="en-AU"/>
          </a:p>
        </p:txBody>
      </p:sp>
      <p:sp>
        <p:nvSpPr>
          <p:cNvPr id="7" name="Slide Number Placeholder 6">
            <a:extLst>
              <a:ext uri="{FF2B5EF4-FFF2-40B4-BE49-F238E27FC236}">
                <a16:creationId xmlns:a16="http://schemas.microsoft.com/office/drawing/2014/main" id="{A07EF8EC-2754-BA7E-9FF5-570A2DFD912B}"/>
              </a:ext>
            </a:extLst>
          </p:cNvPr>
          <p:cNvSpPr>
            <a:spLocks noGrp="1"/>
          </p:cNvSpPr>
          <p:nvPr>
            <p:ph type="sldNum" sz="quarter" idx="12"/>
          </p:nvPr>
        </p:nvSpPr>
        <p:spPr/>
        <p:txBody>
          <a:bodyPr/>
          <a:lstStyle/>
          <a:p>
            <a:fld id="{330EA680-D336-4FF7-8B7A-9848BB0A1C32}" type="slidenum">
              <a:rPr lang="en-US" smtClean="0"/>
              <a:t>4</a:t>
            </a:fld>
            <a:endParaRPr lang="en-US"/>
          </a:p>
        </p:txBody>
      </p:sp>
      <p:grpSp>
        <p:nvGrpSpPr>
          <p:cNvPr id="5" name="Group 4">
            <a:extLst>
              <a:ext uri="{FF2B5EF4-FFF2-40B4-BE49-F238E27FC236}">
                <a16:creationId xmlns:a16="http://schemas.microsoft.com/office/drawing/2014/main" id="{B76E5DCB-6428-1E4D-A64C-39FC6D12A323}"/>
              </a:ext>
            </a:extLst>
          </p:cNvPr>
          <p:cNvGrpSpPr/>
          <p:nvPr/>
        </p:nvGrpSpPr>
        <p:grpSpPr>
          <a:xfrm>
            <a:off x="6520358" y="808831"/>
            <a:ext cx="5240338" cy="5240338"/>
            <a:chOff x="6543609" y="808831"/>
            <a:chExt cx="5240338" cy="5240338"/>
          </a:xfrm>
        </p:grpSpPr>
        <p:pic>
          <p:nvPicPr>
            <p:cNvPr id="8" name="Picture 7" descr="A black and white logo with kangaroos and a shield&#10;&#10;Description automatically generated">
              <a:extLst>
                <a:ext uri="{FF2B5EF4-FFF2-40B4-BE49-F238E27FC236}">
                  <a16:creationId xmlns:a16="http://schemas.microsoft.com/office/drawing/2014/main" id="{9E361E2D-6C2A-9CD2-E292-5CDFC012B4B7}"/>
                </a:ext>
              </a:extLst>
            </p:cNvPr>
            <p:cNvPicPr>
              <a:picLocks noChangeAspect="1"/>
            </p:cNvPicPr>
            <p:nvPr/>
          </p:nvPicPr>
          <p:blipFill>
            <a:blip r:embed="rId8"/>
            <a:stretch>
              <a:fillRect/>
            </a:stretch>
          </p:blipFill>
          <p:spPr>
            <a:xfrm>
              <a:off x="10301111" y="5427837"/>
              <a:ext cx="1354667" cy="555512"/>
            </a:xfrm>
            <a:prstGeom prst="rect">
              <a:avLst/>
            </a:prstGeom>
            <a:ln>
              <a:noFill/>
            </a:ln>
          </p:spPr>
        </p:pic>
        <p:pic>
          <p:nvPicPr>
            <p:cNvPr id="9" name="Picture 8">
              <a:extLst>
                <a:ext uri="{FF2B5EF4-FFF2-40B4-BE49-F238E27FC236}">
                  <a16:creationId xmlns:a16="http://schemas.microsoft.com/office/drawing/2014/main" id="{F5C82F4A-F285-AA74-7CA2-185A5CB1509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543609" y="808831"/>
              <a:ext cx="5240338" cy="5240338"/>
            </a:xfrm>
            <a:prstGeom prst="rect">
              <a:avLst/>
            </a:prstGeom>
            <a:noFill/>
            <a:ln>
              <a:noFill/>
            </a:ln>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6957523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12C17CFF-9181-D577-81B4-CAD31AC4AABF}"/>
              </a:ext>
            </a:extLst>
          </p:cNvPr>
          <p:cNvSpPr txBox="1">
            <a:spLocks/>
          </p:cNvSpPr>
          <p:nvPr/>
        </p:nvSpPr>
        <p:spPr>
          <a:xfrm>
            <a:off x="530892" y="808831"/>
            <a:ext cx="8143876" cy="63311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defTabSz="914400" rtl="0" eaLnBrk="1" fontAlgn="auto" latinLnBrk="0" hangingPunct="1">
              <a:lnSpc>
                <a:spcPct val="90000"/>
              </a:lnSpc>
              <a:spcBef>
                <a:spcPct val="0"/>
              </a:spcBef>
              <a:spcAft>
                <a:spcPts val="0"/>
              </a:spcAft>
              <a:buClrTx/>
              <a:buSzTx/>
              <a:buFontTx/>
              <a:buNone/>
              <a:tabLst/>
              <a:defRPr/>
            </a:pPr>
            <a:r>
              <a:rPr kumimoji="0" lang="en-AU" sz="3500" strike="noStrike" kern="1200" cap="none" spc="0" normalizeH="0" baseline="0" noProof="0">
                <a:ln>
                  <a:noFill/>
                </a:ln>
                <a:solidFill>
                  <a:srgbClr val="1E1544"/>
                </a:solidFill>
                <a:uLnTx/>
                <a:uFillTx/>
                <a:latin typeface="Open Sans ExtraBold" pitchFamily="2" charset="0"/>
                <a:ea typeface="Open Sans ExtraBold" pitchFamily="2" charset="0"/>
                <a:cs typeface="Open Sans ExtraBold" pitchFamily="2" charset="0"/>
              </a:rPr>
              <a:t>[Organisation]’s provider category</a:t>
            </a:r>
          </a:p>
        </p:txBody>
      </p:sp>
      <p:graphicFrame>
        <p:nvGraphicFramePr>
          <p:cNvPr id="4" name="Table 3">
            <a:extLst>
              <a:ext uri="{FF2B5EF4-FFF2-40B4-BE49-F238E27FC236}">
                <a16:creationId xmlns:a16="http://schemas.microsoft.com/office/drawing/2014/main" id="{4653CFE7-282C-E39F-6ED8-399C60C42CFC}"/>
              </a:ext>
            </a:extLst>
          </p:cNvPr>
          <p:cNvGraphicFramePr>
            <a:graphicFrameLocks noGrp="1"/>
          </p:cNvGraphicFramePr>
          <p:nvPr>
            <p:extLst>
              <p:ext uri="{D42A27DB-BD31-4B8C-83A1-F6EECF244321}">
                <p14:modId xmlns:p14="http://schemas.microsoft.com/office/powerpoint/2010/main" val="309762983"/>
              </p:ext>
            </p:extLst>
          </p:nvPr>
        </p:nvGraphicFramePr>
        <p:xfrm>
          <a:off x="1754037" y="1423358"/>
          <a:ext cx="8351802" cy="5330532"/>
        </p:xfrm>
        <a:graphic>
          <a:graphicData uri="http://schemas.openxmlformats.org/drawingml/2006/table">
            <a:tbl>
              <a:tblPr bandRow="1">
                <a:tableStyleId>{5C22544A-7EE6-4342-B048-85BDC9FD1C3A}</a:tableStyleId>
              </a:tblPr>
              <a:tblGrid>
                <a:gridCol w="1255400">
                  <a:extLst>
                    <a:ext uri="{9D8B030D-6E8A-4147-A177-3AD203B41FA5}">
                      <a16:colId xmlns:a16="http://schemas.microsoft.com/office/drawing/2014/main" val="2655579115"/>
                    </a:ext>
                  </a:extLst>
                </a:gridCol>
                <a:gridCol w="2813662">
                  <a:extLst>
                    <a:ext uri="{9D8B030D-6E8A-4147-A177-3AD203B41FA5}">
                      <a16:colId xmlns:a16="http://schemas.microsoft.com/office/drawing/2014/main" val="3424017318"/>
                    </a:ext>
                  </a:extLst>
                </a:gridCol>
                <a:gridCol w="4282740">
                  <a:extLst>
                    <a:ext uri="{9D8B030D-6E8A-4147-A177-3AD203B41FA5}">
                      <a16:colId xmlns:a16="http://schemas.microsoft.com/office/drawing/2014/main" val="569279533"/>
                    </a:ext>
                  </a:extLst>
                </a:gridCol>
              </a:tblGrid>
              <a:tr h="654627">
                <a:tc>
                  <a:txBody>
                    <a:bodyPr/>
                    <a:lstStyle/>
                    <a:p>
                      <a:pPr rtl="0" fontAlgn="base">
                        <a:lnSpc>
                          <a:spcPct val="100000"/>
                        </a:lnSpc>
                      </a:pPr>
                      <a:r>
                        <a:rPr lang="en-AU" sz="1200" b="1">
                          <a:solidFill>
                            <a:schemeClr val="tx1"/>
                          </a:solidFill>
                          <a:effectLst/>
                          <a:latin typeface="Open Sans"/>
                        </a:rPr>
                        <a:t>Provider registration category</a:t>
                      </a:r>
                      <a:endParaRPr lang="en-AU">
                        <a:solidFill>
                          <a:schemeClr val="tx1"/>
                        </a:solidFill>
                        <a:effectLst/>
                        <a:latin typeface="Open Sans"/>
                      </a:endParaRPr>
                    </a:p>
                  </a:txBody>
                  <a:tcPr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9D9D9"/>
                    </a:solidFill>
                  </a:tcPr>
                </a:tc>
                <a:tc>
                  <a:txBody>
                    <a:bodyPr/>
                    <a:lstStyle/>
                    <a:p>
                      <a:pPr rtl="0" fontAlgn="base">
                        <a:lnSpc>
                          <a:spcPts val="675"/>
                        </a:lnSpc>
                      </a:pPr>
                      <a:r>
                        <a:rPr lang="en-AU" sz="1200" b="1">
                          <a:solidFill>
                            <a:schemeClr val="tx1"/>
                          </a:solidFill>
                          <a:effectLst/>
                          <a:latin typeface="Open Sans"/>
                        </a:rPr>
                        <a:t>Description</a:t>
                      </a:r>
                      <a:endParaRPr lang="en-AU">
                        <a:solidFill>
                          <a:schemeClr val="tx1"/>
                        </a:solidFill>
                        <a:effectLst/>
                        <a:latin typeface="Open Sans"/>
                      </a:endParaRPr>
                    </a:p>
                  </a:txBody>
                  <a:tcPr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9D9D9"/>
                    </a:solidFill>
                  </a:tcPr>
                </a:tc>
                <a:tc>
                  <a:txBody>
                    <a:bodyPr/>
                    <a:lstStyle/>
                    <a:p>
                      <a:pPr rtl="0" fontAlgn="base">
                        <a:lnSpc>
                          <a:spcPts val="675"/>
                        </a:lnSpc>
                      </a:pPr>
                      <a:r>
                        <a:rPr lang="en-AU" sz="1200" b="1">
                          <a:solidFill>
                            <a:schemeClr val="tx1"/>
                          </a:solidFill>
                          <a:effectLst/>
                          <a:latin typeface="Open Sans"/>
                        </a:rPr>
                        <a:t>Service types</a:t>
                      </a:r>
                      <a:endParaRPr lang="en-AU">
                        <a:solidFill>
                          <a:schemeClr val="tx1"/>
                        </a:solidFill>
                        <a:effectLst/>
                        <a:latin typeface="Open Sans"/>
                      </a:endParaRPr>
                    </a:p>
                  </a:txBody>
                  <a:tcPr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9D9D9"/>
                    </a:solidFill>
                  </a:tcPr>
                </a:tc>
                <a:extLst>
                  <a:ext uri="{0D108BD9-81ED-4DB2-BD59-A6C34878D82A}">
                    <a16:rowId xmlns:a16="http://schemas.microsoft.com/office/drawing/2014/main" val="425327808"/>
                  </a:ext>
                </a:extLst>
              </a:tr>
              <a:tr h="841663">
                <a:tc>
                  <a:txBody>
                    <a:bodyPr/>
                    <a:lstStyle/>
                    <a:p>
                      <a:pPr rtl="0" fontAlgn="base">
                        <a:lnSpc>
                          <a:spcPct val="100000"/>
                        </a:lnSpc>
                      </a:pPr>
                      <a:r>
                        <a:rPr lang="en-AU" sz="1200" b="1">
                          <a:solidFill>
                            <a:schemeClr val="tx1"/>
                          </a:solidFill>
                          <a:effectLst/>
                          <a:latin typeface="Open Sans"/>
                        </a:rPr>
                        <a:t>Category 1</a:t>
                      </a:r>
                      <a:endParaRPr lang="en-AU">
                        <a:solidFill>
                          <a:schemeClr val="tx1"/>
                        </a:solidFill>
                        <a:effectLst/>
                        <a:latin typeface="Open Sans"/>
                      </a:endParaRPr>
                    </a:p>
                  </a:txBody>
                  <a:tcP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9D9D9"/>
                    </a:solidFill>
                  </a:tcPr>
                </a:tc>
                <a:tc>
                  <a:txBody>
                    <a:bodyPr/>
                    <a:lstStyle/>
                    <a:p>
                      <a:pPr rtl="0" fontAlgn="base">
                        <a:lnSpc>
                          <a:spcPct val="100000"/>
                        </a:lnSpc>
                      </a:pPr>
                      <a:r>
                        <a:rPr lang="en-AU" sz="1200">
                          <a:solidFill>
                            <a:schemeClr val="tx1"/>
                          </a:solidFill>
                          <a:effectLst/>
                          <a:latin typeface="Open Sans"/>
                        </a:rPr>
                        <a:t>Home and community services</a:t>
                      </a:r>
                      <a:endParaRPr lang="en-AU">
                        <a:solidFill>
                          <a:schemeClr val="tx1"/>
                        </a:solidFill>
                        <a:effectLst/>
                        <a:latin typeface="Open Sans"/>
                      </a:endParaRPr>
                    </a:p>
                  </a:txBody>
                  <a:tcP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rtl="0" fontAlgn="base">
                        <a:lnSpc>
                          <a:spcPct val="100000"/>
                        </a:lnSpc>
                      </a:pPr>
                      <a:r>
                        <a:rPr lang="en-AU" sz="1200">
                          <a:solidFill>
                            <a:schemeClr val="tx1"/>
                          </a:solidFill>
                          <a:effectLst/>
                          <a:latin typeface="Open Sans"/>
                        </a:rPr>
                        <a:t>• Domestic assistance</a:t>
                      </a:r>
                      <a:endParaRPr lang="en-AU">
                        <a:solidFill>
                          <a:schemeClr val="tx1"/>
                        </a:solidFill>
                        <a:effectLst/>
                        <a:latin typeface="Open Sans"/>
                      </a:endParaRPr>
                    </a:p>
                    <a:p>
                      <a:pPr rtl="0" fontAlgn="base">
                        <a:lnSpc>
                          <a:spcPct val="100000"/>
                        </a:lnSpc>
                      </a:pPr>
                      <a:r>
                        <a:rPr lang="en-AU" sz="1200">
                          <a:solidFill>
                            <a:schemeClr val="tx1"/>
                          </a:solidFill>
                          <a:effectLst/>
                          <a:latin typeface="Open Sans"/>
                        </a:rPr>
                        <a:t>• Home maintenance and repairs</a:t>
                      </a:r>
                      <a:endParaRPr lang="en-AU">
                        <a:solidFill>
                          <a:schemeClr val="tx1"/>
                        </a:solidFill>
                        <a:effectLst/>
                        <a:latin typeface="Open Sans"/>
                      </a:endParaRPr>
                    </a:p>
                    <a:p>
                      <a:pPr rtl="0" fontAlgn="base">
                        <a:lnSpc>
                          <a:spcPct val="100000"/>
                        </a:lnSpc>
                      </a:pPr>
                      <a:r>
                        <a:rPr lang="en-AU" sz="1200">
                          <a:solidFill>
                            <a:schemeClr val="tx1"/>
                          </a:solidFill>
                          <a:effectLst/>
                          <a:latin typeface="Open Sans"/>
                        </a:rPr>
                        <a:t>• Meals</a:t>
                      </a:r>
                      <a:endParaRPr lang="en-AU">
                        <a:solidFill>
                          <a:schemeClr val="tx1"/>
                        </a:solidFill>
                        <a:effectLst/>
                        <a:latin typeface="Open Sans"/>
                      </a:endParaRPr>
                    </a:p>
                    <a:p>
                      <a:pPr rtl="0" fontAlgn="base">
                        <a:lnSpc>
                          <a:spcPct val="100000"/>
                        </a:lnSpc>
                      </a:pPr>
                      <a:r>
                        <a:rPr lang="en-AU" sz="1200">
                          <a:solidFill>
                            <a:schemeClr val="tx1"/>
                          </a:solidFill>
                          <a:effectLst/>
                          <a:latin typeface="Open Sans"/>
                        </a:rPr>
                        <a:t>• Transport</a:t>
                      </a:r>
                      <a:endParaRPr lang="en-AU">
                        <a:solidFill>
                          <a:schemeClr val="tx1"/>
                        </a:solidFill>
                        <a:effectLst/>
                        <a:latin typeface="Open Sans"/>
                      </a:endParaRPr>
                    </a:p>
                  </a:txBody>
                  <a:tcP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extLst>
                  <a:ext uri="{0D108BD9-81ED-4DB2-BD59-A6C34878D82A}">
                    <a16:rowId xmlns:a16="http://schemas.microsoft.com/office/drawing/2014/main" val="323907794"/>
                  </a:ext>
                </a:extLst>
              </a:tr>
              <a:tr h="467590">
                <a:tc>
                  <a:txBody>
                    <a:bodyPr/>
                    <a:lstStyle/>
                    <a:p>
                      <a:pPr rtl="0" fontAlgn="base">
                        <a:lnSpc>
                          <a:spcPct val="100000"/>
                        </a:lnSpc>
                      </a:pPr>
                      <a:r>
                        <a:rPr lang="en-AU" sz="1200" b="1">
                          <a:solidFill>
                            <a:schemeClr val="tx1"/>
                          </a:solidFill>
                          <a:effectLst/>
                          <a:latin typeface="Open Sans"/>
                        </a:rPr>
                        <a:t>Category 2</a:t>
                      </a:r>
                      <a:endParaRPr lang="en-AU">
                        <a:solidFill>
                          <a:schemeClr val="tx1"/>
                        </a:solidFill>
                        <a:effectLst/>
                        <a:latin typeface="Open Sans"/>
                      </a:endParaRPr>
                    </a:p>
                  </a:txBody>
                  <a:tcP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9D9D9"/>
                    </a:solidFill>
                  </a:tcPr>
                </a:tc>
                <a:tc>
                  <a:txBody>
                    <a:bodyPr/>
                    <a:lstStyle/>
                    <a:p>
                      <a:pPr rtl="0" fontAlgn="base">
                        <a:lnSpc>
                          <a:spcPct val="100000"/>
                        </a:lnSpc>
                      </a:pPr>
                      <a:r>
                        <a:rPr lang="en-AU" sz="1200">
                          <a:solidFill>
                            <a:schemeClr val="tx1"/>
                          </a:solidFill>
                          <a:effectLst/>
                          <a:latin typeface="Open Sans"/>
                        </a:rPr>
                        <a:t>Assistive technology and home modifications</a:t>
                      </a:r>
                      <a:endParaRPr lang="en-AU">
                        <a:solidFill>
                          <a:schemeClr val="tx1"/>
                        </a:solidFill>
                        <a:effectLst/>
                        <a:latin typeface="Open Sans"/>
                      </a:endParaRPr>
                    </a:p>
                  </a:txBody>
                  <a:tcP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rtl="0" fontAlgn="base">
                        <a:lnSpc>
                          <a:spcPct val="100000"/>
                        </a:lnSpc>
                      </a:pPr>
                      <a:r>
                        <a:rPr lang="en-AU" sz="1200">
                          <a:solidFill>
                            <a:schemeClr val="tx1"/>
                          </a:solidFill>
                          <a:effectLst/>
                          <a:latin typeface="Open Sans"/>
                        </a:rPr>
                        <a:t>• Equipment and products</a:t>
                      </a:r>
                      <a:endParaRPr lang="en-AU">
                        <a:solidFill>
                          <a:schemeClr val="tx1"/>
                        </a:solidFill>
                        <a:effectLst/>
                        <a:latin typeface="Open Sans"/>
                      </a:endParaRPr>
                    </a:p>
                    <a:p>
                      <a:pPr rtl="0" fontAlgn="base">
                        <a:lnSpc>
                          <a:spcPct val="100000"/>
                        </a:lnSpc>
                      </a:pPr>
                      <a:r>
                        <a:rPr lang="en-AU" sz="1200">
                          <a:solidFill>
                            <a:schemeClr val="tx1"/>
                          </a:solidFill>
                          <a:effectLst/>
                          <a:latin typeface="Open Sans"/>
                        </a:rPr>
                        <a:t>• Home adjustments</a:t>
                      </a:r>
                      <a:endParaRPr lang="en-AU">
                        <a:solidFill>
                          <a:schemeClr val="tx1"/>
                        </a:solidFill>
                        <a:effectLst/>
                        <a:latin typeface="Open Sans"/>
                      </a:endParaRPr>
                    </a:p>
                  </a:txBody>
                  <a:tcP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extLst>
                  <a:ext uri="{0D108BD9-81ED-4DB2-BD59-A6C34878D82A}">
                    <a16:rowId xmlns:a16="http://schemas.microsoft.com/office/drawing/2014/main" val="428125392"/>
                  </a:ext>
                </a:extLst>
              </a:tr>
              <a:tr h="467590">
                <a:tc>
                  <a:txBody>
                    <a:bodyPr/>
                    <a:lstStyle/>
                    <a:p>
                      <a:pPr rtl="0" fontAlgn="base">
                        <a:lnSpc>
                          <a:spcPct val="100000"/>
                        </a:lnSpc>
                      </a:pPr>
                      <a:r>
                        <a:rPr lang="en-AU" sz="1200" b="1">
                          <a:solidFill>
                            <a:schemeClr val="tx1"/>
                          </a:solidFill>
                          <a:effectLst/>
                          <a:latin typeface="Open Sans"/>
                        </a:rPr>
                        <a:t>Category 3</a:t>
                      </a:r>
                      <a:endParaRPr lang="en-AU">
                        <a:solidFill>
                          <a:schemeClr val="tx1"/>
                        </a:solidFill>
                        <a:effectLst/>
                        <a:latin typeface="Open Sans"/>
                      </a:endParaRPr>
                    </a:p>
                  </a:txBody>
                  <a:tcP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9D9D9"/>
                    </a:solidFill>
                  </a:tcPr>
                </a:tc>
                <a:tc>
                  <a:txBody>
                    <a:bodyPr/>
                    <a:lstStyle/>
                    <a:p>
                      <a:pPr rtl="0" fontAlgn="base">
                        <a:lnSpc>
                          <a:spcPct val="100000"/>
                        </a:lnSpc>
                      </a:pPr>
                      <a:r>
                        <a:rPr lang="en-AU" sz="1200">
                          <a:solidFill>
                            <a:schemeClr val="tx1"/>
                          </a:solidFill>
                          <a:effectLst/>
                          <a:latin typeface="Open Sans"/>
                        </a:rPr>
                        <a:t>Advisory and support services</a:t>
                      </a:r>
                      <a:endParaRPr lang="en-AU">
                        <a:solidFill>
                          <a:schemeClr val="tx1"/>
                        </a:solidFill>
                        <a:effectLst/>
                        <a:latin typeface="Open Sans"/>
                      </a:endParaRPr>
                    </a:p>
                  </a:txBody>
                  <a:tcP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rtl="0" fontAlgn="base">
                        <a:lnSpc>
                          <a:spcPct val="100000"/>
                        </a:lnSpc>
                      </a:pPr>
                      <a:r>
                        <a:rPr lang="en-AU" sz="1200">
                          <a:solidFill>
                            <a:schemeClr val="tx1"/>
                          </a:solidFill>
                          <a:effectLst/>
                          <a:latin typeface="Open Sans"/>
                        </a:rPr>
                        <a:t>• Hoarding and squalor assistance</a:t>
                      </a:r>
                      <a:endParaRPr lang="en-AU">
                        <a:solidFill>
                          <a:schemeClr val="tx1"/>
                        </a:solidFill>
                        <a:effectLst/>
                        <a:latin typeface="Open Sans"/>
                      </a:endParaRPr>
                    </a:p>
                    <a:p>
                      <a:pPr rtl="0" fontAlgn="base">
                        <a:lnSpc>
                          <a:spcPct val="100000"/>
                        </a:lnSpc>
                      </a:pPr>
                      <a:r>
                        <a:rPr lang="en-AU" sz="1200">
                          <a:solidFill>
                            <a:schemeClr val="tx1"/>
                          </a:solidFill>
                          <a:effectLst/>
                          <a:latin typeface="Open Sans"/>
                        </a:rPr>
                        <a:t>• Social support and community engagement</a:t>
                      </a:r>
                      <a:endParaRPr lang="en-AU">
                        <a:solidFill>
                          <a:schemeClr val="tx1"/>
                        </a:solidFill>
                        <a:effectLst/>
                        <a:latin typeface="Open Sans"/>
                      </a:endParaRPr>
                    </a:p>
                  </a:txBody>
                  <a:tcP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extLst>
                  <a:ext uri="{0D108BD9-81ED-4DB2-BD59-A6C34878D82A}">
                    <a16:rowId xmlns:a16="http://schemas.microsoft.com/office/drawing/2014/main" val="38939670"/>
                  </a:ext>
                </a:extLst>
              </a:tr>
              <a:tr h="1589809">
                <a:tc>
                  <a:txBody>
                    <a:bodyPr/>
                    <a:lstStyle/>
                    <a:p>
                      <a:pPr rtl="0" fontAlgn="base">
                        <a:lnSpc>
                          <a:spcPct val="100000"/>
                        </a:lnSpc>
                      </a:pPr>
                      <a:r>
                        <a:rPr lang="en-AU" sz="1200" b="1">
                          <a:solidFill>
                            <a:schemeClr val="tx1"/>
                          </a:solidFill>
                          <a:effectLst/>
                          <a:latin typeface="Open Sans"/>
                        </a:rPr>
                        <a:t>Category 4</a:t>
                      </a:r>
                      <a:endParaRPr lang="en-AU">
                        <a:solidFill>
                          <a:schemeClr val="tx1"/>
                        </a:solidFill>
                        <a:effectLst/>
                        <a:latin typeface="Open Sans"/>
                      </a:endParaRPr>
                    </a:p>
                  </a:txBody>
                  <a:tcP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9D9D9"/>
                    </a:solidFill>
                  </a:tcPr>
                </a:tc>
                <a:tc>
                  <a:txBody>
                    <a:bodyPr/>
                    <a:lstStyle/>
                    <a:p>
                      <a:pPr rtl="0" fontAlgn="base">
                        <a:lnSpc>
                          <a:spcPct val="100000"/>
                        </a:lnSpc>
                      </a:pPr>
                      <a:r>
                        <a:rPr lang="en-AU" sz="1200">
                          <a:solidFill>
                            <a:schemeClr val="tx1"/>
                          </a:solidFill>
                          <a:effectLst/>
                          <a:latin typeface="Open Sans"/>
                        </a:rPr>
                        <a:t>Personal care and care support in the home or community (including respite)</a:t>
                      </a:r>
                      <a:endParaRPr lang="en-AU">
                        <a:solidFill>
                          <a:schemeClr val="tx1"/>
                        </a:solidFill>
                        <a:effectLst/>
                        <a:latin typeface="Open Sans"/>
                      </a:endParaRPr>
                    </a:p>
                  </a:txBody>
                  <a:tcP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rtl="0" fontAlgn="base">
                        <a:lnSpc>
                          <a:spcPct val="100000"/>
                        </a:lnSpc>
                      </a:pPr>
                      <a:r>
                        <a:rPr lang="en-AU" sz="1200">
                          <a:solidFill>
                            <a:schemeClr val="tx1"/>
                          </a:solidFill>
                          <a:effectLst/>
                          <a:latin typeface="Open Sans"/>
                        </a:rPr>
                        <a:t>• Allied health and other therapy</a:t>
                      </a:r>
                      <a:endParaRPr lang="en-AU">
                        <a:solidFill>
                          <a:schemeClr val="tx1"/>
                        </a:solidFill>
                        <a:effectLst/>
                        <a:latin typeface="Open Sans"/>
                      </a:endParaRPr>
                    </a:p>
                    <a:p>
                      <a:pPr rtl="0" fontAlgn="base">
                        <a:lnSpc>
                          <a:spcPct val="100000"/>
                        </a:lnSpc>
                      </a:pPr>
                      <a:r>
                        <a:rPr lang="en-AU" sz="1200">
                          <a:solidFill>
                            <a:schemeClr val="tx1"/>
                          </a:solidFill>
                          <a:effectLst/>
                          <a:latin typeface="Open Sans"/>
                        </a:rPr>
                        <a:t>• Personal care</a:t>
                      </a:r>
                      <a:endParaRPr lang="en-AU">
                        <a:solidFill>
                          <a:schemeClr val="tx1"/>
                        </a:solidFill>
                        <a:effectLst/>
                        <a:latin typeface="Open Sans"/>
                      </a:endParaRPr>
                    </a:p>
                    <a:p>
                      <a:pPr rtl="0" fontAlgn="base">
                        <a:lnSpc>
                          <a:spcPct val="100000"/>
                        </a:lnSpc>
                      </a:pPr>
                      <a:r>
                        <a:rPr lang="en-AU" sz="1200">
                          <a:solidFill>
                            <a:schemeClr val="tx1"/>
                          </a:solidFill>
                          <a:effectLst/>
                          <a:latin typeface="Open Sans"/>
                        </a:rPr>
                        <a:t>• Nutrition</a:t>
                      </a:r>
                      <a:endParaRPr lang="en-AU">
                        <a:solidFill>
                          <a:schemeClr val="tx1"/>
                        </a:solidFill>
                        <a:effectLst/>
                        <a:latin typeface="Open Sans"/>
                      </a:endParaRPr>
                    </a:p>
                    <a:p>
                      <a:pPr rtl="0" fontAlgn="base">
                        <a:lnSpc>
                          <a:spcPct val="100000"/>
                        </a:lnSpc>
                      </a:pPr>
                      <a:r>
                        <a:rPr lang="en-AU" sz="1200">
                          <a:solidFill>
                            <a:schemeClr val="tx1"/>
                          </a:solidFill>
                          <a:effectLst/>
                          <a:latin typeface="Open Sans"/>
                        </a:rPr>
                        <a:t>• Therapeutic services for independent living</a:t>
                      </a:r>
                      <a:endParaRPr lang="en-AU">
                        <a:solidFill>
                          <a:schemeClr val="tx1"/>
                        </a:solidFill>
                        <a:effectLst/>
                        <a:latin typeface="Open Sans"/>
                      </a:endParaRPr>
                    </a:p>
                    <a:p>
                      <a:pPr rtl="0" fontAlgn="base">
                        <a:lnSpc>
                          <a:spcPct val="100000"/>
                        </a:lnSpc>
                      </a:pPr>
                      <a:r>
                        <a:rPr lang="en-AU" sz="1200">
                          <a:solidFill>
                            <a:schemeClr val="tx1"/>
                          </a:solidFill>
                          <a:effectLst/>
                          <a:latin typeface="Open Sans"/>
                        </a:rPr>
                        <a:t>• Home or community general respite</a:t>
                      </a:r>
                      <a:endParaRPr lang="en-AU">
                        <a:solidFill>
                          <a:schemeClr val="tx1"/>
                        </a:solidFill>
                        <a:effectLst/>
                        <a:latin typeface="Open Sans"/>
                      </a:endParaRPr>
                    </a:p>
                    <a:p>
                      <a:pPr rtl="0" fontAlgn="base">
                        <a:lnSpc>
                          <a:spcPct val="100000"/>
                        </a:lnSpc>
                      </a:pPr>
                      <a:r>
                        <a:rPr lang="en-AU" sz="1200">
                          <a:solidFill>
                            <a:schemeClr val="tx1"/>
                          </a:solidFill>
                          <a:effectLst/>
                          <a:latin typeface="Open Sans"/>
                        </a:rPr>
                        <a:t>• Community cottage respite</a:t>
                      </a:r>
                      <a:endParaRPr lang="en-AU">
                        <a:solidFill>
                          <a:schemeClr val="tx1"/>
                        </a:solidFill>
                        <a:effectLst/>
                        <a:latin typeface="Open Sans"/>
                      </a:endParaRPr>
                    </a:p>
                    <a:p>
                      <a:pPr rtl="0" fontAlgn="base">
                        <a:lnSpc>
                          <a:spcPct val="100000"/>
                        </a:lnSpc>
                      </a:pPr>
                      <a:r>
                        <a:rPr lang="en-AU" sz="1200">
                          <a:solidFill>
                            <a:schemeClr val="tx1"/>
                          </a:solidFill>
                          <a:effectLst/>
                          <a:latin typeface="Open Sans"/>
                        </a:rPr>
                        <a:t>• Care management</a:t>
                      </a:r>
                      <a:endParaRPr lang="en-AU">
                        <a:solidFill>
                          <a:schemeClr val="tx1"/>
                        </a:solidFill>
                        <a:effectLst/>
                        <a:latin typeface="Open Sans"/>
                      </a:endParaRPr>
                    </a:p>
                    <a:p>
                      <a:pPr rtl="0" fontAlgn="base">
                        <a:lnSpc>
                          <a:spcPct val="100000"/>
                        </a:lnSpc>
                      </a:pPr>
                      <a:r>
                        <a:rPr lang="en-AU" sz="1200">
                          <a:solidFill>
                            <a:schemeClr val="tx1"/>
                          </a:solidFill>
                          <a:effectLst/>
                          <a:latin typeface="Open Sans"/>
                        </a:rPr>
                        <a:t>• Restorative care management</a:t>
                      </a:r>
                      <a:endParaRPr lang="en-AU">
                        <a:solidFill>
                          <a:schemeClr val="tx1"/>
                        </a:solidFill>
                        <a:effectLst/>
                        <a:latin typeface="Open Sans"/>
                      </a:endParaRPr>
                    </a:p>
                  </a:txBody>
                  <a:tcP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extLst>
                  <a:ext uri="{0D108BD9-81ED-4DB2-BD59-A6C34878D82A}">
                    <a16:rowId xmlns:a16="http://schemas.microsoft.com/office/drawing/2014/main" val="310032209"/>
                  </a:ext>
                </a:extLst>
              </a:tr>
              <a:tr h="467590">
                <a:tc>
                  <a:txBody>
                    <a:bodyPr/>
                    <a:lstStyle/>
                    <a:p>
                      <a:pPr rtl="0" fontAlgn="base">
                        <a:lnSpc>
                          <a:spcPct val="100000"/>
                        </a:lnSpc>
                      </a:pPr>
                      <a:r>
                        <a:rPr lang="en-AU" sz="1200" b="1">
                          <a:solidFill>
                            <a:schemeClr val="tx1"/>
                          </a:solidFill>
                          <a:effectLst/>
                          <a:latin typeface="Open Sans"/>
                        </a:rPr>
                        <a:t>Category 5</a:t>
                      </a:r>
                      <a:endParaRPr lang="en-AU">
                        <a:solidFill>
                          <a:schemeClr val="tx1"/>
                        </a:solidFill>
                        <a:effectLst/>
                        <a:latin typeface="Open Sans"/>
                      </a:endParaRPr>
                    </a:p>
                  </a:txBody>
                  <a:tcP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9D9D9"/>
                    </a:solidFill>
                  </a:tcPr>
                </a:tc>
                <a:tc>
                  <a:txBody>
                    <a:bodyPr/>
                    <a:lstStyle/>
                    <a:p>
                      <a:pPr rtl="0" fontAlgn="base">
                        <a:lnSpc>
                          <a:spcPct val="100000"/>
                        </a:lnSpc>
                      </a:pPr>
                      <a:r>
                        <a:rPr lang="en-AU" sz="1200">
                          <a:solidFill>
                            <a:schemeClr val="tx1"/>
                          </a:solidFill>
                          <a:effectLst/>
                          <a:latin typeface="Open Sans"/>
                        </a:rPr>
                        <a:t>Nursing and transition care</a:t>
                      </a:r>
                      <a:endParaRPr lang="en-AU">
                        <a:solidFill>
                          <a:schemeClr val="tx1"/>
                        </a:solidFill>
                        <a:effectLst/>
                        <a:latin typeface="Open Sans"/>
                      </a:endParaRPr>
                    </a:p>
                  </a:txBody>
                  <a:tcP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rtl="0" fontAlgn="base">
                        <a:lnSpc>
                          <a:spcPct val="100000"/>
                        </a:lnSpc>
                      </a:pPr>
                      <a:r>
                        <a:rPr lang="en-AU" sz="1200">
                          <a:solidFill>
                            <a:schemeClr val="tx1"/>
                          </a:solidFill>
                          <a:effectLst/>
                          <a:latin typeface="Open Sans"/>
                        </a:rPr>
                        <a:t>• Nursing care</a:t>
                      </a:r>
                      <a:endParaRPr lang="en-AU">
                        <a:solidFill>
                          <a:schemeClr val="tx1"/>
                        </a:solidFill>
                        <a:effectLst/>
                        <a:latin typeface="Open Sans"/>
                      </a:endParaRPr>
                    </a:p>
                    <a:p>
                      <a:pPr rtl="0" fontAlgn="base">
                        <a:lnSpc>
                          <a:spcPct val="100000"/>
                        </a:lnSpc>
                      </a:pPr>
                      <a:r>
                        <a:rPr lang="en-AU" sz="1200">
                          <a:solidFill>
                            <a:schemeClr val="tx1"/>
                          </a:solidFill>
                          <a:effectLst/>
                          <a:latin typeface="Open Sans"/>
                        </a:rPr>
                        <a:t>• Assistance with transition care</a:t>
                      </a:r>
                      <a:endParaRPr lang="en-AU">
                        <a:solidFill>
                          <a:schemeClr val="tx1"/>
                        </a:solidFill>
                        <a:effectLst/>
                        <a:latin typeface="Open Sans"/>
                      </a:endParaRPr>
                    </a:p>
                  </a:txBody>
                  <a:tcP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extLst>
                  <a:ext uri="{0D108BD9-81ED-4DB2-BD59-A6C34878D82A}">
                    <a16:rowId xmlns:a16="http://schemas.microsoft.com/office/drawing/2014/main" val="3138654298"/>
                  </a:ext>
                </a:extLst>
              </a:tr>
              <a:tr h="841663">
                <a:tc>
                  <a:txBody>
                    <a:bodyPr/>
                    <a:lstStyle/>
                    <a:p>
                      <a:pPr rtl="0" fontAlgn="base">
                        <a:lnSpc>
                          <a:spcPct val="100000"/>
                        </a:lnSpc>
                      </a:pPr>
                      <a:r>
                        <a:rPr lang="en-AU" sz="1200" b="1">
                          <a:solidFill>
                            <a:schemeClr val="tx1"/>
                          </a:solidFill>
                          <a:effectLst/>
                          <a:latin typeface="Open Sans"/>
                        </a:rPr>
                        <a:t>Category 6</a:t>
                      </a:r>
                      <a:endParaRPr lang="en-AU">
                        <a:solidFill>
                          <a:schemeClr val="tx1"/>
                        </a:solidFill>
                        <a:effectLst/>
                        <a:latin typeface="Open Sans"/>
                      </a:endParaRPr>
                    </a:p>
                  </a:txBody>
                  <a:tcP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9D9D9"/>
                    </a:solidFill>
                  </a:tcPr>
                </a:tc>
                <a:tc>
                  <a:txBody>
                    <a:bodyPr/>
                    <a:lstStyle/>
                    <a:p>
                      <a:pPr rtl="0" fontAlgn="base">
                        <a:lnSpc>
                          <a:spcPct val="100000"/>
                        </a:lnSpc>
                      </a:pPr>
                      <a:r>
                        <a:rPr lang="en-AU" sz="1200">
                          <a:solidFill>
                            <a:schemeClr val="tx1"/>
                          </a:solidFill>
                          <a:effectLst/>
                          <a:latin typeface="Open Sans"/>
                        </a:rPr>
                        <a:t>Residential care (including respite)</a:t>
                      </a:r>
                      <a:endParaRPr lang="en-AU">
                        <a:solidFill>
                          <a:schemeClr val="tx1"/>
                        </a:solidFill>
                        <a:effectLst/>
                        <a:latin typeface="Open Sans"/>
                      </a:endParaRPr>
                    </a:p>
                  </a:txBody>
                  <a:tcP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rtl="0" fontAlgn="base">
                        <a:lnSpc>
                          <a:spcPct val="100000"/>
                        </a:lnSpc>
                      </a:pPr>
                      <a:r>
                        <a:rPr lang="en-AU" sz="1200">
                          <a:solidFill>
                            <a:schemeClr val="tx1"/>
                          </a:solidFill>
                          <a:effectLst/>
                          <a:latin typeface="Open Sans"/>
                        </a:rPr>
                        <a:t>• Residential accommodation</a:t>
                      </a:r>
                      <a:endParaRPr lang="en-AU">
                        <a:solidFill>
                          <a:schemeClr val="tx1"/>
                        </a:solidFill>
                        <a:effectLst/>
                        <a:latin typeface="Open Sans"/>
                      </a:endParaRPr>
                    </a:p>
                    <a:p>
                      <a:pPr rtl="0" fontAlgn="base">
                        <a:lnSpc>
                          <a:spcPct val="100000"/>
                        </a:lnSpc>
                      </a:pPr>
                      <a:r>
                        <a:rPr lang="en-AU" sz="1200">
                          <a:solidFill>
                            <a:schemeClr val="tx1"/>
                          </a:solidFill>
                          <a:effectLst/>
                          <a:latin typeface="Open Sans"/>
                        </a:rPr>
                        <a:t>• Residential everyday living</a:t>
                      </a:r>
                      <a:endParaRPr lang="en-AU">
                        <a:solidFill>
                          <a:schemeClr val="tx1"/>
                        </a:solidFill>
                        <a:effectLst/>
                        <a:latin typeface="Open Sans"/>
                      </a:endParaRPr>
                    </a:p>
                    <a:p>
                      <a:pPr rtl="0" fontAlgn="base">
                        <a:lnSpc>
                          <a:spcPct val="100000"/>
                        </a:lnSpc>
                      </a:pPr>
                      <a:r>
                        <a:rPr lang="en-AU" sz="1200">
                          <a:solidFill>
                            <a:schemeClr val="tx1"/>
                          </a:solidFill>
                          <a:effectLst/>
                          <a:latin typeface="Open Sans"/>
                        </a:rPr>
                        <a:t>• Residential services</a:t>
                      </a:r>
                      <a:endParaRPr lang="en-AU">
                        <a:solidFill>
                          <a:schemeClr val="tx1"/>
                        </a:solidFill>
                        <a:effectLst/>
                        <a:latin typeface="Open Sans"/>
                      </a:endParaRPr>
                    </a:p>
                    <a:p>
                      <a:pPr rtl="0" fontAlgn="base">
                        <a:lnSpc>
                          <a:spcPct val="100000"/>
                        </a:lnSpc>
                      </a:pPr>
                      <a:r>
                        <a:rPr lang="en-AU" sz="1200">
                          <a:solidFill>
                            <a:schemeClr val="tx1"/>
                          </a:solidFill>
                          <a:effectLst/>
                          <a:latin typeface="Open Sans"/>
                        </a:rPr>
                        <a:t>• Residential clinical care</a:t>
                      </a:r>
                      <a:endParaRPr lang="en-AU">
                        <a:solidFill>
                          <a:schemeClr val="tx1"/>
                        </a:solidFill>
                        <a:effectLst/>
                        <a:latin typeface="Open Sans"/>
                      </a:endParaRPr>
                    </a:p>
                  </a:txBody>
                  <a:tcP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extLst>
                  <a:ext uri="{0D108BD9-81ED-4DB2-BD59-A6C34878D82A}">
                    <a16:rowId xmlns:a16="http://schemas.microsoft.com/office/drawing/2014/main" val="851026"/>
                  </a:ext>
                </a:extLst>
              </a:tr>
            </a:tbl>
          </a:graphicData>
        </a:graphic>
      </p:graphicFrame>
      <p:pic>
        <p:nvPicPr>
          <p:cNvPr id="5" name="Picture 4" descr="A colorful circle with a black background&#10;&#10;Description automatically generated">
            <a:extLst>
              <a:ext uri="{FF2B5EF4-FFF2-40B4-BE49-F238E27FC236}">
                <a16:creationId xmlns:a16="http://schemas.microsoft.com/office/drawing/2014/main" id="{67080E33-97E3-3632-E1E9-75D397E528E9}"/>
              </a:ext>
            </a:extLst>
          </p:cNvPr>
          <p:cNvPicPr>
            <a:picLocks noChangeAspect="1"/>
          </p:cNvPicPr>
          <p:nvPr/>
        </p:nvPicPr>
        <p:blipFill>
          <a:blip r:embed="rId3"/>
          <a:stretch>
            <a:fillRect/>
          </a:stretch>
        </p:blipFill>
        <p:spPr>
          <a:xfrm>
            <a:off x="11376743" y="63261"/>
            <a:ext cx="743279" cy="745570"/>
          </a:xfrm>
          <a:prstGeom prst="rect">
            <a:avLst/>
          </a:prstGeom>
          <a:ln>
            <a:noFill/>
          </a:ln>
        </p:spPr>
      </p:pic>
      <p:sp>
        <p:nvSpPr>
          <p:cNvPr id="8" name="Picture Placeholder 7">
            <a:extLst>
              <a:ext uri="{FF2B5EF4-FFF2-40B4-BE49-F238E27FC236}">
                <a16:creationId xmlns:a16="http://schemas.microsoft.com/office/drawing/2014/main" id="{78BBB9E3-E456-A61E-20DF-B06967367F9E}"/>
              </a:ext>
            </a:extLst>
          </p:cNvPr>
          <p:cNvSpPr>
            <a:spLocks noGrp="1"/>
          </p:cNvSpPr>
          <p:nvPr>
            <p:ph type="pic" sz="quarter" idx="13"/>
          </p:nvPr>
        </p:nvSpPr>
        <p:spPr/>
        <p:txBody>
          <a:bodyPr/>
          <a:lstStyle/>
          <a:p>
            <a:endParaRPr lang="en-AU"/>
          </a:p>
        </p:txBody>
      </p:sp>
      <p:sp>
        <p:nvSpPr>
          <p:cNvPr id="7" name="Slide Number Placeholder 6">
            <a:extLst>
              <a:ext uri="{FF2B5EF4-FFF2-40B4-BE49-F238E27FC236}">
                <a16:creationId xmlns:a16="http://schemas.microsoft.com/office/drawing/2014/main" id="{EC6F98C7-8443-12D0-865F-E6FA2111263B}"/>
              </a:ext>
            </a:extLst>
          </p:cNvPr>
          <p:cNvSpPr>
            <a:spLocks noGrp="1"/>
          </p:cNvSpPr>
          <p:nvPr>
            <p:ph type="sldNum" sz="quarter" idx="16"/>
          </p:nvPr>
        </p:nvSpPr>
        <p:spPr/>
        <p:txBody>
          <a:bodyPr/>
          <a:lstStyle/>
          <a:p>
            <a:fld id="{330EA680-D336-4FF7-8B7A-9848BB0A1C32}" type="slidenum">
              <a:rPr lang="en-US" smtClean="0"/>
              <a:t>5</a:t>
            </a:fld>
            <a:endParaRPr lang="en-US"/>
          </a:p>
        </p:txBody>
      </p:sp>
    </p:spTree>
    <p:extLst>
      <p:ext uri="{BB962C8B-B14F-4D97-AF65-F5344CB8AC3E}">
        <p14:creationId xmlns:p14="http://schemas.microsoft.com/office/powerpoint/2010/main" val="20319243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12C17CFF-9181-D577-81B4-CAD31AC4AABF}"/>
              </a:ext>
            </a:extLst>
          </p:cNvPr>
          <p:cNvSpPr txBox="1">
            <a:spLocks/>
          </p:cNvSpPr>
          <p:nvPr/>
        </p:nvSpPr>
        <p:spPr>
          <a:xfrm>
            <a:off x="530892" y="808831"/>
            <a:ext cx="8143876" cy="63311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defTabSz="914400" rtl="0" eaLnBrk="1" fontAlgn="auto" latinLnBrk="0" hangingPunct="1">
              <a:lnSpc>
                <a:spcPct val="90000"/>
              </a:lnSpc>
              <a:spcBef>
                <a:spcPct val="0"/>
              </a:spcBef>
              <a:spcAft>
                <a:spcPts val="0"/>
              </a:spcAft>
              <a:buClrTx/>
              <a:buSzTx/>
              <a:buFontTx/>
              <a:buNone/>
              <a:tabLst/>
              <a:defRPr/>
            </a:pPr>
            <a:r>
              <a:rPr kumimoji="0" lang="en-AU" sz="3500" strike="noStrike" kern="1200" cap="none" spc="0" normalizeH="0" baseline="0" noProof="0">
                <a:ln>
                  <a:noFill/>
                </a:ln>
                <a:solidFill>
                  <a:srgbClr val="1E1544"/>
                </a:solidFill>
                <a:uLnTx/>
                <a:uFillTx/>
                <a:latin typeface="Open Sans ExtraBold" pitchFamily="2" charset="0"/>
                <a:ea typeface="Open Sans ExtraBold" pitchFamily="2" charset="0"/>
                <a:cs typeface="Open Sans ExtraBold" pitchFamily="2" charset="0"/>
              </a:rPr>
              <a:t>What applies to us?</a:t>
            </a:r>
          </a:p>
        </p:txBody>
      </p:sp>
      <p:graphicFrame>
        <p:nvGraphicFramePr>
          <p:cNvPr id="4" name="Table 3">
            <a:extLst>
              <a:ext uri="{FF2B5EF4-FFF2-40B4-BE49-F238E27FC236}">
                <a16:creationId xmlns:a16="http://schemas.microsoft.com/office/drawing/2014/main" id="{60DEDF2B-C6E7-F21B-27D5-F990CE633F63}"/>
              </a:ext>
            </a:extLst>
          </p:cNvPr>
          <p:cNvGraphicFramePr>
            <a:graphicFrameLocks noGrp="1"/>
          </p:cNvGraphicFramePr>
          <p:nvPr>
            <p:extLst>
              <p:ext uri="{D42A27DB-BD31-4B8C-83A1-F6EECF244321}">
                <p14:modId xmlns:p14="http://schemas.microsoft.com/office/powerpoint/2010/main" val="3673116926"/>
              </p:ext>
            </p:extLst>
          </p:nvPr>
        </p:nvGraphicFramePr>
        <p:xfrm>
          <a:off x="1771245" y="1586058"/>
          <a:ext cx="8649509" cy="4692300"/>
        </p:xfrm>
        <a:graphic>
          <a:graphicData uri="http://schemas.openxmlformats.org/drawingml/2006/table">
            <a:tbl>
              <a:tblPr bandRow="1">
                <a:tableStyleId>{5C22544A-7EE6-4342-B048-85BDC9FD1C3A}</a:tableStyleId>
              </a:tblPr>
              <a:tblGrid>
                <a:gridCol w="3907031">
                  <a:extLst>
                    <a:ext uri="{9D8B030D-6E8A-4147-A177-3AD203B41FA5}">
                      <a16:colId xmlns:a16="http://schemas.microsoft.com/office/drawing/2014/main" val="1388739350"/>
                    </a:ext>
                  </a:extLst>
                </a:gridCol>
                <a:gridCol w="4742478">
                  <a:extLst>
                    <a:ext uri="{9D8B030D-6E8A-4147-A177-3AD203B41FA5}">
                      <a16:colId xmlns:a16="http://schemas.microsoft.com/office/drawing/2014/main" val="1029736696"/>
                    </a:ext>
                  </a:extLst>
                </a:gridCol>
              </a:tblGrid>
              <a:tr h="782050">
                <a:tc>
                  <a:txBody>
                    <a:bodyPr/>
                    <a:lstStyle/>
                    <a:p>
                      <a:pPr rtl="0" fontAlgn="base">
                        <a:lnSpc>
                          <a:spcPct val="100000"/>
                        </a:lnSpc>
                      </a:pPr>
                      <a:r>
                        <a:rPr lang="en-AU" sz="1200" b="1">
                          <a:solidFill>
                            <a:schemeClr val="tx1"/>
                          </a:solidFill>
                          <a:effectLst/>
                          <a:latin typeface="Open Sans"/>
                        </a:rPr>
                        <a:t>Provider types</a:t>
                      </a:r>
                      <a:endParaRPr lang="en-AU">
                        <a:solidFill>
                          <a:schemeClr val="tx1"/>
                        </a:solidFill>
                        <a:effectLst/>
                        <a:latin typeface="Open Sans"/>
                      </a:endParaRPr>
                    </a:p>
                  </a:txBody>
                  <a:tcPr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9D9D9"/>
                    </a:solidFill>
                  </a:tcPr>
                </a:tc>
                <a:tc>
                  <a:txBody>
                    <a:bodyPr/>
                    <a:lstStyle/>
                    <a:p>
                      <a:pPr rtl="0" fontAlgn="base">
                        <a:lnSpc>
                          <a:spcPct val="100000"/>
                        </a:lnSpc>
                      </a:pPr>
                      <a:r>
                        <a:rPr lang="en-AU" sz="1200" b="1">
                          <a:solidFill>
                            <a:schemeClr val="tx1"/>
                          </a:solidFill>
                          <a:effectLst/>
                          <a:latin typeface="Open Sans"/>
                        </a:rPr>
                        <a:t>Which strengthened Aged Care Quality Standards apply?</a:t>
                      </a:r>
                      <a:endParaRPr lang="en-AU">
                        <a:solidFill>
                          <a:schemeClr val="tx1"/>
                        </a:solidFill>
                        <a:effectLst/>
                        <a:latin typeface="Open Sans"/>
                      </a:endParaRPr>
                    </a:p>
                  </a:txBody>
                  <a:tcPr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9D9D9"/>
                    </a:solidFill>
                  </a:tcPr>
                </a:tc>
                <a:extLst>
                  <a:ext uri="{0D108BD9-81ED-4DB2-BD59-A6C34878D82A}">
                    <a16:rowId xmlns:a16="http://schemas.microsoft.com/office/drawing/2014/main" val="1513328979"/>
                  </a:ext>
                </a:extLst>
              </a:tr>
              <a:tr h="782050">
                <a:tc>
                  <a:txBody>
                    <a:bodyPr/>
                    <a:lstStyle/>
                    <a:p>
                      <a:pPr rtl="0" fontAlgn="base">
                        <a:lnSpc>
                          <a:spcPct val="100000"/>
                        </a:lnSpc>
                      </a:pPr>
                      <a:r>
                        <a:rPr lang="en-AU" sz="1200" b="1">
                          <a:solidFill>
                            <a:schemeClr val="tx1"/>
                          </a:solidFill>
                          <a:effectLst/>
                          <a:latin typeface="Open Sans"/>
                        </a:rPr>
                        <a:t>Type A – Category 1-3</a:t>
                      </a:r>
                      <a:endParaRPr lang="en-AU">
                        <a:solidFill>
                          <a:schemeClr val="tx1"/>
                        </a:solidFill>
                        <a:effectLst/>
                        <a:latin typeface="Open Sans"/>
                      </a:endParaRPr>
                    </a:p>
                    <a:p>
                      <a:pPr rtl="0" fontAlgn="base">
                        <a:lnSpc>
                          <a:spcPct val="100000"/>
                        </a:lnSpc>
                      </a:pPr>
                      <a:r>
                        <a:rPr lang="en-AU" sz="1200">
                          <a:solidFill>
                            <a:schemeClr val="tx1"/>
                          </a:solidFill>
                          <a:effectLst/>
                          <a:latin typeface="Open Sans"/>
                        </a:rPr>
                        <a:t>(home or community based)</a:t>
                      </a:r>
                      <a:endParaRPr lang="en-AU">
                        <a:solidFill>
                          <a:schemeClr val="tx1"/>
                        </a:solidFill>
                        <a:effectLst/>
                        <a:latin typeface="Open Sans"/>
                      </a:endParaRPr>
                    </a:p>
                  </a:txBody>
                  <a:tcPr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rtl="0" fontAlgn="base">
                        <a:lnSpc>
                          <a:spcPct val="100000"/>
                        </a:lnSpc>
                      </a:pPr>
                      <a:r>
                        <a:rPr lang="en-AU" sz="1200">
                          <a:solidFill>
                            <a:schemeClr val="tx1"/>
                          </a:solidFill>
                          <a:effectLst/>
                          <a:latin typeface="Open Sans"/>
                        </a:rPr>
                        <a:t>No standards</a:t>
                      </a:r>
                      <a:endParaRPr lang="en-AU">
                        <a:solidFill>
                          <a:schemeClr val="tx1"/>
                        </a:solidFill>
                        <a:effectLst/>
                        <a:latin typeface="Open Sans"/>
                      </a:endParaRPr>
                    </a:p>
                  </a:txBody>
                  <a:tcPr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extLst>
                  <a:ext uri="{0D108BD9-81ED-4DB2-BD59-A6C34878D82A}">
                    <a16:rowId xmlns:a16="http://schemas.microsoft.com/office/drawing/2014/main" val="284166049"/>
                  </a:ext>
                </a:extLst>
              </a:tr>
              <a:tr h="782050">
                <a:tc>
                  <a:txBody>
                    <a:bodyPr/>
                    <a:lstStyle/>
                    <a:p>
                      <a:pPr rtl="0" fontAlgn="base">
                        <a:lnSpc>
                          <a:spcPct val="100000"/>
                        </a:lnSpc>
                      </a:pPr>
                      <a:r>
                        <a:rPr lang="en-AU" sz="1200" b="1">
                          <a:solidFill>
                            <a:schemeClr val="tx1"/>
                          </a:solidFill>
                          <a:effectLst/>
                          <a:latin typeface="Open Sans"/>
                        </a:rPr>
                        <a:t>Type B – Category 1, 2, 3 &amp; 4</a:t>
                      </a:r>
                      <a:endParaRPr lang="en-AU">
                        <a:solidFill>
                          <a:schemeClr val="tx1"/>
                        </a:solidFill>
                        <a:effectLst/>
                        <a:latin typeface="Open Sans"/>
                      </a:endParaRPr>
                    </a:p>
                    <a:p>
                      <a:pPr rtl="0" fontAlgn="base">
                        <a:lnSpc>
                          <a:spcPct val="100000"/>
                        </a:lnSpc>
                      </a:pPr>
                      <a:r>
                        <a:rPr lang="en-AU" sz="1200">
                          <a:solidFill>
                            <a:schemeClr val="tx1"/>
                          </a:solidFill>
                          <a:effectLst/>
                          <a:latin typeface="Open Sans"/>
                        </a:rPr>
                        <a:t>(home and community based)</a:t>
                      </a:r>
                      <a:endParaRPr lang="en-AU">
                        <a:solidFill>
                          <a:schemeClr val="tx1"/>
                        </a:solidFill>
                        <a:effectLst/>
                        <a:latin typeface="Open Sans"/>
                      </a:endParaRPr>
                    </a:p>
                  </a:txBody>
                  <a:tcPr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rtl="0" fontAlgn="base">
                        <a:lnSpc>
                          <a:spcPct val="100000"/>
                        </a:lnSpc>
                      </a:pPr>
                      <a:r>
                        <a:rPr lang="en-AU" sz="1200">
                          <a:solidFill>
                            <a:schemeClr val="tx1"/>
                          </a:solidFill>
                          <a:effectLst/>
                          <a:latin typeface="Open Sans"/>
                        </a:rPr>
                        <a:t>Standards 1-4 (Category 4 only)</a:t>
                      </a:r>
                      <a:endParaRPr lang="en-AU">
                        <a:solidFill>
                          <a:schemeClr val="tx1"/>
                        </a:solidFill>
                        <a:effectLst/>
                        <a:latin typeface="Open Sans"/>
                      </a:endParaRPr>
                    </a:p>
                  </a:txBody>
                  <a:tcPr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extLst>
                  <a:ext uri="{0D108BD9-81ED-4DB2-BD59-A6C34878D82A}">
                    <a16:rowId xmlns:a16="http://schemas.microsoft.com/office/drawing/2014/main" val="2896447866"/>
                  </a:ext>
                </a:extLst>
              </a:tr>
              <a:tr h="782050">
                <a:tc>
                  <a:txBody>
                    <a:bodyPr/>
                    <a:lstStyle/>
                    <a:p>
                      <a:pPr rtl="0" fontAlgn="base">
                        <a:lnSpc>
                          <a:spcPct val="100000"/>
                        </a:lnSpc>
                      </a:pPr>
                      <a:r>
                        <a:rPr lang="en-AU" sz="1200" b="1">
                          <a:solidFill>
                            <a:schemeClr val="tx1"/>
                          </a:solidFill>
                          <a:effectLst/>
                          <a:latin typeface="Open Sans"/>
                        </a:rPr>
                        <a:t>Type C – Category 1, 2, 3, 4 and 5</a:t>
                      </a:r>
                      <a:endParaRPr lang="en-AU">
                        <a:solidFill>
                          <a:schemeClr val="tx1"/>
                        </a:solidFill>
                        <a:effectLst/>
                        <a:latin typeface="Open Sans"/>
                      </a:endParaRPr>
                    </a:p>
                    <a:p>
                      <a:pPr rtl="0" fontAlgn="base">
                        <a:lnSpc>
                          <a:spcPct val="100000"/>
                        </a:lnSpc>
                      </a:pPr>
                      <a:r>
                        <a:rPr lang="en-AU" sz="1200">
                          <a:solidFill>
                            <a:schemeClr val="tx1"/>
                          </a:solidFill>
                          <a:effectLst/>
                          <a:latin typeface="Open Sans"/>
                        </a:rPr>
                        <a:t>(home or community based)</a:t>
                      </a:r>
                      <a:endParaRPr lang="en-AU">
                        <a:solidFill>
                          <a:schemeClr val="tx1"/>
                        </a:solidFill>
                        <a:effectLst/>
                        <a:latin typeface="Open Sans"/>
                      </a:endParaRPr>
                    </a:p>
                  </a:txBody>
                  <a:tcPr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rtl="0" fontAlgn="base">
                        <a:lnSpc>
                          <a:spcPct val="100000"/>
                        </a:lnSpc>
                      </a:pPr>
                      <a:r>
                        <a:rPr lang="en-AU" sz="1200">
                          <a:solidFill>
                            <a:schemeClr val="tx1"/>
                          </a:solidFill>
                          <a:effectLst/>
                          <a:latin typeface="Open Sans"/>
                        </a:rPr>
                        <a:t>Standards 1-5 (Categories 4 and 5 only)</a:t>
                      </a:r>
                      <a:endParaRPr lang="en-AU">
                        <a:solidFill>
                          <a:schemeClr val="tx1"/>
                        </a:solidFill>
                        <a:effectLst/>
                        <a:latin typeface="Open Sans"/>
                      </a:endParaRPr>
                    </a:p>
                  </a:txBody>
                  <a:tcPr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extLst>
                  <a:ext uri="{0D108BD9-81ED-4DB2-BD59-A6C34878D82A}">
                    <a16:rowId xmlns:a16="http://schemas.microsoft.com/office/drawing/2014/main" val="225753474"/>
                  </a:ext>
                </a:extLst>
              </a:tr>
              <a:tr h="782050">
                <a:tc>
                  <a:txBody>
                    <a:bodyPr/>
                    <a:lstStyle/>
                    <a:p>
                      <a:pPr rtl="0" fontAlgn="base">
                        <a:lnSpc>
                          <a:spcPct val="100000"/>
                        </a:lnSpc>
                      </a:pPr>
                      <a:r>
                        <a:rPr lang="en-AU" sz="1200" b="1">
                          <a:solidFill>
                            <a:schemeClr val="tx1"/>
                          </a:solidFill>
                          <a:effectLst/>
                          <a:latin typeface="Open Sans"/>
                        </a:rPr>
                        <a:t>Type D – Category 1, 2, 3, 4, 5 and 6</a:t>
                      </a:r>
                      <a:endParaRPr lang="en-AU">
                        <a:solidFill>
                          <a:schemeClr val="tx1"/>
                        </a:solidFill>
                        <a:effectLst/>
                        <a:latin typeface="Open Sans"/>
                      </a:endParaRPr>
                    </a:p>
                    <a:p>
                      <a:pPr rtl="0" fontAlgn="base">
                        <a:lnSpc>
                          <a:spcPct val="100000"/>
                        </a:lnSpc>
                      </a:pPr>
                      <a:r>
                        <a:rPr lang="en-AU" sz="1200">
                          <a:solidFill>
                            <a:schemeClr val="tx1"/>
                          </a:solidFill>
                          <a:effectLst/>
                          <a:latin typeface="Open Sans"/>
                        </a:rPr>
                        <a:t>(home or community based and residential care)</a:t>
                      </a:r>
                      <a:endParaRPr lang="en-AU">
                        <a:solidFill>
                          <a:schemeClr val="tx1"/>
                        </a:solidFill>
                        <a:effectLst/>
                        <a:latin typeface="Open Sans"/>
                      </a:endParaRPr>
                    </a:p>
                  </a:txBody>
                  <a:tcPr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rtl="0" fontAlgn="base">
                        <a:lnSpc>
                          <a:spcPct val="100000"/>
                        </a:lnSpc>
                      </a:pPr>
                      <a:r>
                        <a:rPr lang="en-AU" sz="1200">
                          <a:solidFill>
                            <a:schemeClr val="tx1"/>
                          </a:solidFill>
                          <a:effectLst/>
                          <a:latin typeface="Open Sans"/>
                        </a:rPr>
                        <a:t>All Standards (Categories 4, 5, and 6 only)</a:t>
                      </a:r>
                      <a:endParaRPr lang="en-AU">
                        <a:solidFill>
                          <a:schemeClr val="tx1"/>
                        </a:solidFill>
                        <a:effectLst/>
                        <a:latin typeface="Open Sans"/>
                      </a:endParaRPr>
                    </a:p>
                  </a:txBody>
                  <a:tcPr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extLst>
                  <a:ext uri="{0D108BD9-81ED-4DB2-BD59-A6C34878D82A}">
                    <a16:rowId xmlns:a16="http://schemas.microsoft.com/office/drawing/2014/main" val="22985622"/>
                  </a:ext>
                </a:extLst>
              </a:tr>
              <a:tr h="782050">
                <a:tc>
                  <a:txBody>
                    <a:bodyPr/>
                    <a:lstStyle/>
                    <a:p>
                      <a:pPr rtl="0" fontAlgn="base">
                        <a:lnSpc>
                          <a:spcPct val="100000"/>
                        </a:lnSpc>
                      </a:pPr>
                      <a:r>
                        <a:rPr lang="en-AU" sz="1200" b="1">
                          <a:solidFill>
                            <a:schemeClr val="tx1"/>
                          </a:solidFill>
                          <a:effectLst/>
                          <a:latin typeface="Open Sans"/>
                        </a:rPr>
                        <a:t>Type E – Category 6</a:t>
                      </a:r>
                      <a:endParaRPr lang="en-AU">
                        <a:solidFill>
                          <a:schemeClr val="tx1"/>
                        </a:solidFill>
                        <a:effectLst/>
                        <a:latin typeface="Open Sans"/>
                      </a:endParaRPr>
                    </a:p>
                    <a:p>
                      <a:pPr rtl="0" fontAlgn="base">
                        <a:lnSpc>
                          <a:spcPct val="100000"/>
                        </a:lnSpc>
                      </a:pPr>
                      <a:r>
                        <a:rPr lang="en-AU" sz="1200">
                          <a:solidFill>
                            <a:schemeClr val="tx1"/>
                          </a:solidFill>
                          <a:effectLst/>
                          <a:latin typeface="Open Sans"/>
                        </a:rPr>
                        <a:t>(residential care)</a:t>
                      </a:r>
                      <a:endParaRPr lang="en-AU">
                        <a:solidFill>
                          <a:schemeClr val="tx1"/>
                        </a:solidFill>
                        <a:effectLst/>
                        <a:latin typeface="Open Sans"/>
                      </a:endParaRPr>
                    </a:p>
                  </a:txBody>
                  <a:tcPr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rtl="0" fontAlgn="base">
                        <a:lnSpc>
                          <a:spcPct val="100000"/>
                        </a:lnSpc>
                      </a:pPr>
                      <a:r>
                        <a:rPr lang="en-AU" sz="1200">
                          <a:solidFill>
                            <a:schemeClr val="tx1"/>
                          </a:solidFill>
                          <a:effectLst/>
                          <a:latin typeface="Open Sans"/>
                        </a:rPr>
                        <a:t>All standards</a:t>
                      </a:r>
                      <a:endParaRPr lang="en-AU">
                        <a:solidFill>
                          <a:schemeClr val="tx1"/>
                        </a:solidFill>
                        <a:effectLst/>
                        <a:latin typeface="Open Sans"/>
                      </a:endParaRPr>
                    </a:p>
                  </a:txBody>
                  <a:tcPr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extLst>
                  <a:ext uri="{0D108BD9-81ED-4DB2-BD59-A6C34878D82A}">
                    <a16:rowId xmlns:a16="http://schemas.microsoft.com/office/drawing/2014/main" val="4179223572"/>
                  </a:ext>
                </a:extLst>
              </a:tr>
            </a:tbl>
          </a:graphicData>
        </a:graphic>
      </p:graphicFrame>
      <p:pic>
        <p:nvPicPr>
          <p:cNvPr id="3" name="Picture 2" descr="A colorful circle with a black background&#10;&#10;Description automatically generated">
            <a:extLst>
              <a:ext uri="{FF2B5EF4-FFF2-40B4-BE49-F238E27FC236}">
                <a16:creationId xmlns:a16="http://schemas.microsoft.com/office/drawing/2014/main" id="{DB6516A0-7A34-B103-FE4C-AAFCF615919E}"/>
              </a:ext>
            </a:extLst>
          </p:cNvPr>
          <p:cNvPicPr>
            <a:picLocks noChangeAspect="1"/>
          </p:cNvPicPr>
          <p:nvPr/>
        </p:nvPicPr>
        <p:blipFill>
          <a:blip r:embed="rId3"/>
          <a:stretch>
            <a:fillRect/>
          </a:stretch>
        </p:blipFill>
        <p:spPr>
          <a:xfrm>
            <a:off x="11376743" y="63261"/>
            <a:ext cx="743279" cy="745570"/>
          </a:xfrm>
          <a:prstGeom prst="rect">
            <a:avLst/>
          </a:prstGeom>
          <a:ln>
            <a:noFill/>
          </a:ln>
        </p:spPr>
      </p:pic>
      <p:sp>
        <p:nvSpPr>
          <p:cNvPr id="5" name="Picture Placeholder 4">
            <a:extLst>
              <a:ext uri="{FF2B5EF4-FFF2-40B4-BE49-F238E27FC236}">
                <a16:creationId xmlns:a16="http://schemas.microsoft.com/office/drawing/2014/main" id="{598FD5E9-14AC-DFA8-C4BF-DEC7E7DA60CE}"/>
              </a:ext>
            </a:extLst>
          </p:cNvPr>
          <p:cNvSpPr>
            <a:spLocks noGrp="1"/>
          </p:cNvSpPr>
          <p:nvPr>
            <p:ph type="pic" sz="quarter" idx="13"/>
          </p:nvPr>
        </p:nvSpPr>
        <p:spPr/>
        <p:txBody>
          <a:bodyPr/>
          <a:lstStyle/>
          <a:p>
            <a:endParaRPr lang="en-AU"/>
          </a:p>
        </p:txBody>
      </p:sp>
      <p:sp>
        <p:nvSpPr>
          <p:cNvPr id="7" name="Slide Number Placeholder 6">
            <a:extLst>
              <a:ext uri="{FF2B5EF4-FFF2-40B4-BE49-F238E27FC236}">
                <a16:creationId xmlns:a16="http://schemas.microsoft.com/office/drawing/2014/main" id="{41F66811-419F-7F42-FCCF-7ED9C952E513}"/>
              </a:ext>
            </a:extLst>
          </p:cNvPr>
          <p:cNvSpPr>
            <a:spLocks noGrp="1"/>
          </p:cNvSpPr>
          <p:nvPr>
            <p:ph type="sldNum" sz="quarter" idx="16"/>
          </p:nvPr>
        </p:nvSpPr>
        <p:spPr/>
        <p:txBody>
          <a:bodyPr/>
          <a:lstStyle/>
          <a:p>
            <a:fld id="{330EA680-D336-4FF7-8B7A-9848BB0A1C32}" type="slidenum">
              <a:rPr lang="en-US" smtClean="0"/>
              <a:t>6</a:t>
            </a:fld>
            <a:endParaRPr lang="en-US"/>
          </a:p>
        </p:txBody>
      </p:sp>
    </p:spTree>
    <p:extLst>
      <p:ext uri="{BB962C8B-B14F-4D97-AF65-F5344CB8AC3E}">
        <p14:creationId xmlns:p14="http://schemas.microsoft.com/office/powerpoint/2010/main" val="6824024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1000A848-7713-1495-7EEB-3E834450F241}"/>
              </a:ext>
            </a:extLst>
          </p:cNvPr>
          <p:cNvSpPr>
            <a:spLocks noGrp="1"/>
          </p:cNvSpPr>
          <p:nvPr>
            <p:ph type="pic" sz="quarter" idx="13"/>
          </p:nvPr>
        </p:nvSpPr>
        <p:spPr/>
        <p:txBody>
          <a:bodyPr/>
          <a:lstStyle/>
          <a:p>
            <a:endParaRPr lang="en-AU"/>
          </a:p>
        </p:txBody>
      </p:sp>
      <p:pic>
        <p:nvPicPr>
          <p:cNvPr id="5" name="Picture 4" descr="A person with a heart&#10;&#10;Description automatically generated">
            <a:extLst>
              <a:ext uri="{FF2B5EF4-FFF2-40B4-BE49-F238E27FC236}">
                <a16:creationId xmlns:a16="http://schemas.microsoft.com/office/drawing/2014/main" id="{373A2222-F140-85F0-F756-2E60085C624A}"/>
              </a:ext>
            </a:extLst>
          </p:cNvPr>
          <p:cNvPicPr>
            <a:picLocks noGrp="1"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5708" y="1735868"/>
            <a:ext cx="2971996" cy="3641156"/>
          </a:xfrm>
          <a:prstGeom prst="rect">
            <a:avLst/>
          </a:prstGeom>
          <a:noFill/>
          <a:ln>
            <a:noFill/>
          </a:ln>
        </p:spPr>
      </p:pic>
      <p:grpSp>
        <p:nvGrpSpPr>
          <p:cNvPr id="49" name="Group 48">
            <a:extLst>
              <a:ext uri="{FF2B5EF4-FFF2-40B4-BE49-F238E27FC236}">
                <a16:creationId xmlns:a16="http://schemas.microsoft.com/office/drawing/2014/main" id="{EC1ED6F0-BF50-B191-ACE5-EE612F21ED46}"/>
              </a:ext>
            </a:extLst>
          </p:cNvPr>
          <p:cNvGrpSpPr/>
          <p:nvPr/>
        </p:nvGrpSpPr>
        <p:grpSpPr>
          <a:xfrm>
            <a:off x="4340154" y="1686425"/>
            <a:ext cx="3474269" cy="1148364"/>
            <a:chOff x="4340154" y="1470765"/>
            <a:chExt cx="3474269" cy="1148364"/>
          </a:xfrm>
        </p:grpSpPr>
        <p:sp>
          <p:nvSpPr>
            <p:cNvPr id="13" name="Rectangle: Rounded Corners 12">
              <a:extLst>
                <a:ext uri="{FF2B5EF4-FFF2-40B4-BE49-F238E27FC236}">
                  <a16:creationId xmlns:a16="http://schemas.microsoft.com/office/drawing/2014/main" id="{71729E22-12D4-1B11-B2A1-0C06DC26CB98}"/>
                </a:ext>
              </a:extLst>
            </p:cNvPr>
            <p:cNvSpPr/>
            <p:nvPr/>
          </p:nvSpPr>
          <p:spPr>
            <a:xfrm>
              <a:off x="4340154" y="1630152"/>
              <a:ext cx="3474269" cy="988977"/>
            </a:xfrm>
            <a:prstGeom prst="roundRect">
              <a:avLst>
                <a:gd name="adj" fmla="val 8015"/>
              </a:avLst>
            </a:prstGeom>
            <a:solidFill>
              <a:srgbClr val="F0C7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AU"/>
            </a:p>
          </p:txBody>
        </p:sp>
        <p:sp>
          <p:nvSpPr>
            <p:cNvPr id="14" name="Rectangle: Rounded Corners 13">
              <a:extLst>
                <a:ext uri="{FF2B5EF4-FFF2-40B4-BE49-F238E27FC236}">
                  <a16:creationId xmlns:a16="http://schemas.microsoft.com/office/drawing/2014/main" id="{05928BF1-3BD8-A33D-4D88-AEC8B91D64A0}"/>
                </a:ext>
              </a:extLst>
            </p:cNvPr>
            <p:cNvSpPr/>
            <p:nvPr/>
          </p:nvSpPr>
          <p:spPr>
            <a:xfrm>
              <a:off x="4764555" y="1502493"/>
              <a:ext cx="2625467" cy="252591"/>
            </a:xfrm>
            <a:prstGeom prst="roundRect">
              <a:avLst>
                <a:gd name="adj" fmla="val 50000"/>
              </a:avLst>
            </a:prstGeom>
            <a:solidFill>
              <a:srgbClr val="D9566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AU">
                <a:highlight>
                  <a:srgbClr val="D9566C"/>
                </a:highlight>
              </a:endParaRPr>
            </a:p>
          </p:txBody>
        </p:sp>
        <p:sp>
          <p:nvSpPr>
            <p:cNvPr id="15" name="TextBox 58">
              <a:extLst>
                <a:ext uri="{FF2B5EF4-FFF2-40B4-BE49-F238E27FC236}">
                  <a16:creationId xmlns:a16="http://schemas.microsoft.com/office/drawing/2014/main" id="{3D912B41-2B21-B5F0-ACB5-1393178C65D4}"/>
                </a:ext>
              </a:extLst>
            </p:cNvPr>
            <p:cNvSpPr txBox="1"/>
            <p:nvPr/>
          </p:nvSpPr>
          <p:spPr>
            <a:xfrm>
              <a:off x="4516912" y="1845665"/>
              <a:ext cx="3101895" cy="523221"/>
            </a:xfrm>
            <a:prstGeom prst="rect">
              <a:avLst/>
            </a:prstGeom>
            <a:solidFill>
              <a:srgbClr val="F0C7C7"/>
            </a:solidFill>
            <a:ln>
              <a:noFill/>
            </a:ln>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1400" b="1">
                  <a:latin typeface="Open Sans" pitchFamily="2" charset="0"/>
                  <a:ea typeface="Open Sans" pitchFamily="2" charset="0"/>
                  <a:cs typeface="Open Sans" pitchFamily="2" charset="0"/>
                </a:rPr>
                <a:t>I am valued and have choice over the life I lead.</a:t>
              </a:r>
              <a:endParaRPr lang="en-AU" sz="1400" b="1">
                <a:latin typeface="Open Sans" pitchFamily="2" charset="0"/>
                <a:ea typeface="Open Sans" pitchFamily="2" charset="0"/>
                <a:cs typeface="Open Sans" pitchFamily="2" charset="0"/>
              </a:endParaRPr>
            </a:p>
          </p:txBody>
        </p:sp>
        <p:sp>
          <p:nvSpPr>
            <p:cNvPr id="16" name="TextBox 59">
              <a:extLst>
                <a:ext uri="{FF2B5EF4-FFF2-40B4-BE49-F238E27FC236}">
                  <a16:creationId xmlns:a16="http://schemas.microsoft.com/office/drawing/2014/main" id="{20D505C4-3697-549E-C83B-1509791F7E28}"/>
                </a:ext>
              </a:extLst>
            </p:cNvPr>
            <p:cNvSpPr txBox="1"/>
            <p:nvPr/>
          </p:nvSpPr>
          <p:spPr>
            <a:xfrm>
              <a:off x="4824306" y="1470765"/>
              <a:ext cx="2487105" cy="307778"/>
            </a:xfrm>
            <a:prstGeom prst="rect">
              <a:avLst/>
            </a:prstGeom>
            <a:noFill/>
            <a:ln>
              <a:noFill/>
            </a:ln>
          </p:spPr>
          <p:txBody>
            <a:bodyPr wrap="square" rtlCol="0" anchor="ctr">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GB" sz="1400" b="1">
                  <a:solidFill>
                    <a:schemeClr val="bg1"/>
                  </a:solidFill>
                  <a:latin typeface="Open Sans" pitchFamily="2" charset="0"/>
                  <a:ea typeface="Open Sans" pitchFamily="2" charset="0"/>
                  <a:cs typeface="Open Sans" pitchFamily="2" charset="0"/>
                </a:rPr>
                <a:t>Older person statement</a:t>
              </a:r>
              <a:endParaRPr lang="en-AU" sz="1400" b="1">
                <a:solidFill>
                  <a:schemeClr val="bg1"/>
                </a:solidFill>
                <a:latin typeface="Open Sans" pitchFamily="2" charset="0"/>
                <a:ea typeface="Open Sans" pitchFamily="2" charset="0"/>
                <a:cs typeface="Open Sans" pitchFamily="2" charset="0"/>
              </a:endParaRPr>
            </a:p>
          </p:txBody>
        </p:sp>
      </p:grpSp>
      <p:grpSp>
        <p:nvGrpSpPr>
          <p:cNvPr id="48" name="Group 47">
            <a:extLst>
              <a:ext uri="{FF2B5EF4-FFF2-40B4-BE49-F238E27FC236}">
                <a16:creationId xmlns:a16="http://schemas.microsoft.com/office/drawing/2014/main" id="{A7DA7EBD-2401-3844-EAB7-5A6B40255B0C}"/>
              </a:ext>
            </a:extLst>
          </p:cNvPr>
          <p:cNvGrpSpPr/>
          <p:nvPr/>
        </p:nvGrpSpPr>
        <p:grpSpPr>
          <a:xfrm>
            <a:off x="8063157" y="1686425"/>
            <a:ext cx="3474269" cy="1148364"/>
            <a:chOff x="8063157" y="1470765"/>
            <a:chExt cx="3474269" cy="1148364"/>
          </a:xfrm>
        </p:grpSpPr>
        <p:sp>
          <p:nvSpPr>
            <p:cNvPr id="9" name="Rectangle: Rounded Corners 8">
              <a:extLst>
                <a:ext uri="{FF2B5EF4-FFF2-40B4-BE49-F238E27FC236}">
                  <a16:creationId xmlns:a16="http://schemas.microsoft.com/office/drawing/2014/main" id="{98599FC5-BC5B-9135-F886-173CC15FBF61}"/>
                </a:ext>
              </a:extLst>
            </p:cNvPr>
            <p:cNvSpPr/>
            <p:nvPr/>
          </p:nvSpPr>
          <p:spPr>
            <a:xfrm>
              <a:off x="8063157" y="1630152"/>
              <a:ext cx="3474269" cy="988977"/>
            </a:xfrm>
            <a:prstGeom prst="roundRect">
              <a:avLst>
                <a:gd name="adj" fmla="val 8015"/>
              </a:avLst>
            </a:prstGeom>
            <a:solidFill>
              <a:srgbClr val="F0C7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AU"/>
            </a:p>
          </p:txBody>
        </p:sp>
        <p:sp>
          <p:nvSpPr>
            <p:cNvPr id="10" name="Rectangle: Rounded Corners 9">
              <a:extLst>
                <a:ext uri="{FF2B5EF4-FFF2-40B4-BE49-F238E27FC236}">
                  <a16:creationId xmlns:a16="http://schemas.microsoft.com/office/drawing/2014/main" id="{789263FF-BBAA-EDCB-0416-F6FD3E2148D6}"/>
                </a:ext>
              </a:extLst>
            </p:cNvPr>
            <p:cNvSpPr/>
            <p:nvPr/>
          </p:nvSpPr>
          <p:spPr>
            <a:xfrm>
              <a:off x="8487558" y="1502493"/>
              <a:ext cx="2625467" cy="252591"/>
            </a:xfrm>
            <a:prstGeom prst="roundRect">
              <a:avLst>
                <a:gd name="adj" fmla="val 50000"/>
              </a:avLst>
            </a:prstGeom>
            <a:solidFill>
              <a:srgbClr val="D9566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AU">
                <a:highlight>
                  <a:srgbClr val="D9566C"/>
                </a:highlight>
              </a:endParaRPr>
            </a:p>
          </p:txBody>
        </p:sp>
        <p:sp>
          <p:nvSpPr>
            <p:cNvPr id="11" name="TextBox 68">
              <a:extLst>
                <a:ext uri="{FF2B5EF4-FFF2-40B4-BE49-F238E27FC236}">
                  <a16:creationId xmlns:a16="http://schemas.microsoft.com/office/drawing/2014/main" id="{10DA5987-5CE2-0111-750E-954FA854795E}"/>
                </a:ext>
              </a:extLst>
            </p:cNvPr>
            <p:cNvSpPr txBox="1"/>
            <p:nvPr/>
          </p:nvSpPr>
          <p:spPr>
            <a:xfrm>
              <a:off x="8239913" y="1805975"/>
              <a:ext cx="3101895" cy="738665"/>
            </a:xfrm>
            <a:prstGeom prst="rect">
              <a:avLst/>
            </a:prstGeom>
            <a:solidFill>
              <a:srgbClr val="F0C7C7"/>
            </a:solidFill>
            <a:ln>
              <a:noFill/>
            </a:ln>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1400" b="1">
                  <a:latin typeface="Open Sans" pitchFamily="2" charset="0"/>
                  <a:ea typeface="Open Sans" pitchFamily="2" charset="0"/>
                  <a:cs typeface="Open Sans" pitchFamily="2" charset="0"/>
                </a:rPr>
                <a:t>I understand the people I care for and support them in choices that impact their lives.</a:t>
              </a:r>
              <a:endParaRPr lang="en-AU" sz="1400" b="1">
                <a:latin typeface="Open Sans" pitchFamily="2" charset="0"/>
                <a:ea typeface="Open Sans" pitchFamily="2" charset="0"/>
                <a:cs typeface="Open Sans" pitchFamily="2" charset="0"/>
              </a:endParaRPr>
            </a:p>
          </p:txBody>
        </p:sp>
        <p:sp>
          <p:nvSpPr>
            <p:cNvPr id="12" name="TextBox 69">
              <a:extLst>
                <a:ext uri="{FF2B5EF4-FFF2-40B4-BE49-F238E27FC236}">
                  <a16:creationId xmlns:a16="http://schemas.microsoft.com/office/drawing/2014/main" id="{DA33DCB7-1C5D-0C70-F5EE-35C5DCA30068}"/>
                </a:ext>
              </a:extLst>
            </p:cNvPr>
            <p:cNvSpPr txBox="1"/>
            <p:nvPr/>
          </p:nvSpPr>
          <p:spPr>
            <a:xfrm>
              <a:off x="8547309" y="1470765"/>
              <a:ext cx="2487105" cy="307778"/>
            </a:xfrm>
            <a:prstGeom prst="rect">
              <a:avLst/>
            </a:prstGeom>
            <a:noFill/>
            <a:ln>
              <a:noFill/>
            </a:ln>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GB" sz="1400" b="1">
                  <a:solidFill>
                    <a:schemeClr val="bg1"/>
                  </a:solidFill>
                  <a:latin typeface="Open Sans" pitchFamily="2" charset="0"/>
                  <a:ea typeface="Open Sans" pitchFamily="2" charset="0"/>
                  <a:cs typeface="Open Sans" pitchFamily="2" charset="0"/>
                </a:rPr>
                <a:t>Worker statement</a:t>
              </a:r>
              <a:endParaRPr lang="en-AU" sz="1400" b="1">
                <a:solidFill>
                  <a:schemeClr val="bg1"/>
                </a:solidFill>
                <a:latin typeface="Open Sans" pitchFamily="2" charset="0"/>
                <a:ea typeface="Open Sans" pitchFamily="2" charset="0"/>
                <a:cs typeface="Open Sans" pitchFamily="2" charset="0"/>
              </a:endParaRPr>
            </a:p>
          </p:txBody>
        </p:sp>
      </p:grpSp>
      <p:pic>
        <p:nvPicPr>
          <p:cNvPr id="18" name="Picture 17" descr="A colorful circle with a black background&#10;&#10;Description automatically generated">
            <a:extLst>
              <a:ext uri="{FF2B5EF4-FFF2-40B4-BE49-F238E27FC236}">
                <a16:creationId xmlns:a16="http://schemas.microsoft.com/office/drawing/2014/main" id="{F93810CB-DC75-2818-44D1-53B4CB366CCA}"/>
              </a:ext>
            </a:extLst>
          </p:cNvPr>
          <p:cNvPicPr>
            <a:picLocks noChangeAspect="1"/>
          </p:cNvPicPr>
          <p:nvPr/>
        </p:nvPicPr>
        <p:blipFill>
          <a:blip r:embed="rId4"/>
          <a:stretch>
            <a:fillRect/>
          </a:stretch>
        </p:blipFill>
        <p:spPr>
          <a:xfrm>
            <a:off x="11376743" y="63261"/>
            <a:ext cx="743279" cy="745570"/>
          </a:xfrm>
          <a:prstGeom prst="rect">
            <a:avLst/>
          </a:prstGeom>
          <a:ln>
            <a:noFill/>
          </a:ln>
        </p:spPr>
      </p:pic>
      <p:sp>
        <p:nvSpPr>
          <p:cNvPr id="19" name="Title 2">
            <a:extLst>
              <a:ext uri="{FF2B5EF4-FFF2-40B4-BE49-F238E27FC236}">
                <a16:creationId xmlns:a16="http://schemas.microsoft.com/office/drawing/2014/main" id="{2E0FCEAB-2804-7AC6-8705-166B6BFAB188}"/>
              </a:ext>
            </a:extLst>
          </p:cNvPr>
          <p:cNvSpPr txBox="1">
            <a:spLocks/>
          </p:cNvSpPr>
          <p:nvPr/>
        </p:nvSpPr>
        <p:spPr>
          <a:xfrm>
            <a:off x="530891" y="808831"/>
            <a:ext cx="10582133" cy="63311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defTabSz="914400" rtl="0" eaLnBrk="1" fontAlgn="auto" latinLnBrk="0" hangingPunct="1">
              <a:lnSpc>
                <a:spcPct val="90000"/>
              </a:lnSpc>
              <a:spcBef>
                <a:spcPct val="0"/>
              </a:spcBef>
              <a:spcAft>
                <a:spcPts val="0"/>
              </a:spcAft>
              <a:buClrTx/>
              <a:buSzTx/>
              <a:buFontTx/>
              <a:buNone/>
              <a:tabLst/>
              <a:defRPr/>
            </a:pPr>
            <a:r>
              <a:rPr lang="en-AU" sz="3500">
                <a:latin typeface="Open Sans ExtraBold"/>
                <a:ea typeface="Open Sans ExtraBold"/>
                <a:cs typeface="Open Sans ExtraBold"/>
              </a:rPr>
              <a:t>Strengthened Quality Standard 1: The person</a:t>
            </a:r>
            <a:endParaRPr kumimoji="0" lang="en-AU" sz="3500" strike="noStrike" kern="1200" cap="none" spc="0" normalizeH="0" baseline="0" noProof="0">
              <a:ln>
                <a:noFill/>
              </a:ln>
              <a:solidFill>
                <a:srgbClr val="1E1544"/>
              </a:solidFill>
              <a:uLnTx/>
              <a:uFillTx/>
              <a:latin typeface="Open Sans ExtraBold" pitchFamily="2" charset="0"/>
              <a:ea typeface="Open Sans ExtraBold" pitchFamily="2" charset="0"/>
              <a:cs typeface="Open Sans ExtraBold" pitchFamily="2" charset="0"/>
            </a:endParaRPr>
          </a:p>
        </p:txBody>
      </p:sp>
      <p:sp>
        <p:nvSpPr>
          <p:cNvPr id="20" name="Slide Number Placeholder 19">
            <a:extLst>
              <a:ext uri="{FF2B5EF4-FFF2-40B4-BE49-F238E27FC236}">
                <a16:creationId xmlns:a16="http://schemas.microsoft.com/office/drawing/2014/main" id="{9536D879-C7A7-F90E-889B-4ABE4BF430E1}"/>
              </a:ext>
            </a:extLst>
          </p:cNvPr>
          <p:cNvSpPr>
            <a:spLocks noGrp="1"/>
          </p:cNvSpPr>
          <p:nvPr>
            <p:ph type="sldNum" sz="quarter" idx="12"/>
          </p:nvPr>
        </p:nvSpPr>
        <p:spPr/>
        <p:txBody>
          <a:bodyPr/>
          <a:lstStyle/>
          <a:p>
            <a:fld id="{330EA680-D336-4FF7-8B7A-9848BB0A1C32}" type="slidenum">
              <a:rPr lang="en-US" smtClean="0"/>
              <a:t>7</a:t>
            </a:fld>
            <a:endParaRPr lang="en-US"/>
          </a:p>
        </p:txBody>
      </p:sp>
      <p:sp>
        <p:nvSpPr>
          <p:cNvPr id="47" name="TextBox 46">
            <a:extLst>
              <a:ext uri="{FF2B5EF4-FFF2-40B4-BE49-F238E27FC236}">
                <a16:creationId xmlns:a16="http://schemas.microsoft.com/office/drawing/2014/main" id="{01451681-4761-DD73-D6A6-B024EE57B553}"/>
              </a:ext>
            </a:extLst>
          </p:cNvPr>
          <p:cNvSpPr txBox="1"/>
          <p:nvPr/>
        </p:nvSpPr>
        <p:spPr>
          <a:xfrm>
            <a:off x="4822791" y="3236336"/>
            <a:ext cx="5637450" cy="33374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200000"/>
              </a:lnSpc>
            </a:pPr>
            <a:r>
              <a:rPr lang="en-AU" b="1">
                <a:solidFill>
                  <a:srgbClr val="1E1545"/>
                </a:solidFill>
                <a:latin typeface="Open Sans"/>
                <a:ea typeface="Calibri"/>
                <a:cs typeface="Calibri"/>
              </a:rPr>
              <a:t>Outcomes</a:t>
            </a:r>
          </a:p>
          <a:p>
            <a:pPr marL="285750" indent="-285750">
              <a:lnSpc>
                <a:spcPct val="200000"/>
              </a:lnSpc>
              <a:buFont typeface="Arial"/>
              <a:buChar char="•"/>
            </a:pPr>
            <a:r>
              <a:rPr lang="en-AU">
                <a:solidFill>
                  <a:srgbClr val="1E1545"/>
                </a:solidFill>
                <a:latin typeface="Open Sans"/>
                <a:ea typeface="Calibri"/>
                <a:cs typeface="Calibri"/>
              </a:rPr>
              <a:t>1.1: Person-centred care</a:t>
            </a:r>
          </a:p>
          <a:p>
            <a:pPr marL="285750" indent="-285750">
              <a:lnSpc>
                <a:spcPct val="200000"/>
              </a:lnSpc>
              <a:buFont typeface="Arial"/>
              <a:buChar char="•"/>
            </a:pPr>
            <a:r>
              <a:rPr lang="en-AU">
                <a:solidFill>
                  <a:srgbClr val="1E1545"/>
                </a:solidFill>
                <a:latin typeface="Open Sans"/>
                <a:ea typeface="Open Sans"/>
                <a:cs typeface="Open Sans"/>
              </a:rPr>
              <a:t>1.2: Dignity, respect and privacy</a:t>
            </a:r>
          </a:p>
          <a:p>
            <a:pPr marL="285750" indent="-285750">
              <a:lnSpc>
                <a:spcPct val="200000"/>
              </a:lnSpc>
              <a:buFont typeface="Arial"/>
              <a:buChar char="•"/>
            </a:pPr>
            <a:r>
              <a:rPr lang="en-AU">
                <a:solidFill>
                  <a:srgbClr val="1E1545"/>
                </a:solidFill>
                <a:latin typeface="Open Sans"/>
                <a:ea typeface="Open Sans"/>
                <a:cs typeface="Open Sans"/>
              </a:rPr>
              <a:t>1.3: Choice, independence and quality of life</a:t>
            </a:r>
          </a:p>
          <a:p>
            <a:pPr marL="285750" indent="-285750">
              <a:lnSpc>
                <a:spcPct val="200000"/>
              </a:lnSpc>
              <a:buFont typeface="Arial"/>
              <a:buChar char="•"/>
            </a:pPr>
            <a:r>
              <a:rPr lang="en-AU">
                <a:solidFill>
                  <a:srgbClr val="1E1545"/>
                </a:solidFill>
                <a:latin typeface="Open Sans"/>
                <a:ea typeface="Open Sans"/>
                <a:cs typeface="Open Sans"/>
              </a:rPr>
              <a:t>1.4: Transparency</a:t>
            </a:r>
            <a:r>
              <a:rPr lang="en-AU">
                <a:latin typeface="Open Sans"/>
                <a:ea typeface="Open Sans"/>
                <a:cs typeface="Open Sans"/>
              </a:rPr>
              <a:t> and agreements</a:t>
            </a:r>
            <a:endParaRPr lang="en-AU">
              <a:solidFill>
                <a:srgbClr val="1E1545"/>
              </a:solidFill>
              <a:latin typeface="Open Sans"/>
              <a:ea typeface="Open Sans"/>
              <a:cs typeface="Open Sans"/>
            </a:endParaRPr>
          </a:p>
          <a:p>
            <a:pPr marL="285750" indent="-285750">
              <a:lnSpc>
                <a:spcPct val="200000"/>
              </a:lnSpc>
              <a:buFont typeface="Arial"/>
              <a:buChar char="•"/>
            </a:pPr>
            <a:endParaRPr lang="en-AU">
              <a:latin typeface="Open Sans"/>
              <a:ea typeface="Calibri"/>
              <a:cs typeface="Calibri"/>
            </a:endParaRPr>
          </a:p>
        </p:txBody>
      </p:sp>
    </p:spTree>
    <p:extLst>
      <p:ext uri="{BB962C8B-B14F-4D97-AF65-F5344CB8AC3E}">
        <p14:creationId xmlns:p14="http://schemas.microsoft.com/office/powerpoint/2010/main" val="18795260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02AF3354-15C3-9185-A0DB-B9A83B86B24D}"/>
              </a:ext>
            </a:extLst>
          </p:cNvPr>
          <p:cNvPicPr>
            <a:picLocks noChangeAspect="1"/>
          </p:cNvPicPr>
          <p:nvPr/>
        </p:nvPicPr>
        <p:blipFill>
          <a:blip r:embed="rId3">
            <a:extLst>
              <a:ext uri="{28A0092B-C50C-407E-A947-70E740481C1C}">
                <a14:useLocalDpi xmlns:a14="http://schemas.microsoft.com/office/drawing/2010/main" val="0"/>
              </a:ext>
            </a:extLst>
          </a:blip>
          <a:srcRect l="31305" r="15375"/>
          <a:stretch/>
        </p:blipFill>
        <p:spPr>
          <a:xfrm flipH="1">
            <a:off x="8240616" y="10"/>
            <a:ext cx="3951381" cy="6857990"/>
          </a:xfrm>
          <a:prstGeom prst="rect">
            <a:avLst/>
          </a:prstGeom>
        </p:spPr>
      </p:pic>
      <p:sp>
        <p:nvSpPr>
          <p:cNvPr id="19" name="Title 2">
            <a:extLst>
              <a:ext uri="{FF2B5EF4-FFF2-40B4-BE49-F238E27FC236}">
                <a16:creationId xmlns:a16="http://schemas.microsoft.com/office/drawing/2014/main" id="{2E0FCEAB-2804-7AC6-8705-166B6BFAB188}"/>
              </a:ext>
            </a:extLst>
          </p:cNvPr>
          <p:cNvSpPr txBox="1">
            <a:spLocks/>
          </p:cNvSpPr>
          <p:nvPr/>
        </p:nvSpPr>
        <p:spPr>
          <a:xfrm>
            <a:off x="838200" y="365125"/>
            <a:ext cx="5860055" cy="1899912"/>
          </a:xfrm>
          <a:prstGeom prst="rect">
            <a:avLst/>
          </a:prstGeom>
        </p:spPr>
        <p:txBody>
          <a:bodyPr vert="horz" lIns="91440" tIns="45720" rIns="91440" bIns="45720" rtlCol="0" anchor="ct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defTabSz="914400" fontAlgn="auto">
              <a:lnSpc>
                <a:spcPct val="90000"/>
              </a:lnSpc>
              <a:spcBef>
                <a:spcPct val="0"/>
              </a:spcBef>
              <a:spcAft>
                <a:spcPts val="600"/>
              </a:spcAft>
              <a:buClrTx/>
              <a:buSzTx/>
              <a:tabLst/>
              <a:defRPr/>
            </a:pPr>
            <a:r>
              <a:rPr lang="en-US" sz="3500">
                <a:latin typeface="Open Sans ExtraBold" pitchFamily="2" charset="0"/>
                <a:ea typeface="Open Sans ExtraBold" pitchFamily="2" charset="0"/>
                <a:cs typeface="Open Sans ExtraBold" pitchFamily="2" charset="0"/>
              </a:rPr>
              <a:t>How can we apply Standard 1 in practice?</a:t>
            </a:r>
            <a:endParaRPr kumimoji="0" lang="en-US" sz="3500" strike="noStrike" cap="none" spc="0" normalizeH="0" baseline="0" noProof="0">
              <a:ln>
                <a:noFill/>
              </a:ln>
              <a:uLnTx/>
              <a:uFillTx/>
              <a:latin typeface="Open Sans ExtraBold" pitchFamily="2" charset="0"/>
              <a:ea typeface="Open Sans ExtraBold" pitchFamily="2" charset="0"/>
              <a:cs typeface="Open Sans ExtraBold" pitchFamily="2" charset="0"/>
            </a:endParaRPr>
          </a:p>
        </p:txBody>
      </p:sp>
      <p:sp>
        <p:nvSpPr>
          <p:cNvPr id="4" name="TextBox 3">
            <a:extLst>
              <a:ext uri="{FF2B5EF4-FFF2-40B4-BE49-F238E27FC236}">
                <a16:creationId xmlns:a16="http://schemas.microsoft.com/office/drawing/2014/main" id="{8E3C8EA2-B348-3FFA-B647-66FEAE5F0941}"/>
              </a:ext>
            </a:extLst>
          </p:cNvPr>
          <p:cNvSpPr txBox="1"/>
          <p:nvPr/>
        </p:nvSpPr>
        <p:spPr>
          <a:xfrm>
            <a:off x="330506" y="2005070"/>
            <a:ext cx="7810959" cy="4351280"/>
          </a:xfrm>
          <a:prstGeom prst="rect">
            <a:avLst/>
          </a:prstGeom>
        </p:spPr>
        <p:txBody>
          <a:bodyPr vert="horz" lIns="91440" tIns="45720" rIns="91440" bIns="45720" rtlCol="0" anchor="t">
            <a:noAutofit/>
          </a:bodyPr>
          <a:lstStyle/>
          <a:p>
            <a:pPr marL="285750" indent="-285750">
              <a:lnSpc>
                <a:spcPct val="150000"/>
              </a:lnSpc>
              <a:buFont typeface="Arial"/>
              <a:buChar char="•"/>
            </a:pPr>
            <a:r>
              <a:rPr lang="en-US">
                <a:latin typeface="Open Sans"/>
                <a:ea typeface="+mn-lt"/>
                <a:cs typeface="+mn-lt"/>
              </a:rPr>
              <a:t>build trust and professional relationships with person-centered care</a:t>
            </a:r>
            <a:endParaRPr lang="en-US">
              <a:latin typeface="Open Sans"/>
              <a:ea typeface="Open Sans"/>
              <a:cs typeface="Open Sans"/>
            </a:endParaRPr>
          </a:p>
          <a:p>
            <a:pPr marL="285750" indent="-285750">
              <a:lnSpc>
                <a:spcPct val="150000"/>
              </a:lnSpc>
              <a:buFont typeface="Arial"/>
              <a:buChar char="•"/>
            </a:pPr>
            <a:r>
              <a:rPr lang="en-US">
                <a:latin typeface="Open Sans"/>
                <a:ea typeface="+mn-lt"/>
                <a:cs typeface="+mn-lt"/>
              </a:rPr>
              <a:t>foster safety, independence, inclusion, and quality of life</a:t>
            </a:r>
          </a:p>
          <a:p>
            <a:pPr marL="285750" indent="-285750">
              <a:lnSpc>
                <a:spcPct val="150000"/>
              </a:lnSpc>
              <a:buFont typeface="Arial"/>
              <a:buChar char="•"/>
            </a:pPr>
            <a:r>
              <a:rPr lang="en-US">
                <a:latin typeface="Open Sans"/>
                <a:ea typeface="+mn-lt"/>
                <a:cs typeface="+mn-lt"/>
              </a:rPr>
              <a:t>respect dignity and privacy by offering choice and honoring rights</a:t>
            </a:r>
          </a:p>
          <a:p>
            <a:pPr marL="285750" indent="-285750">
              <a:lnSpc>
                <a:spcPct val="150000"/>
              </a:lnSpc>
              <a:buFont typeface="Arial"/>
              <a:buChar char="•"/>
            </a:pPr>
            <a:r>
              <a:rPr lang="en-US">
                <a:latin typeface="Open Sans"/>
                <a:ea typeface="+mn-lt"/>
                <a:cs typeface="+mn-lt"/>
              </a:rPr>
              <a:t>support independence and risk-taking through advocacy and decision-making</a:t>
            </a:r>
            <a:endParaRPr lang="en-US">
              <a:latin typeface="Open Sans"/>
              <a:ea typeface="Open Sans"/>
              <a:cs typeface="Open Sans"/>
            </a:endParaRPr>
          </a:p>
          <a:p>
            <a:pPr marL="285750" indent="-285750">
              <a:lnSpc>
                <a:spcPct val="150000"/>
              </a:lnSpc>
              <a:buFont typeface="Arial"/>
              <a:buChar char="•"/>
            </a:pPr>
            <a:r>
              <a:rPr lang="en-US">
                <a:latin typeface="Open Sans"/>
                <a:ea typeface="+mn-lt"/>
                <a:cs typeface="+mn-lt"/>
              </a:rPr>
              <a:t>arrange substitute decision-makers when all other options are exhausted</a:t>
            </a:r>
            <a:endParaRPr lang="en-US">
              <a:latin typeface="Open Sans"/>
              <a:ea typeface="Open Sans"/>
              <a:cs typeface="Open Sans"/>
            </a:endParaRPr>
          </a:p>
          <a:p>
            <a:pPr marL="285750" indent="-285750">
              <a:lnSpc>
                <a:spcPct val="150000"/>
              </a:lnSpc>
              <a:buFont typeface="Arial"/>
              <a:buChar char="•"/>
            </a:pPr>
            <a:r>
              <a:rPr lang="en-US">
                <a:latin typeface="Open Sans"/>
                <a:ea typeface="+mn-lt"/>
                <a:cs typeface="+mn-lt"/>
              </a:rPr>
              <a:t>acknowledge the diversity of older people, including First Nations and those with dementia</a:t>
            </a:r>
          </a:p>
          <a:p>
            <a:pPr marL="285750" indent="-285750">
              <a:lnSpc>
                <a:spcPct val="150000"/>
              </a:lnSpc>
              <a:buFont typeface="Arial"/>
              <a:buChar char="•"/>
            </a:pPr>
            <a:r>
              <a:rPr lang="en-US">
                <a:latin typeface="Open Sans"/>
                <a:ea typeface="+mn-lt"/>
                <a:cs typeface="+mn-lt"/>
              </a:rPr>
              <a:t>be open and transparent about care and service agreements.</a:t>
            </a:r>
            <a:endParaRPr lang="en-US">
              <a:latin typeface="Open Sans"/>
              <a:ea typeface="Open Sans"/>
              <a:cs typeface="Open Sans"/>
            </a:endParaRPr>
          </a:p>
        </p:txBody>
      </p:sp>
      <p:sp>
        <p:nvSpPr>
          <p:cNvPr id="2" name="Slide Number Placeholder 1">
            <a:extLst>
              <a:ext uri="{FF2B5EF4-FFF2-40B4-BE49-F238E27FC236}">
                <a16:creationId xmlns:a16="http://schemas.microsoft.com/office/drawing/2014/main" id="{2125516E-F361-0852-F34B-F68A11876FEC}"/>
              </a:ext>
            </a:extLst>
          </p:cNvPr>
          <p:cNvSpPr>
            <a:spLocks noGrp="1"/>
          </p:cNvSpPr>
          <p:nvPr>
            <p:ph type="sldNum" sz="quarter" idx="16"/>
          </p:nvPr>
        </p:nvSpPr>
        <p:spPr/>
        <p:txBody>
          <a:bodyPr vert="horz" lIns="91440" tIns="45720" rIns="91440" bIns="45720" rtlCol="0" anchor="ctr">
            <a:normAutofit/>
          </a:bodyPr>
          <a:lstStyle/>
          <a:p>
            <a:pPr>
              <a:spcAft>
                <a:spcPts val="600"/>
              </a:spcAft>
              <a:defRPr/>
            </a:pPr>
            <a:fld id="{330EA680-D336-4FF7-8B7A-9848BB0A1C32}" type="slidenum">
              <a:rPr lang="en-US">
                <a:solidFill>
                  <a:srgbClr val="FFFFFF"/>
                </a:solidFill>
                <a:latin typeface="Calibri" panose="020F0502020204030204"/>
              </a:rPr>
              <a:pPr>
                <a:spcAft>
                  <a:spcPts val="600"/>
                </a:spcAft>
                <a:defRPr/>
              </a:pPr>
              <a:t>8</a:t>
            </a:fld>
            <a:endParaRPr lang="en-US">
              <a:solidFill>
                <a:srgbClr val="FFFFFF"/>
              </a:solidFill>
              <a:latin typeface="Calibri" panose="020F0502020204030204"/>
            </a:endParaRPr>
          </a:p>
        </p:txBody>
      </p:sp>
      <p:pic>
        <p:nvPicPr>
          <p:cNvPr id="18" name="Picture 17">
            <a:extLst>
              <a:ext uri="{FF2B5EF4-FFF2-40B4-BE49-F238E27FC236}">
                <a16:creationId xmlns:a16="http://schemas.microsoft.com/office/drawing/2014/main" id="{F93810CB-DC75-2818-44D1-53B4CB366CCA}"/>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1376743" y="64406"/>
            <a:ext cx="743279" cy="743279"/>
          </a:xfrm>
          <a:prstGeom prst="rect">
            <a:avLst/>
          </a:prstGeom>
          <a:ln>
            <a:noFill/>
          </a:ln>
        </p:spPr>
      </p:pic>
      <p:sp>
        <p:nvSpPr>
          <p:cNvPr id="13" name="Picture Placeholder 7">
            <a:extLst>
              <a:ext uri="{FF2B5EF4-FFF2-40B4-BE49-F238E27FC236}">
                <a16:creationId xmlns:a16="http://schemas.microsoft.com/office/drawing/2014/main" id="{AFE5901D-4CD1-174B-2BBA-756A58B7EB85}"/>
              </a:ext>
            </a:extLst>
          </p:cNvPr>
          <p:cNvSpPr>
            <a:spLocks noGrp="1"/>
          </p:cNvSpPr>
          <p:nvPr>
            <p:ph type="pic" sz="quarter" idx="13"/>
          </p:nvPr>
        </p:nvSpPr>
        <p:spPr>
          <a:xfrm>
            <a:off x="85725" y="85725"/>
            <a:ext cx="2359025" cy="690563"/>
          </a:xfrm>
        </p:spPr>
        <p:txBody>
          <a:bodyPr/>
          <a:lstStyle/>
          <a:p>
            <a:endParaRPr lang="en-AU"/>
          </a:p>
        </p:txBody>
      </p:sp>
    </p:spTree>
    <p:extLst>
      <p:ext uri="{BB962C8B-B14F-4D97-AF65-F5344CB8AC3E}">
        <p14:creationId xmlns:p14="http://schemas.microsoft.com/office/powerpoint/2010/main" val="29315811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Slide Background">
            <a:extLst>
              <a:ext uri="{FF2B5EF4-FFF2-40B4-BE49-F238E27FC236}">
                <a16:creationId xmlns:a16="http://schemas.microsoft.com/office/drawing/2014/main" id="{3ECBE1F1-D69B-4AFA-ABD5-8E41720EF6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Content Placeholder 8" descr="Woman wearing glasses">
            <a:extLst>
              <a:ext uri="{FF2B5EF4-FFF2-40B4-BE49-F238E27FC236}">
                <a16:creationId xmlns:a16="http://schemas.microsoft.com/office/drawing/2014/main" id="{3568AAD8-E76E-0DA0-B811-49ADA0E7C3C8}"/>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rcRect l="4296" r="43243"/>
          <a:stretch/>
        </p:blipFill>
        <p:spPr>
          <a:xfrm>
            <a:off x="-1" y="-2"/>
            <a:ext cx="5410198" cy="6858002"/>
          </a:xfrm>
          <a:prstGeom prst="rect">
            <a:avLst/>
          </a:prstGeom>
        </p:spPr>
      </p:pic>
      <p:sp useBgFill="1">
        <p:nvSpPr>
          <p:cNvPr id="19" name="Rectangle 18">
            <a:extLst>
              <a:ext uri="{FF2B5EF4-FFF2-40B4-BE49-F238E27FC236}">
                <a16:creationId xmlns:a16="http://schemas.microsoft.com/office/drawing/2014/main" id="{603A6265-E10C-4B85-9C20-E75FCAF9CC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0197" y="-1"/>
            <a:ext cx="6781802" cy="2286000"/>
          </a:xfrm>
          <a:prstGeom prst="rect">
            <a:avLst/>
          </a:prstGeom>
          <a:ln>
            <a:noFill/>
          </a:ln>
          <a:effectLst>
            <a:outerShdw blurRad="355600" dist="152400" sx="95000" sy="95000" algn="t" rotWithShape="0">
              <a:srgbClr val="000000">
                <a:alpha val="2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61152C73-3BEF-F18E-143C-1301EFAE843E}"/>
              </a:ext>
            </a:extLst>
          </p:cNvPr>
          <p:cNvSpPr>
            <a:spLocks noGrp="1"/>
          </p:cNvSpPr>
          <p:nvPr>
            <p:ph type="title"/>
          </p:nvPr>
        </p:nvSpPr>
        <p:spPr>
          <a:xfrm>
            <a:off x="6115317" y="405685"/>
            <a:ext cx="5464968" cy="1559301"/>
          </a:xfrm>
        </p:spPr>
        <p:txBody>
          <a:bodyPr vert="horz" lIns="91440" tIns="45720" rIns="91440" bIns="45720" rtlCol="0" anchor="ctr">
            <a:normAutofit/>
          </a:bodyPr>
          <a:lstStyle/>
          <a:p>
            <a:r>
              <a:rPr lang="en-US" sz="3500">
                <a:latin typeface="Open Sans ExtraBold"/>
                <a:ea typeface="Open Sans ExtraBold"/>
                <a:cs typeface="Open Sans ExtraBold"/>
              </a:rPr>
              <a:t>Reflective questions</a:t>
            </a:r>
          </a:p>
        </p:txBody>
      </p:sp>
      <p:sp>
        <p:nvSpPr>
          <p:cNvPr id="4" name="Content Placeholder 3">
            <a:extLst>
              <a:ext uri="{FF2B5EF4-FFF2-40B4-BE49-F238E27FC236}">
                <a16:creationId xmlns:a16="http://schemas.microsoft.com/office/drawing/2014/main" id="{25216122-4329-3741-0071-7066037BCB29}"/>
              </a:ext>
            </a:extLst>
          </p:cNvPr>
          <p:cNvSpPr>
            <a:spLocks noGrp="1"/>
          </p:cNvSpPr>
          <p:nvPr>
            <p:ph sz="half" idx="1"/>
          </p:nvPr>
        </p:nvSpPr>
        <p:spPr>
          <a:xfrm>
            <a:off x="6100940" y="2743200"/>
            <a:ext cx="5477377" cy="3583142"/>
          </a:xfrm>
        </p:spPr>
        <p:txBody>
          <a:bodyPr vert="horz" lIns="91440" tIns="45720" rIns="91440" bIns="45720" rtlCol="0" anchor="ctr">
            <a:noAutofit/>
          </a:bodyPr>
          <a:lstStyle/>
          <a:p>
            <a:r>
              <a:rPr lang="en-US" sz="1800">
                <a:latin typeface="Open Sans" pitchFamily="2" charset="0"/>
                <a:ea typeface="Open Sans" pitchFamily="2" charset="0"/>
                <a:cs typeface="Open Sans" pitchFamily="2" charset="0"/>
              </a:rPr>
              <a:t>How do we make sure we reflect these key concepts in the care and services we provide to older people?</a:t>
            </a:r>
          </a:p>
          <a:p>
            <a:pPr marL="0"/>
            <a:endParaRPr lang="en-US" sz="900">
              <a:latin typeface="Open Sans" pitchFamily="2" charset="0"/>
              <a:ea typeface="Open Sans" pitchFamily="2" charset="0"/>
              <a:cs typeface="Open Sans" pitchFamily="2" charset="0"/>
            </a:endParaRPr>
          </a:p>
          <a:p>
            <a:r>
              <a:rPr lang="en-US" sz="1800">
                <a:latin typeface="Open Sans" pitchFamily="2" charset="0"/>
                <a:ea typeface="Open Sans" pitchFamily="2" charset="0"/>
                <a:cs typeface="Open Sans" pitchFamily="2" charset="0"/>
              </a:rPr>
              <a:t>How do we work with people receiving care in the design of their care and services?</a:t>
            </a:r>
          </a:p>
          <a:p>
            <a:pPr marL="0"/>
            <a:endParaRPr lang="en-US" sz="900">
              <a:latin typeface="Open Sans" pitchFamily="2" charset="0"/>
              <a:ea typeface="Open Sans" pitchFamily="2" charset="0"/>
              <a:cs typeface="Open Sans" pitchFamily="2" charset="0"/>
            </a:endParaRPr>
          </a:p>
          <a:p>
            <a:r>
              <a:rPr lang="en-US" sz="1800">
                <a:latin typeface="Open Sans" pitchFamily="2" charset="0"/>
                <a:ea typeface="Open Sans" pitchFamily="2" charset="0"/>
                <a:cs typeface="Open Sans" pitchFamily="2" charset="0"/>
              </a:rPr>
              <a:t>How do we get feedback from people receiving care about their experiences?</a:t>
            </a:r>
          </a:p>
          <a:p>
            <a:pPr marL="0"/>
            <a:endParaRPr lang="en-US" sz="900">
              <a:latin typeface="Open Sans" pitchFamily="2" charset="0"/>
              <a:ea typeface="Open Sans" pitchFamily="2" charset="0"/>
              <a:cs typeface="Open Sans" pitchFamily="2" charset="0"/>
            </a:endParaRPr>
          </a:p>
          <a:p>
            <a:r>
              <a:rPr lang="en-US" sz="1800">
                <a:latin typeface="Open Sans" pitchFamily="2" charset="0"/>
                <a:ea typeface="Open Sans" pitchFamily="2" charset="0"/>
                <a:cs typeface="Open Sans" pitchFamily="2" charset="0"/>
              </a:rPr>
              <a:t>How do we use feedback from older people and from you as our staff to improve care?</a:t>
            </a:r>
          </a:p>
        </p:txBody>
      </p:sp>
      <p:pic>
        <p:nvPicPr>
          <p:cNvPr id="10" name="Picture 9">
            <a:extLst>
              <a:ext uri="{FF2B5EF4-FFF2-40B4-BE49-F238E27FC236}">
                <a16:creationId xmlns:a16="http://schemas.microsoft.com/office/drawing/2014/main" id="{2892CBF5-D47C-50F9-5C64-4ABD81FDA896}"/>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1376743" y="64406"/>
            <a:ext cx="743279" cy="743279"/>
          </a:xfrm>
          <a:prstGeom prst="rect">
            <a:avLst/>
          </a:prstGeom>
          <a:ln>
            <a:noFill/>
          </a:ln>
        </p:spPr>
      </p:pic>
      <p:sp>
        <p:nvSpPr>
          <p:cNvPr id="12" name="Slide Number Placeholder 11">
            <a:extLst>
              <a:ext uri="{FF2B5EF4-FFF2-40B4-BE49-F238E27FC236}">
                <a16:creationId xmlns:a16="http://schemas.microsoft.com/office/drawing/2014/main" id="{48CDEFFF-2FEB-CA66-8F45-7516FAB62C64}"/>
              </a:ext>
            </a:extLst>
          </p:cNvPr>
          <p:cNvSpPr>
            <a:spLocks noGrp="1"/>
          </p:cNvSpPr>
          <p:nvPr>
            <p:ph type="sldNum" sz="quarter" idx="12"/>
          </p:nvPr>
        </p:nvSpPr>
        <p:spPr/>
        <p:txBody>
          <a:bodyPr/>
          <a:lstStyle/>
          <a:p>
            <a:fld id="{330EA680-D336-4FF7-8B7A-9848BB0A1C32}" type="slidenum">
              <a:rPr lang="en-US" smtClean="0"/>
              <a:t>9</a:t>
            </a:fld>
            <a:endParaRPr lang="en-US"/>
          </a:p>
        </p:txBody>
      </p:sp>
      <p:sp>
        <p:nvSpPr>
          <p:cNvPr id="13" name="Picture Placeholder 7">
            <a:extLst>
              <a:ext uri="{FF2B5EF4-FFF2-40B4-BE49-F238E27FC236}">
                <a16:creationId xmlns:a16="http://schemas.microsoft.com/office/drawing/2014/main" id="{4B0317A0-6EB5-DF60-2F3B-A746B62E9069}"/>
              </a:ext>
            </a:extLst>
          </p:cNvPr>
          <p:cNvSpPr>
            <a:spLocks noGrp="1"/>
          </p:cNvSpPr>
          <p:nvPr>
            <p:ph type="pic" sz="quarter" idx="13"/>
          </p:nvPr>
        </p:nvSpPr>
        <p:spPr>
          <a:xfrm>
            <a:off x="85725" y="85725"/>
            <a:ext cx="2359025" cy="690563"/>
          </a:xfrm>
        </p:spPr>
        <p:txBody>
          <a:bodyPr/>
          <a:lstStyle/>
          <a:p>
            <a:endParaRPr lang="en-AU"/>
          </a:p>
        </p:txBody>
      </p:sp>
    </p:spTree>
    <p:extLst>
      <p:ext uri="{BB962C8B-B14F-4D97-AF65-F5344CB8AC3E}">
        <p14:creationId xmlns:p14="http://schemas.microsoft.com/office/powerpoint/2010/main" val="2888372534"/>
      </p:ext>
    </p:extLst>
  </p:cSld>
  <p:clrMapOvr>
    <a:masterClrMapping/>
  </p:clrMapOvr>
</p:sld>
</file>

<file path=ppt/theme/theme1.xml><?xml version="1.0" encoding="utf-8"?>
<a:theme xmlns:a="http://schemas.openxmlformats.org/drawingml/2006/main" name="office theme">
  <a:themeElements>
    <a:clrScheme name="Custom 1">
      <a:dk1>
        <a:srgbClr val="1E1545"/>
      </a:dk1>
      <a:lt1>
        <a:sysClr val="window" lastClr="FFFFFF"/>
      </a:lt1>
      <a:dk2>
        <a:srgbClr val="1E1545"/>
      </a:dk2>
      <a:lt2>
        <a:srgbClr val="EBEBEC"/>
      </a:lt2>
      <a:accent1>
        <a:srgbClr val="DA576C"/>
      </a:accent1>
      <a:accent2>
        <a:srgbClr val="78BE43"/>
      </a:accent2>
      <a:accent3>
        <a:srgbClr val="8C5AA5"/>
      </a:accent3>
      <a:accent4>
        <a:srgbClr val="F4B223"/>
      </a:accent4>
      <a:accent5>
        <a:srgbClr val="2AB1BB"/>
      </a:accent5>
      <a:accent6>
        <a:srgbClr val="F26A2B"/>
      </a:accent6>
      <a:hlink>
        <a:srgbClr val="45B0E1"/>
      </a:hlink>
      <a:folHlink>
        <a:srgbClr val="C1E4F5"/>
      </a:folHlink>
    </a:clrScheme>
    <a:fontScheme name="Office Them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dlc_DocId xmlns="84b19ea7-d61a-4583-bb00-55465adf5bcb">43AUEAQ5DAMQ-1148695417-49256</_dlc_DocId>
    <_dlc_DocIdUrl xmlns="84b19ea7-d61a-4583-bb00-55465adf5bcb">
      <Url>https://agedcarequality.sharepoint.com/sites/SectorEducation/_layouts/15/DocIdRedir.aspx?ID=43AUEAQ5DAMQ-1148695417-49256</Url>
      <Description>43AUEAQ5DAMQ-1148695417-49256</Description>
    </_dlc_DocIdUrl>
    <Comments xmlns="cee6797c-67ca-4b9b-b0c6-6b7192a60d7c" xsi:nil="true"/>
    <_Flow_SignoffStatus xmlns="cee6797c-67ca-4b9b-b0c6-6b7192a60d7c" xsi:nil="true"/>
    <Date xmlns="cee6797c-67ca-4b9b-b0c6-6b7192a60d7c" xsi:nil="true"/>
    <Dateandtime xmlns="cee6797c-67ca-4b9b-b0c6-6b7192a60d7c" xsi:nil="true"/>
    <Resourcetype xmlns="cee6797c-67ca-4b9b-b0c6-6b7192a60d7c" xsi:nil="true"/>
    <TaxCatchAll xmlns="84b19ea7-d61a-4583-bb00-55465adf5bcb" xsi:nil="true"/>
    <Assignedto xmlns="cee6797c-67ca-4b9b-b0c6-6b7192a60d7c">
      <UserInfo>
        <DisplayName/>
        <AccountId xsi:nil="true"/>
        <AccountType/>
      </UserInfo>
    </Assignedto>
    <lcf76f155ced4ddcb4097134ff3c332f xmlns="cee6797c-67ca-4b9b-b0c6-6b7192a60d7c">
      <Terms xmlns="http://schemas.microsoft.com/office/infopath/2007/PartnerControls"/>
    </lcf76f155ced4ddcb4097134ff3c332f>
  </documentManagement>
</p:properties>
</file>

<file path=customXml/item3.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4.xml><?xml version="1.0" encoding="utf-8"?>
<ct:contentTypeSchema xmlns:ct="http://schemas.microsoft.com/office/2006/metadata/contentType" xmlns:ma="http://schemas.microsoft.com/office/2006/metadata/properties/metaAttributes" ct:_="" ma:_="" ma:contentTypeName="Document" ma:contentTypeID="0x0101006FB4D245F37F6E47957A80512D2DFF70" ma:contentTypeVersion="24" ma:contentTypeDescription="Create a new document." ma:contentTypeScope="" ma:versionID="54d49f6011cb7723a44aad8ea72f7daf">
  <xsd:schema xmlns:xsd="http://www.w3.org/2001/XMLSchema" xmlns:xs="http://www.w3.org/2001/XMLSchema" xmlns:p="http://schemas.microsoft.com/office/2006/metadata/properties" xmlns:ns2="cee6797c-67ca-4b9b-b0c6-6b7192a60d7c" xmlns:ns3="84b19ea7-d61a-4583-bb00-55465adf5bcb" targetNamespace="http://schemas.microsoft.com/office/2006/metadata/properties" ma:root="true" ma:fieldsID="3152a271e143e5a7b70669a40898b98b" ns2:_="" ns3:_="">
    <xsd:import namespace="cee6797c-67ca-4b9b-b0c6-6b7192a60d7c"/>
    <xsd:import namespace="84b19ea7-d61a-4583-bb00-55465adf5bc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LengthInSeconds" minOccurs="0"/>
                <xsd:element ref="ns2:MediaServiceDateTaken" minOccurs="0"/>
                <xsd:element ref="ns3:SharedWithUsers" minOccurs="0"/>
                <xsd:element ref="ns3:SharedWithDetails" minOccurs="0"/>
                <xsd:element ref="ns2:MediaServiceGenerationTime" minOccurs="0"/>
                <xsd:element ref="ns2:MediaServiceEventHashCode" minOccurs="0"/>
                <xsd:element ref="ns2:MediaServiceOCR" minOccurs="0"/>
                <xsd:element ref="ns2:_Flow_SignoffStatus" minOccurs="0"/>
                <xsd:element ref="ns2:lcf76f155ced4ddcb4097134ff3c332f" minOccurs="0"/>
                <xsd:element ref="ns3:TaxCatchAll" minOccurs="0"/>
                <xsd:element ref="ns2:Resourcetype" minOccurs="0"/>
                <xsd:element ref="ns2:Comments" minOccurs="0"/>
                <xsd:element ref="ns2:Dateandtime" minOccurs="0"/>
                <xsd:element ref="ns2:Assignedto" minOccurs="0"/>
                <xsd:element ref="ns2:MediaServiceObjectDetectorVersions" minOccurs="0"/>
                <xsd:element ref="ns2:MediaServiceLocation" minOccurs="0"/>
                <xsd:element ref="ns3:_dlc_DocId" minOccurs="0"/>
                <xsd:element ref="ns3:_dlc_DocIdUrl" minOccurs="0"/>
                <xsd:element ref="ns3:_dlc_DocIdPersistId" minOccurs="0"/>
                <xsd:element ref="ns2:Date"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ee6797c-67ca-4b9b-b0c6-6b7192a60d7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DateTaken" ma:index="14" nillable="true" ma:displayName="MediaServiceDateTaken" ma:hidden="true" ma:internalName="MediaServiceDateTake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_Flow_SignoffStatus" ma:index="20" nillable="true" ma:displayName="Sign-off status" ma:internalName="Sign_x002d_off_x0020_status">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d53d20b5-6419-4d10-afdf-1b8870cd91e5" ma:termSetId="09814cd3-568e-fe90-9814-8d621ff8fb84" ma:anchorId="fba54fb3-c3e1-fe81-a776-ca4b69148c4d" ma:open="true" ma:isKeyword="false">
      <xsd:complexType>
        <xsd:sequence>
          <xsd:element ref="pc:Terms" minOccurs="0" maxOccurs="1"/>
        </xsd:sequence>
      </xsd:complexType>
    </xsd:element>
    <xsd:element name="Resourcetype" ma:index="24" nillable="true" ma:displayName="Resource type" ma:format="Dropdown" ma:internalName="Resourcetype">
      <xsd:simpleType>
        <xsd:restriction base="dms:Text">
          <xsd:maxLength value="255"/>
        </xsd:restriction>
      </xsd:simpleType>
    </xsd:element>
    <xsd:element name="Comments" ma:index="25" nillable="true" ma:displayName="Under development " ma:format="Dropdown" ma:internalName="Comments">
      <xsd:simpleType>
        <xsd:restriction base="dms:Note">
          <xsd:maxLength value="255"/>
        </xsd:restriction>
      </xsd:simpleType>
    </xsd:element>
    <xsd:element name="Dateandtime" ma:index="26" nillable="true" ma:displayName="Date and time" ma:format="DateOnly" ma:internalName="Dateandtime">
      <xsd:simpleType>
        <xsd:restriction base="dms:DateTime"/>
      </xsd:simpleType>
    </xsd:element>
    <xsd:element name="Assignedto" ma:index="27" nillable="true" ma:displayName="Assigned to" ma:format="Dropdown" ma:list="UserInfo" ma:SharePointGroup="0" ma:internalName="Assignedto">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ediaServiceObjectDetectorVersions" ma:index="28" nillable="true" ma:displayName="MediaServiceObjectDetectorVersions" ma:hidden="true" ma:indexed="true" ma:internalName="MediaServiceObjectDetectorVersions" ma:readOnly="true">
      <xsd:simpleType>
        <xsd:restriction base="dms:Text"/>
      </xsd:simpleType>
    </xsd:element>
    <xsd:element name="MediaServiceLocation" ma:index="29" nillable="true" ma:displayName="Location" ma:indexed="true" ma:internalName="MediaServiceLocation" ma:readOnly="true">
      <xsd:simpleType>
        <xsd:restriction base="dms:Text"/>
      </xsd:simpleType>
    </xsd:element>
    <xsd:element name="Date" ma:index="33" nillable="true" ma:displayName="Date" ma:format="DateOnly" ma:internalName="Date">
      <xsd:simpleType>
        <xsd:restriction base="dms:DateTime"/>
      </xsd:simpleType>
    </xsd:element>
    <xsd:element name="MediaServiceSearchProperties" ma:index="3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4b19ea7-d61a-4583-bb00-55465adf5bcb"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1b8ac0b1-0ec6-4d84-93b9-9cfeda57bcc7}" ma:internalName="TaxCatchAll" ma:showField="CatchAllData" ma:web="84b19ea7-d61a-4583-bb00-55465adf5bcb">
      <xsd:complexType>
        <xsd:complexContent>
          <xsd:extension base="dms:MultiChoiceLookup">
            <xsd:sequence>
              <xsd:element name="Value" type="dms:Lookup" maxOccurs="unbounded" minOccurs="0" nillable="true"/>
            </xsd:sequence>
          </xsd:extension>
        </xsd:complexContent>
      </xsd:complexType>
    </xsd:element>
    <xsd:element name="_dlc_DocId" ma:index="30" nillable="true" ma:displayName="Document ID Value" ma:description="The value of the document ID assigned to this item." ma:indexed="true" ma:internalName="_dlc_DocId" ma:readOnly="true">
      <xsd:simpleType>
        <xsd:restriction base="dms:Text"/>
      </xsd:simpleType>
    </xsd:element>
    <xsd:element name="_dlc_DocIdUrl" ma:index="31"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32"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4A738BE-7B7F-475B-ACAD-BFE8447F7CC0}">
  <ds:schemaRefs>
    <ds:schemaRef ds:uri="http://schemas.microsoft.com/sharepoint/v3/contenttype/forms"/>
  </ds:schemaRefs>
</ds:datastoreItem>
</file>

<file path=customXml/itemProps2.xml><?xml version="1.0" encoding="utf-8"?>
<ds:datastoreItem xmlns:ds="http://schemas.openxmlformats.org/officeDocument/2006/customXml" ds:itemID="{79EA1E46-1B54-4285-B5BE-B413F807BA56}">
  <ds:schemaRefs>
    <ds:schemaRef ds:uri="http://www.w3.org/XML/1998/namespace"/>
    <ds:schemaRef ds:uri="http://purl.org/dc/terms/"/>
    <ds:schemaRef ds:uri="http://purl.org/dc/dcmitype/"/>
    <ds:schemaRef ds:uri="http://schemas.microsoft.com/office/infopath/2007/PartnerControls"/>
    <ds:schemaRef ds:uri="http://schemas.microsoft.com/office/2006/documentManagement/types"/>
    <ds:schemaRef ds:uri="http://purl.org/dc/elements/1.1/"/>
    <ds:schemaRef ds:uri="http://schemas.openxmlformats.org/package/2006/metadata/core-properties"/>
    <ds:schemaRef ds:uri="84b19ea7-d61a-4583-bb00-55465adf5bcb"/>
    <ds:schemaRef ds:uri="cee6797c-67ca-4b9b-b0c6-6b7192a60d7c"/>
    <ds:schemaRef ds:uri="http://schemas.microsoft.com/office/2006/metadata/properties"/>
  </ds:schemaRefs>
</ds:datastoreItem>
</file>

<file path=customXml/itemProps3.xml><?xml version="1.0" encoding="utf-8"?>
<ds:datastoreItem xmlns:ds="http://schemas.openxmlformats.org/officeDocument/2006/customXml" ds:itemID="{5909F311-10F9-4546-BAAA-91D4EECE9A73}">
  <ds:schemaRefs>
    <ds:schemaRef ds:uri="http://schemas.microsoft.com/sharepoint/events"/>
  </ds:schemaRefs>
</ds:datastoreItem>
</file>

<file path=customXml/itemProps4.xml><?xml version="1.0" encoding="utf-8"?>
<ds:datastoreItem xmlns:ds="http://schemas.openxmlformats.org/officeDocument/2006/customXml" ds:itemID="{6D870528-31E0-4AE6-9E9C-17BE29C5C09D}">
  <ds:schemaRefs>
    <ds:schemaRef ds:uri="84b19ea7-d61a-4583-bb00-55465adf5bcb"/>
    <ds:schemaRef ds:uri="cee6797c-67ca-4b9b-b0c6-6b7192a60d7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9345</Words>
  <Application>Microsoft Office PowerPoint</Application>
  <PresentationFormat>Widescreen</PresentationFormat>
  <Paragraphs>780</Paragraphs>
  <Slides>34</Slides>
  <Notes>34</Notes>
  <HiddenSlides>1</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34</vt:i4>
      </vt:variant>
    </vt:vector>
  </HeadingPairs>
  <TitlesOfParts>
    <vt:vector size="42" baseType="lpstr">
      <vt:lpstr>Aptos</vt:lpstr>
      <vt:lpstr>Aptos Display</vt:lpstr>
      <vt:lpstr>Arial</vt:lpstr>
      <vt:lpstr>Arial,Sans-Serif</vt:lpstr>
      <vt:lpstr>Calibri</vt:lpstr>
      <vt:lpstr>Open Sans</vt:lpstr>
      <vt:lpstr>Open Sans ExtraBold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Reflective questions</vt:lpstr>
      <vt:lpstr>PowerPoint Presentation</vt:lpstr>
      <vt:lpstr>PowerPoint Presentation</vt:lpstr>
      <vt:lpstr>PowerPoint Presentation</vt:lpstr>
      <vt:lpstr>Reflective questions</vt:lpstr>
      <vt:lpstr>PowerPoint Presentation</vt:lpstr>
      <vt:lpstr>PowerPoint Presentation</vt:lpstr>
      <vt:lpstr>PowerPoint Presentation</vt:lpstr>
      <vt:lpstr>Reflective questions</vt:lpstr>
      <vt:lpstr>PowerPoint Presentation</vt:lpstr>
      <vt:lpstr>PowerPoint Presentation</vt:lpstr>
      <vt:lpstr>Reflective questions</vt:lpstr>
      <vt:lpstr>PowerPoint Presentation</vt:lpstr>
      <vt:lpstr>PowerPoint Presentation</vt:lpstr>
      <vt:lpstr>PowerPoint Presentation</vt:lpstr>
      <vt:lpstr>Reflective questions</vt:lpstr>
      <vt:lpstr>PowerPoint Presentation</vt:lpstr>
      <vt:lpstr>PowerPoint Presentation</vt:lpstr>
      <vt:lpstr>PowerPoint Presentation</vt:lpstr>
      <vt:lpstr>Reflective questions</vt:lpstr>
      <vt:lpstr>PowerPoint Presentation</vt:lpstr>
      <vt:lpstr>PowerPoint Presentation</vt:lpstr>
      <vt:lpstr>PowerPoint Presentation</vt:lpstr>
      <vt:lpstr>Reflective questions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Ayla Weeks</dc:creator>
  <cp:lastModifiedBy>Scott Morgan</cp:lastModifiedBy>
  <cp:revision>1</cp:revision>
  <dcterms:created xsi:type="dcterms:W3CDTF">2024-10-30T06:10:28Z</dcterms:created>
  <dcterms:modified xsi:type="dcterms:W3CDTF">2024-12-11T23:50:41Z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DocIdItemGuid">
    <vt:lpwstr>95184f14-814c-4acb-83dd-fa672883b155</vt:lpwstr>
  </property>
  <property fmtid="{D5CDD505-2E9C-101B-9397-08002B2CF9AE}" pid="3" name="ContentTypeId">
    <vt:lpwstr>0x0101006FB4D245F37F6E47957A80512D2DFF70</vt:lpwstr>
  </property>
  <property fmtid="{D5CDD505-2E9C-101B-9397-08002B2CF9AE}" pid="4" name="MediaServiceImageTags">
    <vt:lpwstr/>
  </property>
</Properties>
</file>