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Lst>
  <p:notesMasterIdLst>
    <p:notesMasterId r:id="rId21"/>
  </p:notesMasterIdLst>
  <p:handoutMasterIdLst>
    <p:handoutMasterId r:id="rId22"/>
  </p:handoutMasterIdLst>
  <p:sldIdLst>
    <p:sldId id="482" r:id="rId6"/>
    <p:sldId id="454" r:id="rId7"/>
    <p:sldId id="448" r:id="rId8"/>
    <p:sldId id="475" r:id="rId9"/>
    <p:sldId id="476" r:id="rId10"/>
    <p:sldId id="463" r:id="rId11"/>
    <p:sldId id="477" r:id="rId12"/>
    <p:sldId id="466" r:id="rId13"/>
    <p:sldId id="478" r:id="rId14"/>
    <p:sldId id="461" r:id="rId15"/>
    <p:sldId id="469" r:id="rId16"/>
    <p:sldId id="480" r:id="rId17"/>
    <p:sldId id="471" r:id="rId18"/>
    <p:sldId id="474" r:id="rId19"/>
    <p:sldId id="479" r:id="rId20"/>
  </p:sldIdLst>
  <p:sldSz cx="12192000" cy="6858000"/>
  <p:notesSz cx="6797675" cy="9926638"/>
  <p:embeddedFontLst>
    <p:embeddedFont>
      <p:font typeface="Calibri" panose="020F0502020204030204" pitchFamily="34" charset="0"/>
      <p:regular r:id="rId23"/>
      <p:bold r:id="rId24"/>
      <p:italic r:id="rId25"/>
      <p:boldItalic r:id="rId26"/>
    </p:embeddedFont>
    <p:embeddedFont>
      <p:font typeface="Fira Sans Light" panose="020B0403050000020004" pitchFamily="34" charset="0"/>
      <p:regular r:id="rId27"/>
      <p:italic r:id="rId28"/>
    </p:embeddedFont>
    <p:embeddedFont>
      <p:font typeface="Open Sans" pitchFamily="2" charset="0"/>
      <p:regular r:id="rId29"/>
      <p:bold r:id="rId30"/>
      <p:italic r:id="rId31"/>
      <p:boldItalic r:id="rId32"/>
    </p:embeddedFont>
    <p:embeddedFont>
      <p:font typeface="Open Sans ExtraBold" pitchFamily="2" charset="0"/>
      <p:bold r:id="rId33"/>
      <p:boldItalic r:id="rId34"/>
    </p:embeddedFont>
    <p:embeddedFont>
      <p:font typeface="Segoe UI" panose="020B0502040204020203" pitchFamily="34"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674236-DCB1-5EFF-1EF1-49D8F6A6131A}" name="Susan Beale" initials="SB" userId="S::Susan.Beale@agedcarequality.gov.au::cd7a00d3-4680-41ac-b0a5-132860744bf3" providerId="AD"/>
  <p188:author id="{7D89D97D-9492-0BDD-CCC0-C3816A32CE06}" name="Susan Beale" initials="SB" userId="S::susan.beale@agedcarequality.gov.au::cd7a00d3-4680-41ac-b0a5-132860744bf3" providerId="AD"/>
  <p188:author id="{415521DC-141A-BBEE-6EE0-C5A8DBAE86B3}" name="Zabrina Batterham" initials="ZB" userId="S::Zabrina.Batterham@agedcarequality.gov.au::4521c680-e78e-42bf-b363-7f7e9d351f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a:srgbClr val="00C2DF"/>
    <a:srgbClr val="008FBF"/>
    <a:srgbClr val="D73B56"/>
    <a:srgbClr val="F48887"/>
    <a:srgbClr val="5FBB46"/>
    <a:srgbClr val="A0CD4F"/>
    <a:srgbClr val="008E85"/>
    <a:srgbClr val="4CBBAB"/>
    <a:srgbClr val="E77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75573-7615-4E2E-A321-25481EA08322}" v="2" dt="2024-04-10T06:24:05.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16" autoAdjust="0"/>
  </p:normalViewPr>
  <p:slideViewPr>
    <p:cSldViewPr snapToGrid="0">
      <p:cViewPr varScale="1">
        <p:scale>
          <a:sx n="98" d="100"/>
          <a:sy n="98" d="100"/>
        </p:scale>
        <p:origin x="1038"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commentAuthors" Target="commentAuthors.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11/04/2024</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11/04/2024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fetyandquality.gov.au/publications-and-resources/resource-library/5-moments-hand-hygiene-aged-care-pos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a:solidFill>
                  <a:srgbClr val="000000"/>
                </a:solidFill>
                <a:effectLst/>
                <a:latin typeface="Calibri" panose="020F0502020204030204" pitchFamily="34" charset="0"/>
              </a:rPr>
              <a:t>The quality of life and welfare of older Australians is essential. This is why all visitors to our service are important and need to be supported to follow infection prevention and control (IPC) practices.  </a:t>
            </a:r>
          </a:p>
          <a:p>
            <a:pPr algn="l" rtl="0" fontAlgn="base"/>
            <a:endParaRPr lang="en-AU"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377161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59F27-4C64-E646-EE64-2F11904B0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5E35E-CF6F-C91A-1E23-22F90CFDE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2B2F4-1C13-8C4A-FE79-3FB0463CB079}"/>
              </a:ext>
            </a:extLst>
          </p:cNvPr>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AU" dirty="0"/>
          </a:p>
          <a:p>
            <a:endParaRPr lang="en-AU" dirty="0">
              <a:cs typeface="Calibri"/>
            </a:endParaRPr>
          </a:p>
          <a:p>
            <a:r>
              <a:rPr lang="en-AU" dirty="0"/>
              <a:t>Visitors are required to comply with staff directions around PPE requirements while visiting our facility. As staff, we must educate and help visitors to correctly put on (don) and take off (doff) PPE. </a:t>
            </a:r>
            <a:endParaRPr lang="en-AU" dirty="0">
              <a:cs typeface="Calibri"/>
            </a:endParaRPr>
          </a:p>
          <a:p>
            <a:endParaRPr lang="en-AU" dirty="0">
              <a:cs typeface="Calibri"/>
            </a:endParaRPr>
          </a:p>
          <a:p>
            <a:r>
              <a:rPr lang="en-AU" dirty="0">
                <a:cs typeface="Calibri"/>
              </a:rPr>
              <a:t>Examples/information could include:</a:t>
            </a:r>
          </a:p>
          <a:p>
            <a:pPr marL="171450" indent="-171450">
              <a:buFont typeface="Arial"/>
              <a:buChar char="•"/>
            </a:pPr>
            <a:r>
              <a:rPr lang="en-AU" dirty="0">
                <a:cs typeface="Calibri"/>
              </a:rPr>
              <a:t>Approaching a visitor not wearing correct PPE</a:t>
            </a:r>
          </a:p>
          <a:p>
            <a:pPr marL="171450" indent="-171450">
              <a:buFont typeface="Arial"/>
              <a:buChar char="•"/>
            </a:pPr>
            <a:r>
              <a:rPr lang="en-AU" dirty="0">
                <a:cs typeface="Calibri"/>
              </a:rPr>
              <a:t>Fitting a mask</a:t>
            </a:r>
          </a:p>
          <a:p>
            <a:pPr marL="171450" indent="-171450">
              <a:buFont typeface="Arial"/>
              <a:buChar char="•"/>
            </a:pPr>
            <a:r>
              <a:rPr lang="en-AU" dirty="0">
                <a:cs typeface="Calibri"/>
              </a:rPr>
              <a:t>Location of posters/pamphlets on correct procedures </a:t>
            </a:r>
          </a:p>
          <a:p>
            <a:pPr marL="171450" indent="-171450">
              <a:buFont typeface="Arial"/>
              <a:buChar char="•"/>
            </a:pPr>
            <a:r>
              <a:rPr lang="en-AU" dirty="0">
                <a:cs typeface="Calibri"/>
              </a:rPr>
              <a:t>Location of PPE station</a:t>
            </a:r>
          </a:p>
          <a:p>
            <a:pPr marL="171450" indent="-171450">
              <a:buFont typeface="Arial"/>
              <a:buChar char="•"/>
            </a:pPr>
            <a:r>
              <a:rPr lang="en-AU" dirty="0">
                <a:cs typeface="Calibri"/>
              </a:rPr>
              <a:t>Location of donning and doffing station </a:t>
            </a:r>
          </a:p>
          <a:p>
            <a:pPr marL="171450" indent="-171450">
              <a:buFont typeface="Arial"/>
              <a:buChar char="•"/>
            </a:pPr>
            <a:r>
              <a:rPr lang="en-AU" dirty="0">
                <a:cs typeface="Calibri"/>
              </a:rPr>
              <a:t>Correct order of Donning and Doffing</a:t>
            </a:r>
          </a:p>
          <a:p>
            <a:pPr marL="171450" indent="-171450">
              <a:buFont typeface="Arial"/>
              <a:buChar char="•"/>
            </a:pPr>
            <a:r>
              <a:rPr lang="en-AU" dirty="0">
                <a:cs typeface="Calibri"/>
              </a:rPr>
              <a:t>Disposing of used PPE</a:t>
            </a:r>
          </a:p>
          <a:p>
            <a:pPr marL="171450" indent="-171450">
              <a:buFont typeface="Arial"/>
              <a:buChar char="•"/>
            </a:pPr>
            <a:endParaRPr lang="en-AU" dirty="0">
              <a:cs typeface="Calibri"/>
            </a:endParaRPr>
          </a:p>
          <a:p>
            <a:pPr marL="0" indent="0">
              <a:buFont typeface="Arial"/>
              <a:buNone/>
            </a:pP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dirty="0">
                <a:solidFill>
                  <a:srgbClr val="0078D4"/>
                </a:solidFill>
              </a:rPr>
              <a:t>ACTIVITY: As a group, discuss visitor PPE use and talk about any challenges you’re having at your service with people correctly using PPE – what can you do to help them? Are there any policies or processes you need to change?</a:t>
            </a:r>
          </a:p>
          <a:p>
            <a:pPr marL="0" indent="0">
              <a:buFont typeface="Arial"/>
              <a:buNone/>
            </a:pPr>
            <a:endParaRPr lang="en-AU" dirty="0">
              <a:cs typeface="Calibri"/>
            </a:endParaRPr>
          </a:p>
        </p:txBody>
      </p:sp>
      <p:sp>
        <p:nvSpPr>
          <p:cNvPr id="4" name="Slide Number Placeholder 3">
            <a:extLst>
              <a:ext uri="{FF2B5EF4-FFF2-40B4-BE49-F238E27FC236}">
                <a16:creationId xmlns:a16="http://schemas.microsoft.com/office/drawing/2014/main" id="{9E48AEBC-ED97-0240-5EC5-8B607FABD578}"/>
              </a:ext>
            </a:extLst>
          </p:cNvPr>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9907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64B2-0254-0241-5D06-6558425D5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5153F-CDC3-A2D9-7AC0-CC90259C5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FF21-3C21-9580-E24B-852A2EC9046C}"/>
              </a:ext>
            </a:extLst>
          </p:cNvPr>
          <p:cNvSpPr>
            <a:spLocks noGrp="1"/>
          </p:cNvSpPr>
          <p:nvPr>
            <p:ph type="body" idx="1"/>
          </p:nvPr>
        </p:nvSpPr>
        <p:spPr/>
        <p:txBody>
          <a:bodyPr/>
          <a:lstStyle/>
          <a:p>
            <a:r>
              <a:rPr lang="en-AU"/>
              <a:t>Viruses can spread through large-particle respiratory droplet transmission, for example when a person with a transmissible infection coughs or sneezes. </a:t>
            </a:r>
            <a:endParaRPr lang="en-US"/>
          </a:p>
          <a:p>
            <a:endParaRPr lang="en-AU"/>
          </a:p>
          <a:p>
            <a:r>
              <a:rPr lang="en-AU"/>
              <a:t>Cough etiquette means you should:</a:t>
            </a:r>
            <a:endParaRPr lang="en-US"/>
          </a:p>
          <a:p>
            <a:pPr marL="171450" indent="-171450">
              <a:buFont typeface="Arial,Sans-Serif"/>
              <a:buChar char="•"/>
            </a:pPr>
            <a:r>
              <a:rPr lang="en-AU"/>
              <a:t>Cough or sneeze into your elbow or a tissue. Always dispose of the tissue into the bin</a:t>
            </a:r>
            <a:endParaRPr lang="en-US"/>
          </a:p>
          <a:p>
            <a:pPr marL="171450" indent="-171450">
              <a:buFont typeface="Arial,Sans-Serif"/>
              <a:buChar char="•"/>
            </a:pPr>
            <a:r>
              <a:rPr lang="en-AU"/>
              <a:t>Wear a mask if you’re not well or if you’re coughing and sneezing</a:t>
            </a:r>
            <a:endParaRPr lang="en-US"/>
          </a:p>
          <a:p>
            <a:pPr marL="171450" indent="-171450">
              <a:buFont typeface="Arial,Sans-Serif"/>
              <a:buChar char="•"/>
            </a:pPr>
            <a:r>
              <a:rPr lang="en-AU"/>
              <a:t>If you can, leave the room and face away from people</a:t>
            </a:r>
            <a:endParaRPr lang="en-US"/>
          </a:p>
          <a:p>
            <a:pPr marL="171450" indent="-171450">
              <a:buFont typeface="Arial,Sans-Serif"/>
              <a:buChar char="•"/>
            </a:pPr>
            <a:r>
              <a:rPr lang="en-AU"/>
              <a:t>Sanitize your hands, and if required surfaces, after coughing and sneezing</a:t>
            </a:r>
            <a:endParaRPr lang="en-US"/>
          </a:p>
          <a:p>
            <a:pPr marL="171450" indent="-171450">
              <a:buFont typeface="Arial,Sans-Serif"/>
              <a:buChar char="•"/>
            </a:pPr>
            <a:endParaRPr lang="en-AU"/>
          </a:p>
          <a:p>
            <a:r>
              <a:rPr lang="en-AU"/>
              <a:t>To keep everyone safe we need to help visitors understand their responsibility for cough etiquette. If you witness a visitor regularly coughing, you may need to check on their health and you may need to ask them to follow producers including wearing a mask to protect our most vulnerable people. </a:t>
            </a:r>
            <a:endParaRPr lang="en-US"/>
          </a:p>
          <a:p>
            <a:endParaRPr lang="en-AU">
              <a:ea typeface="Calibri"/>
              <a:cs typeface="Calibri"/>
            </a:endParaRPr>
          </a:p>
        </p:txBody>
      </p:sp>
      <p:sp>
        <p:nvSpPr>
          <p:cNvPr id="4" name="Slide Number Placeholder 3">
            <a:extLst>
              <a:ext uri="{FF2B5EF4-FFF2-40B4-BE49-F238E27FC236}">
                <a16:creationId xmlns:a16="http://schemas.microsoft.com/office/drawing/2014/main" id="{8E447F25-91DF-5CF8-BE2D-CDDBBF31B0D5}"/>
              </a:ext>
            </a:extLst>
          </p:cNvPr>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224393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US" dirty="0"/>
          </a:p>
          <a:p>
            <a:endParaRPr lang="en-US" i="1"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375297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[Encourage learners/ audience to provide examples/suggestions from their everyday work with visitors to the facility]</a:t>
            </a:r>
            <a:endParaRPr lang="en-US"/>
          </a:p>
          <a:p>
            <a:endParaRPr lang="en-US"/>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381205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6B9F-0FDE-EC3F-9308-D91146DC9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5D62A-91C6-3FE8-ABF3-38018E786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AF4C7-9019-93CB-F089-4F6DBEAF02AB}"/>
              </a:ext>
            </a:extLst>
          </p:cNvPr>
          <p:cNvSpPr>
            <a:spLocks noGrp="1"/>
          </p:cNvSpPr>
          <p:nvPr>
            <p:ph type="body" idx="1"/>
          </p:nvPr>
        </p:nvSpPr>
        <p:spPr/>
        <p:txBody>
          <a:bodyPr/>
          <a:lstStyle/>
          <a:p>
            <a:r>
              <a:rPr lang="en-US" dirty="0"/>
              <a:t>Thankyou.</a:t>
            </a:r>
          </a:p>
          <a:p>
            <a:endParaRPr lang="en-US" dirty="0"/>
          </a:p>
          <a:p>
            <a:r>
              <a:rPr lang="en-US" dirty="0"/>
              <a:t>Remember that everyone has a role to play in keeping some of our most vulnerable people safe. As aged care workers it is part of our responsibility to help visitors understand Infection Prevention Control.  </a:t>
            </a:r>
          </a:p>
          <a:p>
            <a:endParaRPr lang="en-AU" dirty="0">
              <a:cs typeface="Calibri"/>
            </a:endParaRPr>
          </a:p>
        </p:txBody>
      </p:sp>
      <p:sp>
        <p:nvSpPr>
          <p:cNvPr id="4" name="Slide Number Placeholder 3">
            <a:extLst>
              <a:ext uri="{FF2B5EF4-FFF2-40B4-BE49-F238E27FC236}">
                <a16:creationId xmlns:a16="http://schemas.microsoft.com/office/drawing/2014/main" id="{BF1FE18F-EF88-5A93-9A55-5BC7FB3F0D21}"/>
              </a:ext>
            </a:extLst>
          </p:cNvPr>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207671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a:solidFill>
                  <a:srgbClr val="000000"/>
                </a:solidFill>
                <a:effectLst/>
                <a:latin typeface="Calibri" panose="020F0502020204030204" pitchFamily="34" charset="0"/>
              </a:rPr>
              <a:t>The quality of life and welfare of older Australians is essential. This is why all visitors to our service are important and need to be supported to follow infection prevention and control (IPC) practices.  </a:t>
            </a:r>
          </a:p>
          <a:p>
            <a:pPr algn="l" rtl="0" fontAlgn="base"/>
            <a:endParaRPr lang="en-AU"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272040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Older people are some of the most vulnerable people in our community, particularly when it comes to the impact of infections and infectious diseases. </a:t>
            </a:r>
            <a:endParaRPr lang="en-US"/>
          </a:p>
          <a:p>
            <a:endParaRPr lang="en-AU"/>
          </a:p>
          <a:p>
            <a:r>
              <a:rPr lang="en-AU"/>
              <a:t>We've learned through the COVID-19 pandemic the negative impact of visitor restrictions on residents in aged care facilities and the necessity of taking individual circumstances into account when managing infection related risks. </a:t>
            </a:r>
          </a:p>
          <a:p>
            <a:endParaRPr lang="en-AU"/>
          </a:p>
          <a:p>
            <a:r>
              <a:rPr lang="en-AU"/>
              <a:t>When we have visitors to our facility, they have a responsibility to follow good infection prevention and control practices; however, they may be unsure how to do this and may need your help.  </a:t>
            </a:r>
            <a:endParaRPr lang="en-US"/>
          </a:p>
          <a:p>
            <a:r>
              <a:rPr lang="en-AU"/>
              <a:t>Every action they take makes a big difference and helps to stop the transmission of infectious diseases like gastro, the flu and COVID from spreading so that our residents, our visitors and ourselves stay safe. </a:t>
            </a:r>
            <a:endParaRPr lang="en-US"/>
          </a:p>
          <a:p>
            <a:endParaRPr lang="en-AU"/>
          </a:p>
          <a:p>
            <a:r>
              <a:rPr lang="en-AU"/>
              <a:t>Remember – Everyone has a role to play in infection prevention and control.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165411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5C2A-1F8B-9354-C6EA-C6D0413E7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45E9D-1A19-351F-073C-45D9750F6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E9F05-063D-3734-1FE8-D332EB66A27A}"/>
              </a:ext>
            </a:extLst>
          </p:cNvPr>
          <p:cNvSpPr>
            <a:spLocks noGrp="1"/>
          </p:cNvSpPr>
          <p:nvPr>
            <p:ph type="body" idx="1"/>
          </p:nvPr>
        </p:nvSpPr>
        <p:spPr/>
        <p:txBody>
          <a:bodyPr/>
          <a:lstStyle/>
          <a:p>
            <a:r>
              <a:rPr lang="en-AU" dirty="0"/>
              <a:t>There are risks of infection any time someone visits an aged care home, but there may be added risks if someone visits during an outbreak or when the person they care for has an infection. </a:t>
            </a:r>
          </a:p>
          <a:p>
            <a:endParaRPr lang="en-AU" dirty="0"/>
          </a:p>
          <a:p>
            <a:r>
              <a:rPr lang="en-AU" dirty="0"/>
              <a:t>Visitor and infection control policies in aged care homes may change quickly depending on the risks at any point of time. </a:t>
            </a:r>
            <a:endParaRPr lang="en-US" dirty="0"/>
          </a:p>
          <a:p>
            <a:endParaRPr lang="en-AU" dirty="0"/>
          </a:p>
          <a:p>
            <a:endParaRPr lang="en-AU" dirty="0"/>
          </a:p>
          <a:p>
            <a:r>
              <a:rPr lang="en-AU" i="1" dirty="0"/>
              <a:t>The </a:t>
            </a:r>
            <a:r>
              <a:rPr lang="en-AU" i="1" u="sng" dirty="0"/>
              <a:t>whole workforce </a:t>
            </a:r>
            <a:r>
              <a:rPr lang="en-AU" i="1" dirty="0"/>
              <a:t>should </a:t>
            </a:r>
            <a:r>
              <a:rPr lang="en-AU" i="1" u="sng" dirty="0"/>
              <a:t>understand</a:t>
            </a:r>
            <a:r>
              <a:rPr lang="en-AU" i="1" dirty="0"/>
              <a:t> your service’s </a:t>
            </a:r>
            <a:r>
              <a:rPr lang="en-AU" i="1" u="sng" dirty="0"/>
              <a:t>visitor entry requirements </a:t>
            </a:r>
            <a:r>
              <a:rPr lang="en-AU" i="1" dirty="0"/>
              <a:t>and should be able to find relevant operational information as they will be the first point of contact for most visitors  </a:t>
            </a:r>
            <a:endParaRPr lang="en-US" dirty="0"/>
          </a:p>
          <a:p>
            <a:endParaRPr lang="en-AU" dirty="0"/>
          </a:p>
          <a:p>
            <a:r>
              <a:rPr lang="en-AU" i="1" dirty="0"/>
              <a:t>At the main entry or throughout your service you will likely have signage and information on the requirements for visiting a resident, which could include:</a:t>
            </a:r>
            <a:endParaRPr lang="en-AU" dirty="0"/>
          </a:p>
          <a:p>
            <a:pPr marL="285750" indent="-285750">
              <a:buFont typeface="Arial,Sans-Serif"/>
              <a:buChar char="•"/>
            </a:pPr>
            <a:r>
              <a:rPr lang="en-AU" i="1" dirty="0"/>
              <a:t>Visiting times </a:t>
            </a:r>
            <a:endParaRPr lang="en-US" dirty="0"/>
          </a:p>
          <a:p>
            <a:pPr marL="285750" indent="-285750">
              <a:buFont typeface="Arial,Sans-Serif"/>
              <a:buChar char="•"/>
            </a:pPr>
            <a:r>
              <a:rPr lang="en-AU" i="1" dirty="0"/>
              <a:t>Any health alerts and requirements or restrictions in place – this could include PPE use during visits, vaccination requirements, testing or screening (RAT) requirements  </a:t>
            </a:r>
            <a:endParaRPr lang="en-US" dirty="0"/>
          </a:p>
          <a:p>
            <a:pPr marL="285750" indent="-285750">
              <a:buFont typeface="Arial,Sans-Serif"/>
              <a:buChar char="•"/>
            </a:pPr>
            <a:r>
              <a:rPr lang="en-AU" i="1" dirty="0"/>
              <a:t>PPE use and requirements, including information on hand hygiene (washing and sanitiser use) and surgical masks  </a:t>
            </a:r>
            <a:endParaRPr lang="en-US" dirty="0"/>
          </a:p>
          <a:p>
            <a:pPr marL="285750" indent="-285750">
              <a:buFont typeface="Arial,Sans-Serif"/>
              <a:buChar char="•"/>
            </a:pPr>
            <a:r>
              <a:rPr lang="en-AU" i="1" dirty="0"/>
              <a:t>Restrictions to access or changes to the routine within the service – for example during an outbreak </a:t>
            </a:r>
            <a:endParaRPr lang="en-US" dirty="0"/>
          </a:p>
          <a:p>
            <a:pPr marL="285750" indent="-285750">
              <a:buFont typeface="Arial,Sans-Serif"/>
              <a:buChar char="•"/>
            </a:pPr>
            <a:r>
              <a:rPr lang="en-AU" i="1" dirty="0"/>
              <a:t>Sign-in procedures </a:t>
            </a:r>
            <a:endParaRPr lang="en-US" dirty="0"/>
          </a:p>
          <a:p>
            <a:pPr marL="285750" indent="-285750">
              <a:buFont typeface="Arial,Sans-Serif"/>
              <a:buChar char="•"/>
            </a:pPr>
            <a:r>
              <a:rPr lang="en-AU" i="1" dirty="0"/>
              <a:t>Code of Conduct information </a:t>
            </a:r>
            <a:endParaRPr lang="en-US" dirty="0"/>
          </a:p>
          <a:p>
            <a:pPr marL="285750" indent="-285750">
              <a:buFont typeface="Arial,Sans-Serif"/>
              <a:buChar char="•"/>
            </a:pPr>
            <a:r>
              <a:rPr lang="en-AU" i="1" dirty="0"/>
              <a:t>Site and facility map to assist with visitor navigation and understanding of any restricted areas </a:t>
            </a:r>
            <a:endParaRPr lang="en-AU" dirty="0"/>
          </a:p>
          <a:p>
            <a:pPr marL="285750" indent="-285750">
              <a:buFont typeface="Arial,Sans-Serif"/>
              <a:buChar char="•"/>
            </a:pPr>
            <a:r>
              <a:rPr lang="en-AU" i="1" dirty="0"/>
              <a:t>Emergency and evacuation procedures and assembly points for visitors</a:t>
            </a:r>
            <a:endParaRPr lang="en-AU" dirty="0"/>
          </a:p>
          <a:p>
            <a:endParaRPr lang="en-AU" dirty="0">
              <a:cs typeface="Calibri"/>
            </a:endParaRPr>
          </a:p>
        </p:txBody>
      </p:sp>
      <p:sp>
        <p:nvSpPr>
          <p:cNvPr id="4" name="Slide Number Placeholder 3">
            <a:extLst>
              <a:ext uri="{FF2B5EF4-FFF2-40B4-BE49-F238E27FC236}">
                <a16:creationId xmlns:a16="http://schemas.microsoft.com/office/drawing/2014/main" id="{8C3321CE-20F6-9A91-AE85-FE5482EF4C3D}"/>
              </a:ext>
            </a:extLst>
          </p:cNvPr>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335648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0000"/>
                </a:solidFill>
              </a:rPr>
              <a:t>[</a:t>
            </a:r>
            <a:r>
              <a:rPr lang="en-US" i="1" dirty="0"/>
              <a:t>You can run an activity, a group discussion or e</a:t>
            </a:r>
            <a:r>
              <a:rPr lang="en-US" i="1" dirty="0">
                <a:solidFill>
                  <a:srgbClr val="000000"/>
                </a:solidFill>
              </a:rPr>
              <a:t>ncourage learners/ audience to provide examples/suggestions from their everyday work with visitors to the facility]</a:t>
            </a:r>
            <a:endParaRPr lang="en-US" dirty="0"/>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29693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FAE7-C6A0-C961-300A-80A9E5E1A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A281E-B6FA-F73A-835B-CD693CC42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86085-7B13-DB15-8F62-02FA06E7BD91}"/>
              </a:ext>
            </a:extLst>
          </p:cNvPr>
          <p:cNvSpPr>
            <a:spLocks noGrp="1"/>
          </p:cNvSpPr>
          <p:nvPr>
            <p:ph type="body" idx="1"/>
          </p:nvPr>
        </p:nvSpPr>
        <p:spPr/>
        <p:txBody>
          <a:bodyPr/>
          <a:lstStyle/>
          <a:p>
            <a:r>
              <a:rPr lang="en-AU" dirty="0"/>
              <a:t>Regular handwashing is one of the best ways to remove germs, avoid getting sick, and prevent the spread of germs to others. It is important to educate our visitors about good hand hygiene as germs from unwashed/uncleaned hands can be transferred to people, or objects like handrails, or tabletops, and then cause the transmission of infections between people. </a:t>
            </a:r>
            <a:endParaRPr lang="en-US" dirty="0"/>
          </a:p>
          <a:p>
            <a:endParaRPr lang="en-AU" dirty="0"/>
          </a:p>
          <a:p>
            <a:r>
              <a:rPr lang="en-AU" dirty="0"/>
              <a:t>Our role as staff is to encourage regular hand cleaning by visitors, including both hand washing and hand sanitising using an alcohol-based solution. </a:t>
            </a:r>
            <a:endParaRPr lang="en-US" dirty="0"/>
          </a:p>
          <a:p>
            <a:endParaRPr lang="en-AU" dirty="0"/>
          </a:p>
          <a:p>
            <a:r>
              <a:rPr lang="en-AU" dirty="0"/>
              <a:t>We should ensure we follow good hand hygiene practices and demonstrate hand cleaning to set an example. We can also remind visitors to regularly clean their hands, especially:</a:t>
            </a:r>
            <a:endParaRPr lang="en-US" dirty="0"/>
          </a:p>
          <a:p>
            <a:pPr marL="171450" indent="-171450">
              <a:buFont typeface="Arial,Sans-Serif"/>
              <a:buChar char="•"/>
            </a:pPr>
            <a:r>
              <a:rPr lang="en-AU" dirty="0"/>
              <a:t>Before and after touching a person</a:t>
            </a:r>
            <a:endParaRPr lang="en-US" dirty="0"/>
          </a:p>
          <a:p>
            <a:pPr marL="171450" indent="-171450">
              <a:buFont typeface="Arial,Sans-Serif"/>
              <a:buChar char="•"/>
            </a:pPr>
            <a:r>
              <a:rPr lang="en-AU" dirty="0"/>
              <a:t>Before any procedure</a:t>
            </a:r>
            <a:endParaRPr lang="en-US" dirty="0"/>
          </a:p>
          <a:p>
            <a:pPr marL="171450" indent="-171450">
              <a:buFont typeface="Arial,Sans-Serif"/>
              <a:buChar char="•"/>
            </a:pPr>
            <a:r>
              <a:rPr lang="en-AU" dirty="0"/>
              <a:t>Immediately after a procedure, or bodily fluid exposure</a:t>
            </a:r>
            <a:endParaRPr lang="en-US" dirty="0"/>
          </a:p>
          <a:p>
            <a:pPr marL="171450" indent="-171450">
              <a:buFont typeface="Arial,Sans-Serif"/>
              <a:buChar char="•"/>
            </a:pPr>
            <a:r>
              <a:rPr lang="en-AU" dirty="0"/>
              <a:t>After touching a person’s surroundings</a:t>
            </a:r>
            <a:endParaRPr lang="en-US" dirty="0"/>
          </a:p>
          <a:p>
            <a:pPr marL="171450" indent="-171450">
              <a:buFont typeface="Arial,Sans-Serif"/>
              <a:buChar char="•"/>
            </a:pPr>
            <a:r>
              <a:rPr lang="en-AU" dirty="0"/>
              <a:t>When entering and exiting a room</a:t>
            </a:r>
            <a:endParaRPr lang="en-US" dirty="0"/>
          </a:p>
          <a:p>
            <a:pPr marL="171450" indent="-171450">
              <a:buFont typeface="Arial,Sans-Serif"/>
              <a:buChar char="•"/>
            </a:pPr>
            <a:r>
              <a:rPr lang="en-AU" dirty="0"/>
              <a:t>After blowing our nose, coughing, or sneezing</a:t>
            </a:r>
            <a:endParaRPr lang="en-US" dirty="0"/>
          </a:p>
          <a:p>
            <a:r>
              <a:rPr lang="en-AU" dirty="0"/>
              <a:t>(</a:t>
            </a:r>
            <a:r>
              <a:rPr lang="en-AU" dirty="0">
                <a:hlinkClick r:id="rId3"/>
              </a:rPr>
              <a:t>https://www.safetyandquality.gov.au/publications-and-resources/resource-library/5-moments-hand-hygiene-aged-care-poster</a:t>
            </a:r>
            <a:r>
              <a:rPr lang="en-AU" dirty="0"/>
              <a:t>)</a:t>
            </a:r>
            <a:endParaRPr lang="en-US" dirty="0"/>
          </a:p>
          <a:p>
            <a:endParaRPr lang="en-AU" dirty="0"/>
          </a:p>
          <a:p>
            <a:r>
              <a:rPr lang="en-AU" dirty="0"/>
              <a:t>Encouraging hand hygiene helps keep our residents, our visitors, and ourselves safe.</a:t>
            </a:r>
          </a:p>
          <a:p>
            <a:endParaRPr lang="en-AU" dirty="0"/>
          </a:p>
          <a:p>
            <a:endParaRPr lang="en-AU" dirty="0"/>
          </a:p>
          <a:p>
            <a:endParaRPr lang="en-AU" dirty="0"/>
          </a:p>
          <a:p>
            <a:endParaRPr lang="en-AU" dirty="0">
              <a:cs typeface="Calibri"/>
            </a:endParaRPr>
          </a:p>
        </p:txBody>
      </p:sp>
      <p:sp>
        <p:nvSpPr>
          <p:cNvPr id="4" name="Slide Number Placeholder 3">
            <a:extLst>
              <a:ext uri="{FF2B5EF4-FFF2-40B4-BE49-F238E27FC236}">
                <a16:creationId xmlns:a16="http://schemas.microsoft.com/office/drawing/2014/main" id="{ACD03103-7EBA-5BFF-8803-653F06346E16}"/>
              </a:ext>
            </a:extLst>
          </p:cNvPr>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204743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US" dirty="0"/>
          </a:p>
          <a:p>
            <a:endParaRPr lang="en-US" i="1" dirty="0">
              <a:cs typeface="Calibri"/>
            </a:endParaRPr>
          </a:p>
          <a:p>
            <a:r>
              <a:rPr lang="en-US" i="1" dirty="0">
                <a:cs typeface="Calibri"/>
              </a:rPr>
              <a:t>For some resources to help people practice, you can look at these videos:</a:t>
            </a:r>
          </a:p>
          <a:p>
            <a:r>
              <a:rPr lang="en-US" i="1" dirty="0">
                <a:cs typeface="Calibri"/>
              </a:rPr>
              <a:t>Hand washing: https://www.agedcarequality.gov.au/resource-library/hand-hygiene-washing-hands-soap-video-partners-care</a:t>
            </a:r>
          </a:p>
          <a:p>
            <a:r>
              <a:rPr lang="en-US" i="1" dirty="0">
                <a:cs typeface="Calibri"/>
              </a:rPr>
              <a:t>Hand </a:t>
            </a:r>
            <a:r>
              <a:rPr lang="en-US" i="1" dirty="0" err="1">
                <a:cs typeface="Calibri"/>
              </a:rPr>
              <a:t>sanitising</a:t>
            </a:r>
            <a:r>
              <a:rPr lang="en-US" i="1" dirty="0">
                <a:cs typeface="Calibri"/>
              </a:rPr>
              <a:t>: https://www.agedcarequality.gov.au/resource-library/hand-hygiene-cleaning-hands-sanitiser-video-partners-care</a:t>
            </a: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11862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20ED-1BAC-22DB-A090-BE6BB0A2C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491D6-F6DD-7EA8-80E0-EB5AC4B26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167C7-7794-CC5A-46AC-A4568A1D33CA}"/>
              </a:ext>
            </a:extLst>
          </p:cNvPr>
          <p:cNvSpPr>
            <a:spLocks noGrp="1"/>
          </p:cNvSpPr>
          <p:nvPr>
            <p:ph type="body" idx="1"/>
          </p:nvPr>
        </p:nvSpPr>
        <p:spPr/>
        <p:txBody>
          <a:bodyPr/>
          <a:lstStyle/>
          <a:p>
            <a:r>
              <a:rPr lang="en-AU" dirty="0"/>
              <a:t>Personal protective equipment (PPE) is clothing or equipment designed to be worn by someone to protect them from risk of injury or illness, and you will be very familiar with its use from your everyday work at our service.</a:t>
            </a:r>
            <a:endParaRPr lang="en-US" dirty="0"/>
          </a:p>
          <a:p>
            <a:r>
              <a:rPr lang="en-AU" dirty="0"/>
              <a:t> </a:t>
            </a:r>
            <a:endParaRPr lang="en-US" dirty="0"/>
          </a:p>
          <a:p>
            <a:r>
              <a:rPr lang="en-AU" dirty="0"/>
              <a:t>At times, visitors may be asked to wear PPE on their visit, and they will probably be much less familiar with what PPE is, how to use it and why they need it. </a:t>
            </a:r>
            <a:endParaRPr lang="en-US" dirty="0"/>
          </a:p>
          <a:p>
            <a:endParaRPr lang="en-AU" dirty="0"/>
          </a:p>
          <a:p>
            <a:r>
              <a:rPr lang="en-AU" dirty="0"/>
              <a:t>PPE might be required because:</a:t>
            </a:r>
            <a:endParaRPr lang="en-US" dirty="0"/>
          </a:p>
          <a:p>
            <a:pPr marL="171450" indent="-171450">
              <a:buFont typeface="Symbol"/>
              <a:buChar char="•"/>
            </a:pPr>
            <a:r>
              <a:rPr lang="en-AU" dirty="0"/>
              <a:t>the person they are visiting is unwell and waiting a test result</a:t>
            </a:r>
            <a:endParaRPr lang="en-US" dirty="0"/>
          </a:p>
          <a:p>
            <a:pPr marL="171450" indent="-171450">
              <a:buFont typeface="Symbol"/>
              <a:buChar char="•"/>
            </a:pPr>
            <a:r>
              <a:rPr lang="en-AU" dirty="0"/>
              <a:t>The person they are visiting is a high-risk contact and it is possible they may have an infection</a:t>
            </a:r>
            <a:endParaRPr lang="en-US" dirty="0"/>
          </a:p>
          <a:p>
            <a:pPr marL="171450" indent="-171450">
              <a:buFont typeface="Symbol"/>
              <a:buChar char="•"/>
            </a:pPr>
            <a:r>
              <a:rPr lang="en-AU" dirty="0"/>
              <a:t>There is an outbreak in our facility</a:t>
            </a:r>
            <a:endParaRPr lang="en-US" dirty="0"/>
          </a:p>
          <a:p>
            <a:pPr marL="171450" indent="-171450">
              <a:buFont typeface="Symbol"/>
              <a:buChar char="•"/>
            </a:pPr>
            <a:endParaRPr lang="en-AU" dirty="0"/>
          </a:p>
          <a:p>
            <a:r>
              <a:rPr lang="en-AU" dirty="0"/>
              <a:t>The PPE could include:</a:t>
            </a:r>
            <a:endParaRPr lang="en-US" dirty="0"/>
          </a:p>
          <a:p>
            <a:pPr marL="171450" indent="-171450">
              <a:buFont typeface="Symbol"/>
              <a:buChar char="•"/>
            </a:pPr>
            <a:r>
              <a:rPr lang="en-AU" dirty="0"/>
              <a:t>Masks – surgical or P2/N95 – for a how-to video, take a look here: https://www.agedcarequality.gov.au/resource-library/wearing-mask-video-partners-care</a:t>
            </a:r>
            <a:endParaRPr lang="en-US" dirty="0"/>
          </a:p>
          <a:p>
            <a:pPr marL="171450" indent="-171450">
              <a:buFont typeface="Symbol"/>
              <a:buChar char="•"/>
            </a:pPr>
            <a:r>
              <a:rPr lang="en-AU" dirty="0"/>
              <a:t>Eye protection or face shields</a:t>
            </a:r>
            <a:endParaRPr lang="en-US" dirty="0"/>
          </a:p>
          <a:p>
            <a:pPr marL="171450" indent="-171450">
              <a:buFont typeface="Symbol"/>
              <a:buChar char="•"/>
            </a:pPr>
            <a:r>
              <a:rPr lang="en-AU" dirty="0"/>
              <a:t>Gowns</a:t>
            </a:r>
            <a:endParaRPr lang="en-US" dirty="0"/>
          </a:p>
          <a:p>
            <a:pPr marL="171450" indent="-171450">
              <a:buFont typeface="Symbol"/>
              <a:buChar char="•"/>
            </a:pPr>
            <a:r>
              <a:rPr lang="en-AU" dirty="0"/>
              <a:t>Gloves </a:t>
            </a:r>
            <a:endParaRPr lang="en-US" dirty="0"/>
          </a:p>
          <a:p>
            <a:pPr marL="171450" indent="-171450">
              <a:buFont typeface="Symbol"/>
              <a:buChar char="•"/>
            </a:pPr>
            <a:endParaRPr lang="en-AU" dirty="0"/>
          </a:p>
          <a:p>
            <a:endParaRPr lang="en-AU" dirty="0"/>
          </a:p>
          <a:p>
            <a:r>
              <a:rPr lang="en-AU" dirty="0"/>
              <a:t>As an aged care provider, we must take steps to minimise the risk to everyone. It is important to remind visitors that people can spread germs even if they do not have any symptoms and wearing PPE will help keep them, residents and staff safe.</a:t>
            </a:r>
            <a:endParaRPr lang="en-US" dirty="0"/>
          </a:p>
          <a:p>
            <a:endParaRPr lang="en-GB" dirty="0"/>
          </a:p>
        </p:txBody>
      </p:sp>
      <p:sp>
        <p:nvSpPr>
          <p:cNvPr id="4" name="Slide Number Placeholder 3">
            <a:extLst>
              <a:ext uri="{FF2B5EF4-FFF2-40B4-BE49-F238E27FC236}">
                <a16:creationId xmlns:a16="http://schemas.microsoft.com/office/drawing/2014/main" id="{E1FCB2AD-C0D4-A1DE-D967-6AEE0BD64F98}"/>
              </a:ext>
            </a:extLst>
          </p:cNvPr>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374277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AU" dirty="0"/>
          </a:p>
          <a:p>
            <a:endParaRPr lang="en-AU"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3511701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3025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786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75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78221-5475-48B8-B602-EFC721D01DDF}"/>
              </a:ext>
            </a:extLst>
          </p:cNvPr>
          <p:cNvSpPr>
            <a:spLocks noGrp="1"/>
          </p:cNvSpPr>
          <p:nvPr>
            <p:ph idx="1"/>
          </p:nvPr>
        </p:nvSpPr>
        <p:spPr>
          <a:xfrm>
            <a:off x="7137917" y="426128"/>
            <a:ext cx="4877619" cy="6169981"/>
          </a:xfrm>
        </p:spPr>
        <p:txBody>
          <a:bodyPr vert="horz" lIns="0" tIns="0" rIns="0" bIns="0" rtlCol="0" anchor="t">
            <a:noAutofit/>
          </a:bodyPr>
          <a:lstStyle/>
          <a:p>
            <a:pPr>
              <a:lnSpc>
                <a:spcPct val="113999"/>
              </a:lnSpc>
              <a:buNone/>
            </a:pPr>
            <a:r>
              <a:rPr lang="en-AU" sz="2000" dirty="0">
                <a:solidFill>
                  <a:srgbClr val="000000"/>
                </a:solidFill>
                <a:latin typeface="+mn-lt"/>
                <a:ea typeface="Open Sans"/>
                <a:cs typeface="Open Sans"/>
              </a:rPr>
              <a:t>How to use this resource</a:t>
            </a:r>
          </a:p>
          <a:p>
            <a:pPr>
              <a:lnSpc>
                <a:spcPct val="113999"/>
              </a:lnSpc>
              <a:buNone/>
            </a:pPr>
            <a:endParaRPr lang="en-AU" sz="1700" dirty="0">
              <a:solidFill>
                <a:srgbClr val="000000"/>
              </a:solidFill>
            </a:endParaRPr>
          </a:p>
          <a:p>
            <a:pPr>
              <a:lnSpc>
                <a:spcPct val="113999"/>
              </a:lnSpc>
              <a:buNone/>
            </a:pPr>
            <a:r>
              <a:rPr lang="en-AU" sz="1700" b="0" dirty="0">
                <a:solidFill>
                  <a:srgbClr val="000000"/>
                </a:solidFill>
              </a:rPr>
              <a:t>This resource is designed to be delivered as a presentation or workshop to staff within your aged care service. </a:t>
            </a:r>
          </a:p>
          <a:p>
            <a:pPr>
              <a:lnSpc>
                <a:spcPct val="113999"/>
              </a:lnSpc>
              <a:buNone/>
            </a:pPr>
            <a:endParaRPr lang="en-AU" sz="1700" b="0" dirty="0">
              <a:solidFill>
                <a:srgbClr val="000000"/>
              </a:solidFill>
            </a:endParaRPr>
          </a:p>
          <a:p>
            <a:pPr>
              <a:lnSpc>
                <a:spcPct val="113999"/>
              </a:lnSpc>
              <a:buNone/>
            </a:pPr>
            <a:r>
              <a:rPr lang="en-AU" sz="1700" b="0" dirty="0">
                <a:solidFill>
                  <a:srgbClr val="000000"/>
                </a:solidFill>
              </a:rPr>
              <a:t>Sections of the resource have been developed for you to edit and add in information specific to your aged care service, you’ll find these sections with square brackets and text in italics, for example [</a:t>
            </a:r>
            <a:r>
              <a:rPr lang="en-AU" sz="1700" b="0" i="1" dirty="0">
                <a:solidFill>
                  <a:srgbClr val="000000"/>
                </a:solidFill>
              </a:rPr>
              <a:t>add in your text here</a:t>
            </a:r>
            <a:r>
              <a:rPr lang="en-AU" sz="1700" b="0" dirty="0">
                <a:solidFill>
                  <a:srgbClr val="000000"/>
                </a:solidFill>
              </a:rPr>
              <a:t>].  </a:t>
            </a:r>
          </a:p>
          <a:p>
            <a:pPr>
              <a:lnSpc>
                <a:spcPct val="113999"/>
              </a:lnSpc>
              <a:buNone/>
            </a:pPr>
            <a:endParaRPr lang="en-AU" sz="1700" b="0" dirty="0">
              <a:solidFill>
                <a:srgbClr val="000000"/>
              </a:solidFill>
            </a:endParaRPr>
          </a:p>
          <a:p>
            <a:pPr>
              <a:lnSpc>
                <a:spcPct val="113999"/>
              </a:lnSpc>
              <a:buNone/>
            </a:pPr>
            <a:r>
              <a:rPr lang="en-AU" sz="1700" b="0" dirty="0">
                <a:solidFill>
                  <a:srgbClr val="000000"/>
                </a:solidFill>
              </a:rPr>
              <a:t>If you need any support using this resource or if you have feedback or questions about this resource or other educational materials available from the Commission, please email us at </a:t>
            </a:r>
            <a:r>
              <a:rPr lang="en-AU" sz="1700" b="0" dirty="0">
                <a:solidFill>
                  <a:srgbClr val="000000"/>
                </a:solidFill>
                <a:hlinkClick r:id="rId3"/>
              </a:rPr>
              <a:t>education@agedcarequality.gov.au</a:t>
            </a:r>
            <a:r>
              <a:rPr lang="en-AU" sz="1700" b="0" dirty="0">
                <a:solidFill>
                  <a:srgbClr val="000000"/>
                </a:solidFill>
              </a:rPr>
              <a:t>.  </a:t>
            </a:r>
          </a:p>
          <a:p>
            <a:pPr>
              <a:lnSpc>
                <a:spcPct val="113999"/>
              </a:lnSpc>
              <a:buNone/>
            </a:pPr>
            <a:endParaRPr lang="en-AU" sz="1700" b="0" dirty="0">
              <a:solidFill>
                <a:srgbClr val="000000"/>
              </a:solidFill>
            </a:endParaRPr>
          </a:p>
          <a:p>
            <a:pPr>
              <a:lnSpc>
                <a:spcPct val="113999"/>
              </a:lnSpc>
              <a:buNone/>
            </a:pPr>
            <a:r>
              <a:rPr lang="en-AU" sz="1700" b="0" i="1" dirty="0">
                <a:solidFill>
                  <a:srgbClr val="000000"/>
                </a:solidFill>
              </a:rPr>
              <a:t>[Please note</a:t>
            </a:r>
            <a:r>
              <a:rPr lang="en-AU" sz="1700" b="0" i="1">
                <a:solidFill>
                  <a:srgbClr val="000000"/>
                </a:solidFill>
              </a:rPr>
              <a:t>:</a:t>
            </a:r>
            <a:r>
              <a:rPr lang="en-AU" sz="1700" b="0" i="1" dirty="0">
                <a:solidFill>
                  <a:srgbClr val="000000"/>
                </a:solidFill>
              </a:rPr>
              <a:t> you can delete this slide, before delivering the presentation.] </a:t>
            </a:r>
          </a:p>
        </p:txBody>
      </p:sp>
      <p:sp>
        <p:nvSpPr>
          <p:cNvPr id="2" name="Title 1">
            <a:extLst>
              <a:ext uri="{FF2B5EF4-FFF2-40B4-BE49-F238E27FC236}">
                <a16:creationId xmlns:a16="http://schemas.microsoft.com/office/drawing/2014/main" id="{7A666A1D-A194-4527-A426-AFAB65F44C63}"/>
              </a:ext>
            </a:extLst>
          </p:cNvPr>
          <p:cNvSpPr>
            <a:spLocks noGrp="1"/>
          </p:cNvSpPr>
          <p:nvPr>
            <p:ph type="title"/>
          </p:nvPr>
        </p:nvSpPr>
        <p:spPr>
          <a:xfrm>
            <a:off x="689808" y="2417775"/>
            <a:ext cx="4573030" cy="520838"/>
          </a:xfrm>
        </p:spPr>
        <p:txBody>
          <a:bodyPr lIns="91440" tIns="45720" rIns="91440" bIns="45720" anchor="t"/>
          <a:lstStyle/>
          <a:p>
            <a:r>
              <a:rPr lang="en-AU"/>
              <a:t>A PowerPoint for training within your aged care service</a:t>
            </a:r>
            <a:endParaRPr lang="en-US"/>
          </a:p>
        </p:txBody>
      </p:sp>
      <p:sp>
        <p:nvSpPr>
          <p:cNvPr id="4" name="Text Placeholder 4">
            <a:extLst>
              <a:ext uri="{FF2B5EF4-FFF2-40B4-BE49-F238E27FC236}">
                <a16:creationId xmlns:a16="http://schemas.microsoft.com/office/drawing/2014/main" id="{90205039-2BE4-9881-FA3F-4A3C17AEA182}"/>
              </a:ext>
            </a:extLst>
          </p:cNvPr>
          <p:cNvSpPr>
            <a:spLocks noGrp="1"/>
          </p:cNvSpPr>
          <p:nvPr>
            <p:ph type="body" sz="quarter" idx="13"/>
          </p:nvPr>
        </p:nvSpPr>
        <p:spPr>
          <a:xfrm>
            <a:off x="795378" y="3844108"/>
            <a:ext cx="4094162" cy="649288"/>
          </a:xfrm>
        </p:spPr>
        <p:txBody>
          <a:bodyPr vert="horz" lIns="0" tIns="0" rIns="0" bIns="0" rtlCol="0" anchor="t">
            <a:normAutofit lnSpcReduction="10000"/>
          </a:bodyPr>
          <a:lstStyle/>
          <a:p>
            <a:r>
              <a:rPr lang="en-AU">
                <a:ea typeface="Open Sans Light"/>
                <a:cs typeface="Open Sans Light"/>
              </a:rPr>
              <a:t>How to use this PowerPoint with your team</a:t>
            </a:r>
            <a:endParaRPr lang="en-AU"/>
          </a:p>
          <a:p>
            <a:endParaRPr lang="en-AU"/>
          </a:p>
        </p:txBody>
      </p:sp>
    </p:spTree>
    <p:extLst>
      <p:ext uri="{BB962C8B-B14F-4D97-AF65-F5344CB8AC3E}">
        <p14:creationId xmlns:p14="http://schemas.microsoft.com/office/powerpoint/2010/main" val="396334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6A1D-A194-4527-A426-AFAB65F44C63}"/>
              </a:ext>
            </a:extLst>
          </p:cNvPr>
          <p:cNvSpPr>
            <a:spLocks noGrp="1"/>
          </p:cNvSpPr>
          <p:nvPr>
            <p:ph type="title"/>
          </p:nvPr>
        </p:nvSpPr>
        <p:spPr>
          <a:xfrm>
            <a:off x="689808" y="2115603"/>
            <a:ext cx="4594334" cy="520838"/>
          </a:xfrm>
        </p:spPr>
        <p:txBody>
          <a:bodyPr lIns="91440" tIns="45720" rIns="91440" bIns="45720" anchor="t"/>
          <a:lstStyle/>
          <a:p>
            <a:r>
              <a:rPr lang="en-AU"/>
              <a:t>How can we help </a:t>
            </a:r>
            <a:br>
              <a:rPr lang="en-AU"/>
            </a:br>
            <a:r>
              <a:rPr lang="en-AU"/>
              <a:t>visitors find current PPE requirements? </a:t>
            </a:r>
            <a:br>
              <a:rPr lang="en-AU"/>
            </a:br>
            <a:endParaRPr lang="en-AU" sz="3300"/>
          </a:p>
        </p:txBody>
      </p:sp>
      <p:sp>
        <p:nvSpPr>
          <p:cNvPr id="3" name="Content Placeholder 1">
            <a:extLst>
              <a:ext uri="{FF2B5EF4-FFF2-40B4-BE49-F238E27FC236}">
                <a16:creationId xmlns:a16="http://schemas.microsoft.com/office/drawing/2014/main" id="{11CFC267-2A7F-DA7D-9F91-66BEDC2D6766}"/>
              </a:ext>
            </a:extLst>
          </p:cNvPr>
          <p:cNvSpPr>
            <a:spLocks noGrp="1"/>
          </p:cNvSpPr>
          <p:nvPr>
            <p:ph idx="1"/>
          </p:nvPr>
        </p:nvSpPr>
        <p:spPr>
          <a:xfrm>
            <a:off x="7124700" y="1010654"/>
            <a:ext cx="4627194" cy="770854"/>
          </a:xfrm>
        </p:spPr>
        <p:txBody>
          <a:bodyPr vert="horz" lIns="0" tIns="0" rIns="0" bIns="0" rtlCol="0" anchor="t">
            <a:normAutofit/>
          </a:bodyPr>
          <a:lstStyle/>
          <a:p>
            <a:r>
              <a:rPr lang="en-AU" sz="2000">
                <a:latin typeface="Open Sans"/>
                <a:ea typeface="Open Sans"/>
                <a:cs typeface="Open Sans"/>
              </a:rPr>
              <a:t>We can help visitors with current PPE requirements by: </a:t>
            </a:r>
            <a:endParaRPr lang="en-AU" sz="2000"/>
          </a:p>
        </p:txBody>
      </p:sp>
      <p:sp>
        <p:nvSpPr>
          <p:cNvPr id="4" name="Content Placeholder 1">
            <a:extLst>
              <a:ext uri="{FF2B5EF4-FFF2-40B4-BE49-F238E27FC236}">
                <a16:creationId xmlns:a16="http://schemas.microsoft.com/office/drawing/2014/main" id="{C3062C7E-3B4E-2CCD-9309-6374614FD0D0}"/>
              </a:ext>
            </a:extLst>
          </p:cNvPr>
          <p:cNvSpPr txBox="1">
            <a:spLocks/>
          </p:cNvSpPr>
          <p:nvPr/>
        </p:nvSpPr>
        <p:spPr>
          <a:xfrm>
            <a:off x="7124700" y="1960005"/>
            <a:ext cx="4627194" cy="4322061"/>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0" i="1" dirty="0">
                <a:solidFill>
                  <a:schemeClr val="tx1"/>
                </a:solidFill>
                <a:latin typeface="Open Sans"/>
                <a:ea typeface="Open Sans"/>
                <a:cs typeface="Open Sans"/>
              </a:rPr>
              <a:t>[INSERT key examples and information about where visitors can find current PPE requirements within your service.]</a:t>
            </a:r>
            <a:endParaRPr lang="en-AU" b="0" i="1" dirty="0">
              <a:solidFill>
                <a:schemeClr val="tx1"/>
              </a:solidFill>
              <a:latin typeface="Open Sans"/>
              <a:ea typeface="Open Sans"/>
              <a:cs typeface="Open Sans"/>
            </a:endParaRPr>
          </a:p>
          <a:p>
            <a:pPr>
              <a:lnSpc>
                <a:spcPct val="113999"/>
              </a:lnSpc>
              <a:buNone/>
            </a:pPr>
            <a:endParaRPr lang="en-AU" sz="1800" b="0" i="1" dirty="0">
              <a:solidFill>
                <a:schemeClr val="tx1"/>
              </a:solidFill>
              <a:latin typeface="Open Sans"/>
            </a:endParaRPr>
          </a:p>
          <a:p>
            <a:pPr>
              <a:lnSpc>
                <a:spcPct val="113999"/>
              </a:lnSpc>
              <a:buFont typeface="Fira Sans Light" panose="020B0604020202020204" pitchFamily="34" charset="0"/>
              <a:buChar char="﻿"/>
            </a:pPr>
            <a:r>
              <a:rPr lang="en-AU" sz="1800" b="0" i="1" dirty="0">
                <a:solidFill>
                  <a:schemeClr val="tx1"/>
                </a:solidFill>
                <a:latin typeface="Open Sans"/>
                <a:ea typeface="Open Sans"/>
                <a:cs typeface="Open Sans"/>
              </a:rPr>
              <a:t>[You could also INSERT information about where staff can find more information about correct procedures/requirements].</a:t>
            </a:r>
            <a:endParaRPr lang="en-AU" i="1"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b="0" i="1" dirty="0">
              <a:solidFill>
                <a:schemeClr val="tx1"/>
              </a:solidFill>
            </a:endParaRPr>
          </a:p>
        </p:txBody>
      </p:sp>
    </p:spTree>
    <p:extLst>
      <p:ext uri="{BB962C8B-B14F-4D97-AF65-F5344CB8AC3E}">
        <p14:creationId xmlns:p14="http://schemas.microsoft.com/office/powerpoint/2010/main" val="340545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562E8-6121-EF9E-1485-98A5B4438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801A9-950D-4974-5941-5639F2642A33}"/>
              </a:ext>
            </a:extLst>
          </p:cNvPr>
          <p:cNvSpPr>
            <a:spLocks noGrp="1"/>
          </p:cNvSpPr>
          <p:nvPr>
            <p:ph type="title"/>
          </p:nvPr>
        </p:nvSpPr>
        <p:spPr>
          <a:xfrm>
            <a:off x="689808" y="2063051"/>
            <a:ext cx="4305301" cy="1421902"/>
          </a:xfrm>
        </p:spPr>
        <p:txBody>
          <a:bodyPr lIns="91440" tIns="45720" rIns="91440" bIns="45720" anchor="t"/>
          <a:lstStyle/>
          <a:p>
            <a:r>
              <a:rPr lang="en-AU">
                <a:ea typeface="Open Sans ExtraBold"/>
                <a:cs typeface="Open Sans ExtraBold"/>
              </a:rPr>
              <a:t>How can we help visitors to use PPE correctly? </a:t>
            </a:r>
            <a:br>
              <a:rPr lang="en-AU"/>
            </a:br>
            <a:endParaRPr lang="en-AU" sz="3300"/>
          </a:p>
        </p:txBody>
      </p:sp>
      <p:sp>
        <p:nvSpPr>
          <p:cNvPr id="5" name="Content Placeholder 1">
            <a:extLst>
              <a:ext uri="{FF2B5EF4-FFF2-40B4-BE49-F238E27FC236}">
                <a16:creationId xmlns:a16="http://schemas.microsoft.com/office/drawing/2014/main" id="{0AD3AD85-9F16-9AB6-12A7-5778614730BA}"/>
              </a:ext>
            </a:extLst>
          </p:cNvPr>
          <p:cNvSpPr txBox="1">
            <a:spLocks/>
          </p:cNvSpPr>
          <p:nvPr/>
        </p:nvSpPr>
        <p:spPr>
          <a:xfrm>
            <a:off x="7124700" y="1010654"/>
            <a:ext cx="4627194" cy="770854"/>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latin typeface="Open Sans"/>
                <a:ea typeface="Open Sans"/>
                <a:cs typeface="Open Sans"/>
              </a:rPr>
              <a:t>We can help visitors with PPE by:</a:t>
            </a:r>
          </a:p>
          <a:p>
            <a:endParaRPr lang="en-AU" sz="2000"/>
          </a:p>
          <a:p>
            <a:pPr marL="285750" indent="-285750">
              <a:lnSpc>
                <a:spcPct val="113999"/>
              </a:lnSpc>
              <a:buFont typeface="Arial" panose="020B0604020202020204" pitchFamily="34" charset="0"/>
              <a:buChar char="•"/>
            </a:pPr>
            <a:endParaRPr lang="en-AU" sz="2000" b="0" i="1">
              <a:solidFill>
                <a:schemeClr val="tx1"/>
              </a:solidFill>
            </a:endParaRPr>
          </a:p>
        </p:txBody>
      </p:sp>
      <p:sp>
        <p:nvSpPr>
          <p:cNvPr id="7" name="Content Placeholder 1">
            <a:extLst>
              <a:ext uri="{FF2B5EF4-FFF2-40B4-BE49-F238E27FC236}">
                <a16:creationId xmlns:a16="http://schemas.microsoft.com/office/drawing/2014/main" id="{E7E62FDE-A363-0431-C181-5D25C4A1DE3C}"/>
              </a:ext>
            </a:extLst>
          </p:cNvPr>
          <p:cNvSpPr txBox="1">
            <a:spLocks/>
          </p:cNvSpPr>
          <p:nvPr/>
        </p:nvSpPr>
        <p:spPr>
          <a:xfrm>
            <a:off x="7118948" y="1670971"/>
            <a:ext cx="4612817" cy="1949797"/>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dirty="0">
                <a:solidFill>
                  <a:schemeClr val="tx1"/>
                </a:solidFill>
                <a:latin typeface="Open Sans"/>
                <a:ea typeface="Open Sans"/>
                <a:cs typeface="Open Sans"/>
              </a:rPr>
              <a:t>[INSERT key examples and information about how you can help visitors use PPE correctly when visiting your facility.]</a:t>
            </a:r>
            <a:endParaRPr lang="en-AU" sz="1400"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b="0" i="1" dirty="0">
              <a:solidFill>
                <a:schemeClr val="tx1"/>
              </a:solidFill>
              <a:latin typeface="Open Sans"/>
            </a:endParaRPr>
          </a:p>
          <a:p>
            <a:pPr>
              <a:lnSpc>
                <a:spcPct val="113999"/>
              </a:lnSpc>
              <a:buNone/>
            </a:pPr>
            <a:endParaRPr lang="en-AU" b="0" i="1"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sz="1400" b="0" i="1" dirty="0">
              <a:solidFill>
                <a:schemeClr val="tx1"/>
              </a:solidFill>
            </a:endParaRPr>
          </a:p>
        </p:txBody>
      </p:sp>
    </p:spTree>
    <p:extLst>
      <p:ext uri="{BB962C8B-B14F-4D97-AF65-F5344CB8AC3E}">
        <p14:creationId xmlns:p14="http://schemas.microsoft.com/office/powerpoint/2010/main" val="246364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F3B0-902E-D4F3-892E-1CD42165C968}"/>
            </a:ext>
          </a:extLst>
        </p:cNvPr>
        <p:cNvGrpSpPr/>
        <p:nvPr/>
      </p:nvGrpSpPr>
      <p:grpSpPr>
        <a:xfrm>
          <a:off x="0" y="0"/>
          <a:ext cx="0" cy="0"/>
          <a:chOff x="0" y="0"/>
          <a:chExt cx="0" cy="0"/>
        </a:xfrm>
      </p:grpSpPr>
      <p:pic>
        <p:nvPicPr>
          <p:cNvPr id="8" name="Picture Placeholder 7" descr="A person with his hand in his mouth&#10;&#10;Description automatically generated">
            <a:extLst>
              <a:ext uri="{FF2B5EF4-FFF2-40B4-BE49-F238E27FC236}">
                <a16:creationId xmlns:a16="http://schemas.microsoft.com/office/drawing/2014/main" id="{F28429E4-14EC-FDB5-DA2D-88F7D8FB52AC}"/>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664F33D8-9477-7D7A-B7DE-F9F93D27DD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1AE3EC4A-1A58-FA74-59B0-92CDB945AD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08FD9BFE-FFD0-5E76-FAE1-776E97BA6E9D}"/>
              </a:ext>
            </a:extLst>
          </p:cNvPr>
          <p:cNvSpPr>
            <a:spLocks noGrp="1"/>
          </p:cNvSpPr>
          <p:nvPr>
            <p:ph type="ctrTitle"/>
          </p:nvPr>
        </p:nvSpPr>
        <p:spPr>
          <a:xfrm>
            <a:off x="677336" y="2083443"/>
            <a:ext cx="4936386" cy="1471775"/>
          </a:xfrm>
        </p:spPr>
        <p:txBody>
          <a:bodyPr/>
          <a:lstStyle/>
          <a:p>
            <a:endParaRPr lang="en-AU">
              <a:ea typeface="Open Sans ExtraBold"/>
              <a:cs typeface="Open Sans ExtraBold"/>
            </a:endParaRPr>
          </a:p>
          <a:p>
            <a:endParaRPr lang="en-AU" sz="3300">
              <a:ea typeface="Open Sans ExtraBold"/>
              <a:cs typeface="Open Sans ExtraBold"/>
            </a:endParaRPr>
          </a:p>
        </p:txBody>
      </p:sp>
      <p:sp>
        <p:nvSpPr>
          <p:cNvPr id="7" name="Title 2">
            <a:extLst>
              <a:ext uri="{FF2B5EF4-FFF2-40B4-BE49-F238E27FC236}">
                <a16:creationId xmlns:a16="http://schemas.microsoft.com/office/drawing/2014/main" id="{3FDA99C0-6584-5DF7-7BA3-2A14487B7115}"/>
              </a:ext>
            </a:extLst>
          </p:cNvPr>
          <p:cNvSpPr txBox="1">
            <a:spLocks/>
          </p:cNvSpPr>
          <p:nvPr/>
        </p:nvSpPr>
        <p:spPr>
          <a:xfrm>
            <a:off x="677337" y="2870567"/>
            <a:ext cx="4109140" cy="566410"/>
          </a:xfrm>
          <a:prstGeom prst="rect">
            <a:avLst/>
          </a:prstGeom>
        </p:spPr>
        <p:txBody>
          <a:bodyPr lIns="0" tIns="0" rIns="0" bIns="0" anchor="t" anchorCtr="0"/>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a:t>Cough Etiquette </a:t>
            </a:r>
          </a:p>
        </p:txBody>
      </p:sp>
    </p:spTree>
    <p:extLst>
      <p:ext uri="{BB962C8B-B14F-4D97-AF65-F5344CB8AC3E}">
        <p14:creationId xmlns:p14="http://schemas.microsoft.com/office/powerpoint/2010/main" val="220397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8107E-A1E5-B562-00B2-A55A26C02245}"/>
              </a:ext>
            </a:extLst>
          </p:cNvPr>
          <p:cNvSpPr>
            <a:spLocks noGrp="1"/>
          </p:cNvSpPr>
          <p:nvPr>
            <p:ph type="title"/>
          </p:nvPr>
        </p:nvSpPr>
        <p:spPr/>
        <p:txBody>
          <a:bodyPr lIns="91440" tIns="45720" rIns="91440" bIns="45720" anchor="t"/>
          <a:lstStyle/>
          <a:p>
            <a:r>
              <a:rPr lang="en-AU">
                <a:ea typeface="Open Sans ExtraBold"/>
                <a:cs typeface="Open Sans ExtraBold"/>
              </a:rPr>
              <a:t>How can we help visitors practice good cough etiquette? </a:t>
            </a:r>
            <a:endParaRPr lang="en-GB">
              <a:ea typeface="Open Sans ExtraBold"/>
              <a:cs typeface="Open Sans ExtraBold"/>
            </a:endParaRPr>
          </a:p>
          <a:p>
            <a:endParaRPr lang="en-GB">
              <a:ea typeface="Open Sans ExtraBold"/>
              <a:cs typeface="Open Sans ExtraBold"/>
            </a:endParaRPr>
          </a:p>
        </p:txBody>
      </p:sp>
      <p:sp>
        <p:nvSpPr>
          <p:cNvPr id="2" name="Content Placeholder 1">
            <a:extLst>
              <a:ext uri="{FF2B5EF4-FFF2-40B4-BE49-F238E27FC236}">
                <a16:creationId xmlns:a16="http://schemas.microsoft.com/office/drawing/2014/main" id="{DCBFE4A5-599B-E09C-DA86-99BB7813B087}"/>
              </a:ext>
            </a:extLst>
          </p:cNvPr>
          <p:cNvSpPr txBox="1">
            <a:spLocks/>
          </p:cNvSpPr>
          <p:nvPr/>
        </p:nvSpPr>
        <p:spPr>
          <a:xfrm>
            <a:off x="7124700" y="1010654"/>
            <a:ext cx="4627194" cy="770854"/>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latin typeface="Open Sans"/>
                <a:ea typeface="Open Sans"/>
                <a:cs typeface="Open Sans"/>
              </a:rPr>
              <a:t>We can help visitors practice good cough etiquette by:</a:t>
            </a:r>
          </a:p>
        </p:txBody>
      </p:sp>
      <p:sp>
        <p:nvSpPr>
          <p:cNvPr id="7" name="Content Placeholder 1">
            <a:extLst>
              <a:ext uri="{FF2B5EF4-FFF2-40B4-BE49-F238E27FC236}">
                <a16:creationId xmlns:a16="http://schemas.microsoft.com/office/drawing/2014/main" id="{CE8B3D95-8C58-8AB1-46BC-19C1F58B8BC9}"/>
              </a:ext>
            </a:extLst>
          </p:cNvPr>
          <p:cNvSpPr txBox="1">
            <a:spLocks/>
          </p:cNvSpPr>
          <p:nvPr/>
        </p:nvSpPr>
        <p:spPr>
          <a:xfrm>
            <a:off x="7118948" y="2025695"/>
            <a:ext cx="4612817" cy="1949797"/>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dirty="0">
                <a:solidFill>
                  <a:schemeClr val="tx1"/>
                </a:solidFill>
                <a:latin typeface="Open Sans"/>
                <a:ea typeface="Open Sans"/>
                <a:cs typeface="Open Sans"/>
              </a:rPr>
              <a:t>[INSERT key examples and information about how you can help visitors practice good cough etiquette when visiting your facility.]</a:t>
            </a:r>
            <a:endParaRPr lang="en-AU" sz="1400"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sz="2400" b="0" dirty="0">
              <a:solidFill>
                <a:schemeClr val="tx1"/>
              </a:solidFill>
              <a:latin typeface="Open Sans"/>
            </a:endParaRPr>
          </a:p>
          <a:p>
            <a:pPr>
              <a:lnSpc>
                <a:spcPct val="113999"/>
              </a:lnSpc>
              <a:buNone/>
            </a:pPr>
            <a:endParaRPr lang="en-AU" sz="2400" b="0"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b="0" i="1" dirty="0">
              <a:solidFill>
                <a:schemeClr val="tx1"/>
              </a:solidFill>
            </a:endParaRPr>
          </a:p>
        </p:txBody>
      </p:sp>
    </p:spTree>
    <p:extLst>
      <p:ext uri="{BB962C8B-B14F-4D97-AF65-F5344CB8AC3E}">
        <p14:creationId xmlns:p14="http://schemas.microsoft.com/office/powerpoint/2010/main" val="22255528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655B5-8605-EFBD-BD41-6AB932788AE3}"/>
              </a:ext>
            </a:extLst>
          </p:cNvPr>
          <p:cNvSpPr>
            <a:spLocks noGrp="1"/>
          </p:cNvSpPr>
          <p:nvPr>
            <p:ph idx="1"/>
          </p:nvPr>
        </p:nvSpPr>
        <p:spPr>
          <a:xfrm>
            <a:off x="7124700" y="1010654"/>
            <a:ext cx="4627194" cy="715509"/>
          </a:xfrm>
        </p:spPr>
        <p:txBody>
          <a:bodyPr>
            <a:normAutofit/>
          </a:bodyPr>
          <a:lstStyle/>
          <a:p>
            <a:r>
              <a:rPr lang="en-GB" sz="2000" dirty="0"/>
              <a:t>Open discussion and brainstorm with the team</a:t>
            </a:r>
          </a:p>
        </p:txBody>
      </p:sp>
      <p:sp>
        <p:nvSpPr>
          <p:cNvPr id="3" name="Title 2">
            <a:extLst>
              <a:ext uri="{FF2B5EF4-FFF2-40B4-BE49-F238E27FC236}">
                <a16:creationId xmlns:a16="http://schemas.microsoft.com/office/drawing/2014/main" id="{702CED73-D873-3A5F-9E8A-3A0217C641D9}"/>
              </a:ext>
            </a:extLst>
          </p:cNvPr>
          <p:cNvSpPr>
            <a:spLocks noGrp="1"/>
          </p:cNvSpPr>
          <p:nvPr>
            <p:ph type="title"/>
          </p:nvPr>
        </p:nvSpPr>
        <p:spPr>
          <a:xfrm>
            <a:off x="762000" y="2378773"/>
            <a:ext cx="4305301" cy="1840301"/>
          </a:xfrm>
        </p:spPr>
        <p:txBody>
          <a:bodyPr lIns="91440" tIns="45720" rIns="91440" bIns="45720" anchor="t"/>
          <a:lstStyle/>
          <a:p>
            <a:r>
              <a:rPr lang="en-GB">
                <a:ea typeface="Open Sans ExtraBold"/>
                <a:cs typeface="Open Sans ExtraBold"/>
              </a:rPr>
              <a:t>Are there any other way we can help visitors with IPC?</a:t>
            </a:r>
            <a:endParaRPr lang="en-GB"/>
          </a:p>
        </p:txBody>
      </p:sp>
      <p:sp>
        <p:nvSpPr>
          <p:cNvPr id="4" name="Content Placeholder 1">
            <a:extLst>
              <a:ext uri="{FF2B5EF4-FFF2-40B4-BE49-F238E27FC236}">
                <a16:creationId xmlns:a16="http://schemas.microsoft.com/office/drawing/2014/main" id="{1D70B952-D917-7D9A-45CD-668FE1303699}"/>
              </a:ext>
            </a:extLst>
          </p:cNvPr>
          <p:cNvSpPr txBox="1">
            <a:spLocks/>
          </p:cNvSpPr>
          <p:nvPr/>
        </p:nvSpPr>
        <p:spPr>
          <a:xfrm>
            <a:off x="7118948" y="2025695"/>
            <a:ext cx="4612817" cy="1949797"/>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dirty="0">
                <a:solidFill>
                  <a:schemeClr val="tx1"/>
                </a:solidFill>
                <a:latin typeface="Open Sans"/>
                <a:ea typeface="Open Sans"/>
                <a:cs typeface="Open Sans"/>
              </a:rPr>
              <a:t>[INSERT any instructions, points to focus on or information about how you will run this activity.]</a:t>
            </a:r>
            <a:endParaRPr lang="en-AU" sz="1400"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sz="2400" b="0" dirty="0">
              <a:solidFill>
                <a:schemeClr val="tx1"/>
              </a:solidFill>
              <a:latin typeface="Open Sans"/>
            </a:endParaRPr>
          </a:p>
          <a:p>
            <a:pPr>
              <a:lnSpc>
                <a:spcPct val="113999"/>
              </a:lnSpc>
              <a:buNone/>
            </a:pPr>
            <a:endParaRPr lang="en-AU" sz="2400" b="0"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b="0" i="1" dirty="0">
              <a:solidFill>
                <a:schemeClr val="tx1"/>
              </a:solidFill>
            </a:endParaRPr>
          </a:p>
        </p:txBody>
      </p:sp>
    </p:spTree>
    <p:extLst>
      <p:ext uri="{BB962C8B-B14F-4D97-AF65-F5344CB8AC3E}">
        <p14:creationId xmlns:p14="http://schemas.microsoft.com/office/powerpoint/2010/main" val="256884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F51F-4C5F-5FEF-EB90-1C1F254A1208}"/>
            </a:ext>
          </a:extLst>
        </p:cNvPr>
        <p:cNvGrpSpPr/>
        <p:nvPr/>
      </p:nvGrpSpPr>
      <p:grpSpPr>
        <a:xfrm>
          <a:off x="0" y="0"/>
          <a:ext cx="0" cy="0"/>
          <a:chOff x="0" y="0"/>
          <a:chExt cx="0" cy="0"/>
        </a:xfrm>
      </p:grpSpPr>
      <p:pic>
        <p:nvPicPr>
          <p:cNvPr id="11" name="Picture Placeholder 10" descr="Two people playing with a puzzle&#10;&#10;Description automatically generated">
            <a:extLst>
              <a:ext uri="{FF2B5EF4-FFF2-40B4-BE49-F238E27FC236}">
                <a16:creationId xmlns:a16="http://schemas.microsoft.com/office/drawing/2014/main" id="{6AA672DE-93AD-33EA-A9E4-1D3CE34A2690}"/>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CCB32E07-4FD8-E8FC-AC6D-6234BA2151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91A3CCDD-EA6A-1446-7542-EFD28662DC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B40189E4-3106-25F5-F65F-3CC495D8DDC8}"/>
              </a:ext>
            </a:extLst>
          </p:cNvPr>
          <p:cNvSpPr>
            <a:spLocks noGrp="1"/>
          </p:cNvSpPr>
          <p:nvPr>
            <p:ph type="ctrTitle"/>
          </p:nvPr>
        </p:nvSpPr>
        <p:spPr>
          <a:xfrm>
            <a:off x="677336" y="2083443"/>
            <a:ext cx="4870696" cy="1854075"/>
          </a:xfrm>
        </p:spPr>
        <p:txBody>
          <a:bodyPr/>
          <a:lstStyle/>
          <a:p>
            <a:pPr>
              <a:spcBef>
                <a:spcPts val="0"/>
              </a:spcBef>
            </a:pPr>
            <a:r>
              <a:rPr lang="en-GB" dirty="0"/>
              <a:t>Everyone has a role to play in infection </a:t>
            </a:r>
            <a:br>
              <a:rPr lang="en-GB" dirty="0"/>
            </a:br>
            <a:r>
              <a:rPr lang="en-GB" dirty="0"/>
              <a:t>prevention and </a:t>
            </a:r>
            <a:br>
              <a:rPr lang="en-GB" dirty="0"/>
            </a:br>
            <a:r>
              <a:rPr lang="en-GB" dirty="0"/>
              <a:t>control</a:t>
            </a:r>
            <a:endParaRPr lang="en-AU" dirty="0">
              <a:ea typeface="Open Sans ExtraBold"/>
              <a:cs typeface="Open Sans ExtraBold"/>
            </a:endParaRPr>
          </a:p>
          <a:p>
            <a:endParaRPr lang="en-AU" sz="3300" dirty="0">
              <a:ea typeface="Open Sans ExtraBold"/>
              <a:cs typeface="Open Sans ExtraBold"/>
            </a:endParaRPr>
          </a:p>
        </p:txBody>
      </p:sp>
    </p:spTree>
    <p:extLst>
      <p:ext uri="{BB962C8B-B14F-4D97-AF65-F5344CB8AC3E}">
        <p14:creationId xmlns:p14="http://schemas.microsoft.com/office/powerpoint/2010/main" val="224318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old people sitting on a picnic blanket&#10;&#10;Description automatically generated">
            <a:extLst>
              <a:ext uri="{FF2B5EF4-FFF2-40B4-BE49-F238E27FC236}">
                <a16:creationId xmlns:a16="http://schemas.microsoft.com/office/drawing/2014/main" id="{B245A63A-326F-C4E4-5871-7918041C6679}"/>
              </a:ext>
            </a:extLst>
          </p:cNvPr>
          <p:cNvPicPr>
            <a:picLocks noGrp="1" noChangeAspect="1"/>
          </p:cNvPicPr>
          <p:nvPr>
            <p:ph type="pic" sz="quarter" idx="14"/>
          </p:nvPr>
        </p:nvPicPr>
        <p:blipFill>
          <a:blip r:embed="rId2"/>
          <a:srcRect t="3787" b="3787"/>
          <a:stretch/>
        </p:blipFill>
        <p:spPr/>
      </p:pic>
      <p:pic>
        <p:nvPicPr>
          <p:cNvPr id="10" name="Picture 9">
            <a:extLst>
              <a:ext uri="{FF2B5EF4-FFF2-40B4-BE49-F238E27FC236}">
                <a16:creationId xmlns:a16="http://schemas.microsoft.com/office/drawing/2014/main" id="{C4266096-E68D-9429-92C2-7080AEAA12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2E1ABA65-AC6A-74F2-0060-0B93A9A3C2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677336" y="1925788"/>
            <a:ext cx="4936386" cy="1471775"/>
          </a:xfrm>
        </p:spPr>
        <p:txBody>
          <a:bodyPr/>
          <a:lstStyle/>
          <a:p>
            <a:r>
              <a:rPr lang="en-AU" sz="3300"/>
              <a:t>Supporting people who are visitors in your service</a:t>
            </a:r>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677863" y="3413027"/>
            <a:ext cx="4094162" cy="649288"/>
          </a:xfrm>
        </p:spPr>
        <p:txBody>
          <a:bodyPr>
            <a:normAutofit lnSpcReduction="10000"/>
          </a:bodyPr>
          <a:lstStyle/>
          <a:p>
            <a:r>
              <a:rPr lang="en-AU"/>
              <a:t>A training resource for aged care workers</a:t>
            </a:r>
          </a:p>
          <a:p>
            <a:endParaRPr lang="en-AU"/>
          </a:p>
        </p:txBody>
      </p:sp>
      <p:sp>
        <p:nvSpPr>
          <p:cNvPr id="21" name="Text Placeholder 4">
            <a:extLst>
              <a:ext uri="{FF2B5EF4-FFF2-40B4-BE49-F238E27FC236}">
                <a16:creationId xmlns:a16="http://schemas.microsoft.com/office/drawing/2014/main" id="{ACD9C91F-B2AB-D052-6126-E8C170126461}"/>
              </a:ext>
            </a:extLst>
          </p:cNvPr>
          <p:cNvSpPr txBox="1">
            <a:spLocks/>
          </p:cNvSpPr>
          <p:nvPr/>
        </p:nvSpPr>
        <p:spPr>
          <a:xfrm>
            <a:off x="677863" y="4417577"/>
            <a:ext cx="4094162" cy="649288"/>
          </a:xfrm>
          <a:prstGeom prst="rect">
            <a:avLst/>
          </a:prstGeom>
        </p:spPr>
        <p:txBody>
          <a:bodyPr vert="horz" lIns="0" tIns="0" rIns="0" bIns="0" rtlCol="0">
            <a:normAutofit/>
          </a:bodyPr>
          <a:lstStyle>
            <a:lvl1pPr marL="0" indent="0" algn="l" defTabSz="914400" rtl="0" eaLnBrk="1" latinLnBrk="0" hangingPunct="1">
              <a:lnSpc>
                <a:spcPct val="114000"/>
              </a:lnSpc>
              <a:spcBef>
                <a:spcPts val="0"/>
              </a:spcBef>
              <a:buFont typeface="Fira Sans Light" panose="020B0403050000020004" pitchFamily="34" charset="0"/>
              <a:buNone/>
              <a:defRPr sz="2000" b="0" kern="1200">
                <a:solidFill>
                  <a:schemeClr val="bg1"/>
                </a:solidFill>
                <a:latin typeface="+mn-lt"/>
                <a:ea typeface="Open Sans Light" pitchFamily="2" charset="0"/>
                <a:cs typeface="Open Sans Light"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2pPr>
            <a:lvl3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3pPr>
            <a:lvl4pPr marL="18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4pPr>
            <a:lvl5pPr marL="36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Date: &lt;Insert Date&gt;</a:t>
            </a:r>
          </a:p>
        </p:txBody>
      </p:sp>
    </p:spTree>
    <p:extLst>
      <p:ext uri="{BB962C8B-B14F-4D97-AF65-F5344CB8AC3E}">
        <p14:creationId xmlns:p14="http://schemas.microsoft.com/office/powerpoint/2010/main" val="388313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78221-5475-48B8-B602-EFC721D01DDF}"/>
              </a:ext>
            </a:extLst>
          </p:cNvPr>
          <p:cNvSpPr>
            <a:spLocks noGrp="1"/>
          </p:cNvSpPr>
          <p:nvPr>
            <p:ph idx="1"/>
          </p:nvPr>
        </p:nvSpPr>
        <p:spPr>
          <a:xfrm>
            <a:off x="6914146" y="426128"/>
            <a:ext cx="5158249" cy="6169981"/>
          </a:xfrm>
        </p:spPr>
        <p:txBody>
          <a:bodyPr>
            <a:noAutofit/>
          </a:bodyPr>
          <a:lstStyle/>
          <a:p>
            <a:pPr fontAlgn="base">
              <a:buNone/>
            </a:pPr>
            <a:r>
              <a:rPr lang="en-AU" sz="1700" dirty="0">
                <a:solidFill>
                  <a:schemeClr val="tx1"/>
                </a:solidFill>
                <a:latin typeface="+mn-lt"/>
              </a:rPr>
              <a:t>Medical, allied health and specialist care</a:t>
            </a:r>
            <a:endParaRPr lang="en-AU" sz="1700" b="0" dirty="0">
              <a:solidFill>
                <a:schemeClr val="tx1"/>
              </a:solidFill>
              <a:latin typeface="+mn-lt"/>
            </a:endParaRPr>
          </a:p>
          <a:p>
            <a:pPr marL="465750" lvl="2" indent="-285750" fontAlgn="base"/>
            <a:r>
              <a:rPr lang="en-AU" sz="1700" dirty="0">
                <a:latin typeface="+mn-lt"/>
              </a:rPr>
              <a:t>provide their specialised services to residents as required.</a:t>
            </a:r>
          </a:p>
          <a:p>
            <a:pPr lvl="1" fontAlgn="base">
              <a:buNone/>
            </a:pPr>
            <a:r>
              <a:rPr lang="en-AU" sz="1700" b="1" dirty="0">
                <a:latin typeface="+mn-lt"/>
              </a:rPr>
              <a:t>Non-clinical visitors</a:t>
            </a:r>
          </a:p>
          <a:p>
            <a:pPr marL="465750" lvl="2" indent="-285750" fontAlgn="base"/>
            <a:r>
              <a:rPr lang="en-AU" sz="1700" dirty="0">
                <a:latin typeface="+mn-lt"/>
              </a:rPr>
              <a:t>do not have direct resident contact, for example, service providers and tradespeople, who we also need to support.</a:t>
            </a:r>
          </a:p>
          <a:p>
            <a:pPr fontAlgn="base">
              <a:buNone/>
            </a:pPr>
            <a:r>
              <a:rPr lang="en-AU" sz="1700" b="1" i="0" dirty="0">
                <a:solidFill>
                  <a:schemeClr val="tx1"/>
                </a:solidFill>
                <a:effectLst/>
                <a:latin typeface="+mn-lt"/>
              </a:rPr>
              <a:t>Family, friends and volunteers</a:t>
            </a:r>
            <a:endParaRPr lang="en-AU" sz="1700" b="0" dirty="0">
              <a:solidFill>
                <a:schemeClr val="tx1"/>
              </a:solidFill>
              <a:latin typeface="+mn-lt"/>
            </a:endParaRPr>
          </a:p>
          <a:p>
            <a:pPr marL="465750" lvl="2" indent="-285750" fontAlgn="base"/>
            <a:r>
              <a:rPr lang="en-AU" sz="1700" dirty="0">
                <a:latin typeface="+mn-lt"/>
              </a:rPr>
              <a:t>generally,</a:t>
            </a:r>
            <a:r>
              <a:rPr lang="en-AU" sz="1700" b="0" i="0" dirty="0">
                <a:effectLst/>
                <a:latin typeface="+mn-lt"/>
              </a:rPr>
              <a:t> visit during designated visiting times</a:t>
            </a:r>
          </a:p>
          <a:p>
            <a:pPr marL="465750" lvl="2" indent="-285750" fontAlgn="base"/>
            <a:r>
              <a:rPr lang="en-AU" sz="1700" b="0" i="0" dirty="0">
                <a:effectLst/>
                <a:latin typeface="+mn-lt"/>
              </a:rPr>
              <a:t>needs and visiting frequency may change as people approach end of life.</a:t>
            </a:r>
          </a:p>
          <a:p>
            <a:pPr fontAlgn="base">
              <a:buNone/>
            </a:pPr>
            <a:r>
              <a:rPr lang="en-AU" sz="1700" b="1" i="0" dirty="0">
                <a:solidFill>
                  <a:schemeClr val="tx1"/>
                </a:solidFill>
                <a:effectLst/>
                <a:latin typeface="+mn-lt"/>
              </a:rPr>
              <a:t>Partners In Care</a:t>
            </a:r>
            <a:endParaRPr lang="en-AU" sz="1700" b="0" i="0" dirty="0">
              <a:solidFill>
                <a:schemeClr val="tx1"/>
              </a:solidFill>
              <a:effectLst/>
              <a:latin typeface="+mn-lt"/>
            </a:endParaRPr>
          </a:p>
          <a:p>
            <a:pPr marL="465750" lvl="2" indent="-285750" fontAlgn="base"/>
            <a:r>
              <a:rPr lang="en-AU" sz="1700" dirty="0">
                <a:latin typeface="+mn-lt"/>
              </a:rPr>
              <a:t>some family and friends may have a ‘partner in care’ arrangement with the service</a:t>
            </a:r>
          </a:p>
          <a:p>
            <a:pPr marL="465750" lvl="2" indent="-285750" fontAlgn="base"/>
            <a:r>
              <a:rPr lang="en-AU" sz="1700" b="0" i="0" dirty="0">
                <a:effectLst/>
                <a:latin typeface="+mn-lt"/>
              </a:rPr>
              <a:t>This arrangement ensures that close personal relationships are maintained to provide care, support and companionship, even during outbreaks.  </a:t>
            </a:r>
          </a:p>
        </p:txBody>
      </p:sp>
      <p:sp>
        <p:nvSpPr>
          <p:cNvPr id="2" name="Title 1">
            <a:extLst>
              <a:ext uri="{FF2B5EF4-FFF2-40B4-BE49-F238E27FC236}">
                <a16:creationId xmlns:a16="http://schemas.microsoft.com/office/drawing/2014/main" id="{7A666A1D-A194-4527-A426-AFAB65F44C63}"/>
              </a:ext>
            </a:extLst>
          </p:cNvPr>
          <p:cNvSpPr>
            <a:spLocks noGrp="1"/>
          </p:cNvSpPr>
          <p:nvPr>
            <p:ph type="title"/>
          </p:nvPr>
        </p:nvSpPr>
        <p:spPr>
          <a:xfrm>
            <a:off x="689808" y="2417775"/>
            <a:ext cx="4305301" cy="520838"/>
          </a:xfrm>
        </p:spPr>
        <p:txBody>
          <a:bodyPr/>
          <a:lstStyle/>
          <a:p>
            <a:r>
              <a:rPr lang="en-AU" sz="3300"/>
              <a:t>Visitors in our service</a:t>
            </a:r>
          </a:p>
        </p:txBody>
      </p:sp>
      <p:sp>
        <p:nvSpPr>
          <p:cNvPr id="4" name="Text Placeholder 4">
            <a:extLst>
              <a:ext uri="{FF2B5EF4-FFF2-40B4-BE49-F238E27FC236}">
                <a16:creationId xmlns:a16="http://schemas.microsoft.com/office/drawing/2014/main" id="{90205039-2BE4-9881-FA3F-4A3C17AEA182}"/>
              </a:ext>
            </a:extLst>
          </p:cNvPr>
          <p:cNvSpPr>
            <a:spLocks noGrp="1"/>
          </p:cNvSpPr>
          <p:nvPr>
            <p:ph type="body" sz="quarter" idx="13"/>
          </p:nvPr>
        </p:nvSpPr>
        <p:spPr>
          <a:xfrm>
            <a:off x="795377" y="3380730"/>
            <a:ext cx="4094162" cy="649288"/>
          </a:xfrm>
        </p:spPr>
        <p:txBody>
          <a:bodyPr>
            <a:normAutofit lnSpcReduction="10000"/>
          </a:bodyPr>
          <a:lstStyle/>
          <a:p>
            <a:r>
              <a:rPr lang="en-AU"/>
              <a:t>All visitors are important and need to be supported with IPC</a:t>
            </a:r>
          </a:p>
          <a:p>
            <a:endParaRPr lang="en-AU"/>
          </a:p>
        </p:txBody>
      </p:sp>
    </p:spTree>
    <p:extLst>
      <p:ext uri="{BB962C8B-B14F-4D97-AF65-F5344CB8AC3E}">
        <p14:creationId xmlns:p14="http://schemas.microsoft.com/office/powerpoint/2010/main" val="102655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E4612-6865-02AF-2E8E-B8F53A2C99AE}"/>
            </a:ext>
          </a:extLst>
        </p:cNvPr>
        <p:cNvGrpSpPr/>
        <p:nvPr/>
      </p:nvGrpSpPr>
      <p:grpSpPr>
        <a:xfrm>
          <a:off x="0" y="0"/>
          <a:ext cx="0" cy="0"/>
          <a:chOff x="0" y="0"/>
          <a:chExt cx="0" cy="0"/>
        </a:xfrm>
      </p:grpSpPr>
      <p:pic>
        <p:nvPicPr>
          <p:cNvPr id="7" name="Picture Placeholder 6" descr="A person looking at an old person&#10;&#10;Description automatically generated">
            <a:extLst>
              <a:ext uri="{FF2B5EF4-FFF2-40B4-BE49-F238E27FC236}">
                <a16:creationId xmlns:a16="http://schemas.microsoft.com/office/drawing/2014/main" id="{237F39B4-9F93-1F7D-22E4-5BAE833CEF62}"/>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8770CCE4-CB0A-6588-BDFB-445801ABE3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142E2D4A-E781-F8DF-BC8E-DEA9CEF27A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162F47C3-A27D-0D70-1DFD-728C32B2D8FE}"/>
              </a:ext>
            </a:extLst>
          </p:cNvPr>
          <p:cNvSpPr>
            <a:spLocks noGrp="1"/>
          </p:cNvSpPr>
          <p:nvPr>
            <p:ph type="ctrTitle"/>
          </p:nvPr>
        </p:nvSpPr>
        <p:spPr>
          <a:xfrm>
            <a:off x="677336" y="2030891"/>
            <a:ext cx="4936386" cy="1471775"/>
          </a:xfrm>
          <a:effectLst/>
        </p:spPr>
        <p:txBody>
          <a:bodyPr/>
          <a:lstStyle/>
          <a:p>
            <a:pPr>
              <a:spcBef>
                <a:spcPts val="0"/>
              </a:spcBef>
            </a:pPr>
            <a:r>
              <a:rPr lang="en-AU"/>
              <a:t>Why is it important to support </a:t>
            </a:r>
            <a:r>
              <a:rPr lang="en-AU" sz="3300"/>
              <a:t>visitors</a:t>
            </a:r>
            <a:r>
              <a:rPr lang="en-AU"/>
              <a:t> with IPC? </a:t>
            </a:r>
            <a:endParaRPr lang="en-US"/>
          </a:p>
          <a:p>
            <a:endParaRPr lang="en-AU" sz="3300">
              <a:ea typeface="Open Sans ExtraBold"/>
              <a:cs typeface="Open Sans ExtraBold"/>
            </a:endParaRPr>
          </a:p>
        </p:txBody>
      </p:sp>
      <p:sp>
        <p:nvSpPr>
          <p:cNvPr id="5" name="Text Placeholder 4">
            <a:extLst>
              <a:ext uri="{FF2B5EF4-FFF2-40B4-BE49-F238E27FC236}">
                <a16:creationId xmlns:a16="http://schemas.microsoft.com/office/drawing/2014/main" id="{C9D82860-7A59-45CC-0BB9-82363A0D642C}"/>
              </a:ext>
            </a:extLst>
          </p:cNvPr>
          <p:cNvSpPr>
            <a:spLocks noGrp="1"/>
          </p:cNvSpPr>
          <p:nvPr>
            <p:ph type="body" sz="quarter" idx="13"/>
          </p:nvPr>
        </p:nvSpPr>
        <p:spPr>
          <a:xfrm>
            <a:off x="677863" y="3518130"/>
            <a:ext cx="4094162" cy="649288"/>
          </a:xfrm>
        </p:spPr>
        <p:txBody>
          <a:bodyPr vert="horz" lIns="0" tIns="0" rIns="0" bIns="0" rtlCol="0" anchor="t">
            <a:normAutofit lnSpcReduction="10000"/>
          </a:bodyPr>
          <a:lstStyle/>
          <a:p>
            <a:pPr>
              <a:lnSpc>
                <a:spcPct val="113999"/>
              </a:lnSpc>
            </a:pPr>
            <a:r>
              <a:rPr lang="en-AU">
                <a:ea typeface="Open Sans"/>
                <a:cs typeface="Open Sans"/>
              </a:rPr>
              <a:t>Everyone has a role to play in infection prevention control. </a:t>
            </a:r>
            <a:endParaRPr lang="en-US">
              <a:ea typeface="Open Sans"/>
              <a:cs typeface="Open Sans"/>
            </a:endParaRPr>
          </a:p>
          <a:p>
            <a:pPr>
              <a:lnSpc>
                <a:spcPct val="113999"/>
              </a:lnSpc>
            </a:pPr>
            <a:endParaRPr lang="en-AU">
              <a:ea typeface="Open Sans"/>
              <a:cs typeface="Open Sans"/>
            </a:endParaRPr>
          </a:p>
          <a:p>
            <a:pPr>
              <a:lnSpc>
                <a:spcPct val="113999"/>
              </a:lnSpc>
            </a:pPr>
            <a:endParaRPr lang="en-AU"/>
          </a:p>
        </p:txBody>
      </p:sp>
    </p:spTree>
    <p:extLst>
      <p:ext uri="{BB962C8B-B14F-4D97-AF65-F5344CB8AC3E}">
        <p14:creationId xmlns:p14="http://schemas.microsoft.com/office/powerpoint/2010/main" val="360332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0DC5F-0CD7-54AF-3BB8-58C25FFB8B38}"/>
            </a:ext>
          </a:extLst>
        </p:cNvPr>
        <p:cNvGrpSpPr/>
        <p:nvPr/>
      </p:nvGrpSpPr>
      <p:grpSpPr>
        <a:xfrm>
          <a:off x="0" y="0"/>
          <a:ext cx="0" cy="0"/>
          <a:chOff x="0" y="0"/>
          <a:chExt cx="0" cy="0"/>
        </a:xfrm>
      </p:grpSpPr>
      <p:pic>
        <p:nvPicPr>
          <p:cNvPr id="5" name="Picture Placeholder 4" descr="A person hugging another person&#10;&#10;Description automatically generated">
            <a:extLst>
              <a:ext uri="{FF2B5EF4-FFF2-40B4-BE49-F238E27FC236}">
                <a16:creationId xmlns:a16="http://schemas.microsoft.com/office/drawing/2014/main" id="{49933536-1B48-0C4B-BBBD-DCC4F7604940}"/>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8885A334-B88E-CA54-83EB-8B1548C75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8F49DF07-B5BB-BF66-9EA3-7051675A83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AA7E5B3F-DEFE-7C47-7569-2ABBC475AC29}"/>
              </a:ext>
            </a:extLst>
          </p:cNvPr>
          <p:cNvSpPr>
            <a:spLocks noGrp="1"/>
          </p:cNvSpPr>
          <p:nvPr>
            <p:ph type="ctrTitle"/>
          </p:nvPr>
        </p:nvSpPr>
        <p:spPr>
          <a:xfrm>
            <a:off x="677336" y="2122857"/>
            <a:ext cx="4936386" cy="1340396"/>
          </a:xfrm>
        </p:spPr>
        <p:txBody>
          <a:bodyPr/>
          <a:lstStyle/>
          <a:p>
            <a:r>
              <a:rPr lang="en-AU"/>
              <a:t>Aged care service entry information</a:t>
            </a:r>
            <a:endParaRPr lang="en-AU">
              <a:ea typeface="Open Sans ExtraBold"/>
              <a:cs typeface="Open Sans ExtraBold"/>
            </a:endParaRPr>
          </a:p>
          <a:p>
            <a:endParaRPr lang="en-AU" sz="3300">
              <a:ea typeface="Open Sans ExtraBold"/>
              <a:cs typeface="Open Sans ExtraBold"/>
            </a:endParaRPr>
          </a:p>
        </p:txBody>
      </p:sp>
    </p:spTree>
    <p:extLst>
      <p:ext uri="{BB962C8B-B14F-4D97-AF65-F5344CB8AC3E}">
        <p14:creationId xmlns:p14="http://schemas.microsoft.com/office/powerpoint/2010/main" val="2051868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231CB0-E136-C63B-05BA-7072CCD62B02}"/>
              </a:ext>
            </a:extLst>
          </p:cNvPr>
          <p:cNvSpPr>
            <a:spLocks noGrp="1"/>
          </p:cNvSpPr>
          <p:nvPr>
            <p:ph idx="1"/>
          </p:nvPr>
        </p:nvSpPr>
        <p:spPr>
          <a:xfrm>
            <a:off x="7124700" y="1010654"/>
            <a:ext cx="4627194" cy="770854"/>
          </a:xfrm>
        </p:spPr>
        <p:txBody>
          <a:bodyPr vert="horz" lIns="0" tIns="0" rIns="0" bIns="0" rtlCol="0" anchor="t">
            <a:normAutofit/>
          </a:bodyPr>
          <a:lstStyle/>
          <a:p>
            <a:r>
              <a:rPr lang="en-AU" sz="2000">
                <a:latin typeface="Open Sans"/>
                <a:ea typeface="Open Sans"/>
                <a:cs typeface="Open Sans"/>
              </a:rPr>
              <a:t>You can help visitors to find entry information:</a:t>
            </a:r>
          </a:p>
          <a:p>
            <a:endParaRPr lang="en-AU"/>
          </a:p>
          <a:p>
            <a:pPr marL="285750" indent="-285750">
              <a:lnSpc>
                <a:spcPct val="113999"/>
              </a:lnSpc>
              <a:buFont typeface="Arial" panose="020B0604020202020204" pitchFamily="34" charset="0"/>
              <a:buChar char="•"/>
            </a:pPr>
            <a:endParaRPr lang="en-AU" b="0" i="1">
              <a:solidFill>
                <a:schemeClr val="tx1"/>
              </a:solidFill>
            </a:endParaRPr>
          </a:p>
        </p:txBody>
      </p:sp>
      <p:sp>
        <p:nvSpPr>
          <p:cNvPr id="3" name="Title 2">
            <a:extLst>
              <a:ext uri="{FF2B5EF4-FFF2-40B4-BE49-F238E27FC236}">
                <a16:creationId xmlns:a16="http://schemas.microsoft.com/office/drawing/2014/main" id="{1BE31D3F-F6CC-6842-88C9-A224A6E84075}"/>
              </a:ext>
            </a:extLst>
          </p:cNvPr>
          <p:cNvSpPr>
            <a:spLocks noGrp="1"/>
          </p:cNvSpPr>
          <p:nvPr>
            <p:ph type="title"/>
          </p:nvPr>
        </p:nvSpPr>
        <p:spPr>
          <a:xfrm>
            <a:off x="762000" y="2089738"/>
            <a:ext cx="4305301" cy="1364561"/>
          </a:xfrm>
        </p:spPr>
        <p:txBody>
          <a:bodyPr lIns="91440" tIns="45720" rIns="91440" bIns="45720" anchor="t"/>
          <a:lstStyle/>
          <a:p>
            <a:r>
              <a:rPr lang="en-AU"/>
              <a:t>How can we help visitors find access entry information to our facility?  </a:t>
            </a:r>
            <a:br>
              <a:rPr lang="en-AU"/>
            </a:br>
            <a:endParaRPr lang="en-AU"/>
          </a:p>
        </p:txBody>
      </p:sp>
      <p:sp>
        <p:nvSpPr>
          <p:cNvPr id="6" name="Content Placeholder 1">
            <a:extLst>
              <a:ext uri="{FF2B5EF4-FFF2-40B4-BE49-F238E27FC236}">
                <a16:creationId xmlns:a16="http://schemas.microsoft.com/office/drawing/2014/main" id="{46521697-4E77-40B2-65E1-340976670A61}"/>
              </a:ext>
            </a:extLst>
          </p:cNvPr>
          <p:cNvSpPr txBox="1">
            <a:spLocks/>
          </p:cNvSpPr>
          <p:nvPr/>
        </p:nvSpPr>
        <p:spPr>
          <a:xfrm>
            <a:off x="7104571" y="2025695"/>
            <a:ext cx="4627194" cy="4322061"/>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a:solidFill>
                  <a:schemeClr val="tx1"/>
                </a:solidFill>
                <a:latin typeface="Open Sans"/>
                <a:ea typeface="Open Sans"/>
                <a:cs typeface="Open Sans"/>
              </a:rPr>
              <a:t>[INSERT key examples and information about where visitors can access entry information to your facility]</a:t>
            </a:r>
            <a:endParaRPr lang="en-AU" sz="1400" b="0" i="1">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b="0" i="1">
              <a:solidFill>
                <a:schemeClr val="tx1"/>
              </a:solidFill>
              <a:latin typeface="Open Sans"/>
            </a:endParaRPr>
          </a:p>
          <a:p>
            <a:pPr>
              <a:lnSpc>
                <a:spcPct val="113999"/>
              </a:lnSpc>
              <a:buFont typeface="Fira Sans Light" panose="020B0604020202020204" pitchFamily="34" charset="0"/>
              <a:buChar char="﻿"/>
            </a:pPr>
            <a:r>
              <a:rPr lang="en-AU" b="0" i="1">
                <a:solidFill>
                  <a:schemeClr val="tx1"/>
                </a:solidFill>
                <a:latin typeface="Open Sans"/>
                <a:ea typeface="Open Sans"/>
                <a:cs typeface="Open Sans"/>
              </a:rPr>
              <a:t>﻿[You could include information about where can staff can find operational information]</a:t>
            </a:r>
          </a:p>
          <a:p>
            <a:pPr>
              <a:lnSpc>
                <a:spcPct val="113999"/>
              </a:lnSpc>
              <a:buNone/>
            </a:pPr>
            <a:endParaRPr lang="en-AU" sz="2400" b="0">
              <a:solidFill>
                <a:schemeClr val="tx1"/>
              </a:solidFill>
            </a:endParaRPr>
          </a:p>
          <a:p>
            <a:pPr marL="285750" indent="-285750">
              <a:lnSpc>
                <a:spcPct val="113999"/>
              </a:lnSpc>
              <a:buFont typeface="Arial" panose="020B0604020202020204" pitchFamily="34" charset="0"/>
              <a:buChar char="•"/>
            </a:pPr>
            <a:endParaRPr lang="en-AU" b="0" i="1">
              <a:solidFill>
                <a:schemeClr val="tx1"/>
              </a:solidFill>
            </a:endParaRPr>
          </a:p>
        </p:txBody>
      </p:sp>
    </p:spTree>
    <p:extLst>
      <p:ext uri="{BB962C8B-B14F-4D97-AF65-F5344CB8AC3E}">
        <p14:creationId xmlns:p14="http://schemas.microsoft.com/office/powerpoint/2010/main" val="107754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8770-7503-8170-970D-DB20E0642C18}"/>
            </a:ext>
          </a:extLst>
        </p:cNvPr>
        <p:cNvGrpSpPr/>
        <p:nvPr/>
      </p:nvGrpSpPr>
      <p:grpSpPr>
        <a:xfrm>
          <a:off x="0" y="0"/>
          <a:ext cx="0" cy="0"/>
          <a:chOff x="0" y="0"/>
          <a:chExt cx="0" cy="0"/>
        </a:xfrm>
      </p:grpSpPr>
      <p:pic>
        <p:nvPicPr>
          <p:cNvPr id="11" name="Picture Placeholder 10" descr="A person washing their hands under a running water faucet&#10;&#10;Description automatically generated">
            <a:extLst>
              <a:ext uri="{FF2B5EF4-FFF2-40B4-BE49-F238E27FC236}">
                <a16:creationId xmlns:a16="http://schemas.microsoft.com/office/drawing/2014/main" id="{035C816F-5ACC-C56F-0CF5-5A4B2A5AD600}"/>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79F24807-29D9-55B3-93E4-77FFB35F4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E2FBE59D-3D95-61BA-9537-318D447375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8EE127BD-A9E1-4902-AE75-34C35373BD77}"/>
              </a:ext>
            </a:extLst>
          </p:cNvPr>
          <p:cNvSpPr>
            <a:spLocks noGrp="1"/>
          </p:cNvSpPr>
          <p:nvPr>
            <p:ph type="ctrTitle"/>
          </p:nvPr>
        </p:nvSpPr>
        <p:spPr>
          <a:xfrm>
            <a:off x="677336" y="2950547"/>
            <a:ext cx="4936386" cy="499569"/>
          </a:xfrm>
        </p:spPr>
        <p:txBody>
          <a:bodyPr/>
          <a:lstStyle/>
          <a:p>
            <a:r>
              <a:rPr lang="en-AU"/>
              <a:t>Hand Hygiene </a:t>
            </a:r>
            <a:endParaRPr lang="en-AU">
              <a:ea typeface="Open Sans ExtraBold"/>
              <a:cs typeface="Open Sans ExtraBold"/>
            </a:endParaRPr>
          </a:p>
          <a:p>
            <a:endParaRPr lang="en-AU" sz="3300">
              <a:ea typeface="Open Sans ExtraBold"/>
              <a:cs typeface="Open Sans ExtraBold"/>
            </a:endParaRPr>
          </a:p>
        </p:txBody>
      </p:sp>
    </p:spTree>
    <p:extLst>
      <p:ext uri="{BB962C8B-B14F-4D97-AF65-F5344CB8AC3E}">
        <p14:creationId xmlns:p14="http://schemas.microsoft.com/office/powerpoint/2010/main" val="336563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98A39-CCAB-1B43-EF3B-550F9308DA6B}"/>
              </a:ext>
            </a:extLst>
          </p:cNvPr>
          <p:cNvSpPr>
            <a:spLocks noGrp="1"/>
          </p:cNvSpPr>
          <p:nvPr>
            <p:ph type="title"/>
          </p:nvPr>
        </p:nvSpPr>
        <p:spPr>
          <a:xfrm>
            <a:off x="762000" y="2089738"/>
            <a:ext cx="4568059" cy="1364561"/>
          </a:xfrm>
        </p:spPr>
        <p:txBody>
          <a:bodyPr lIns="91440" tIns="45720" rIns="91440" bIns="45720" anchor="t"/>
          <a:lstStyle/>
          <a:p>
            <a:r>
              <a:rPr lang="en-AU"/>
              <a:t>How can we help visitors practice good hand hygiene?</a:t>
            </a:r>
          </a:p>
        </p:txBody>
      </p:sp>
      <p:sp>
        <p:nvSpPr>
          <p:cNvPr id="5" name="Content Placeholder 1">
            <a:extLst>
              <a:ext uri="{FF2B5EF4-FFF2-40B4-BE49-F238E27FC236}">
                <a16:creationId xmlns:a16="http://schemas.microsoft.com/office/drawing/2014/main" id="{5C92EE9E-B89E-9AC3-7525-D5F531277386}"/>
              </a:ext>
            </a:extLst>
          </p:cNvPr>
          <p:cNvSpPr txBox="1">
            <a:spLocks/>
          </p:cNvSpPr>
          <p:nvPr/>
        </p:nvSpPr>
        <p:spPr>
          <a:xfrm>
            <a:off x="7124700" y="1010654"/>
            <a:ext cx="4627194" cy="770854"/>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latin typeface="Open Sans"/>
                <a:ea typeface="Open Sans"/>
                <a:cs typeface="Open Sans"/>
              </a:rPr>
              <a:t>We can help visitors practice good hand hygiene by:</a:t>
            </a:r>
          </a:p>
        </p:txBody>
      </p:sp>
      <p:sp>
        <p:nvSpPr>
          <p:cNvPr id="9" name="Content Placeholder 1">
            <a:extLst>
              <a:ext uri="{FF2B5EF4-FFF2-40B4-BE49-F238E27FC236}">
                <a16:creationId xmlns:a16="http://schemas.microsoft.com/office/drawing/2014/main" id="{5D7694DA-F983-6CC5-0195-831936FA1A23}"/>
              </a:ext>
            </a:extLst>
          </p:cNvPr>
          <p:cNvSpPr txBox="1">
            <a:spLocks/>
          </p:cNvSpPr>
          <p:nvPr/>
        </p:nvSpPr>
        <p:spPr>
          <a:xfrm>
            <a:off x="7124700" y="2025695"/>
            <a:ext cx="4627194" cy="4322061"/>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0" i="1" dirty="0">
                <a:solidFill>
                  <a:schemeClr val="tx1"/>
                </a:solidFill>
                <a:latin typeface="Open Sans"/>
                <a:ea typeface="Open Sans"/>
                <a:cs typeface="Open Sans"/>
              </a:rPr>
              <a:t>[INSERT key examples and information about how you can help visitors correctly perform hand hygiene when visiting your facility.]</a:t>
            </a:r>
            <a:endParaRPr lang="en-AU"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sz="1800" b="0" dirty="0">
              <a:solidFill>
                <a:schemeClr val="tx1"/>
              </a:solidFill>
              <a:latin typeface="Open Sans"/>
            </a:endParaRPr>
          </a:p>
          <a:p>
            <a:pPr>
              <a:lnSpc>
                <a:spcPct val="113999"/>
              </a:lnSpc>
              <a:buNone/>
            </a:pPr>
            <a:endParaRPr lang="en-AU" sz="1800" b="0" dirty="0">
              <a:solidFill>
                <a:schemeClr val="tx1"/>
              </a:solidFill>
              <a:latin typeface="Open Sans"/>
              <a:ea typeface="Open Sans"/>
              <a:cs typeface="Open Sans"/>
            </a:endParaRPr>
          </a:p>
          <a:p>
            <a:pPr>
              <a:lnSpc>
                <a:spcPct val="113999"/>
              </a:lnSpc>
              <a:buNone/>
            </a:pPr>
            <a:endParaRPr lang="en-AU" b="0" i="1" dirty="0">
              <a:solidFill>
                <a:schemeClr val="tx1"/>
              </a:solidFill>
            </a:endParaRPr>
          </a:p>
        </p:txBody>
      </p:sp>
    </p:spTree>
    <p:extLst>
      <p:ext uri="{BB962C8B-B14F-4D97-AF65-F5344CB8AC3E}">
        <p14:creationId xmlns:p14="http://schemas.microsoft.com/office/powerpoint/2010/main" val="316233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9205-774B-CD4B-2BA0-43C1B4F8D8DE}"/>
            </a:ext>
          </a:extLst>
        </p:cNvPr>
        <p:cNvGrpSpPr/>
        <p:nvPr/>
      </p:nvGrpSpPr>
      <p:grpSpPr>
        <a:xfrm>
          <a:off x="0" y="0"/>
          <a:ext cx="0" cy="0"/>
          <a:chOff x="0" y="0"/>
          <a:chExt cx="0" cy="0"/>
        </a:xfrm>
      </p:grpSpPr>
      <p:pic>
        <p:nvPicPr>
          <p:cNvPr id="2" name="Picture Placeholder 1" descr="A pile of blue and white face masks&#10;&#10;Description automatically generated">
            <a:extLst>
              <a:ext uri="{FF2B5EF4-FFF2-40B4-BE49-F238E27FC236}">
                <a16:creationId xmlns:a16="http://schemas.microsoft.com/office/drawing/2014/main" id="{3749A70E-2D30-60F1-C23D-006D75BA341B}"/>
              </a:ext>
            </a:extLst>
          </p:cNvPr>
          <p:cNvPicPr>
            <a:picLocks noGrp="1" noChangeAspect="1"/>
          </p:cNvPicPr>
          <p:nvPr>
            <p:ph type="pic" sz="quarter" idx="14"/>
          </p:nvPr>
        </p:nvPicPr>
        <p:blipFill>
          <a:blip r:embed="rId3"/>
          <a:srcRect t="3787" b="3787"/>
          <a:stretch/>
        </p:blipFill>
        <p:spPr>
          <a:xfrm>
            <a:off x="5018536" y="-26275"/>
            <a:ext cx="7459388" cy="6884275"/>
          </a:xfrm>
        </p:spPr>
      </p:pic>
      <p:pic>
        <p:nvPicPr>
          <p:cNvPr id="10" name="Picture 9">
            <a:extLst>
              <a:ext uri="{FF2B5EF4-FFF2-40B4-BE49-F238E27FC236}">
                <a16:creationId xmlns:a16="http://schemas.microsoft.com/office/drawing/2014/main" id="{7B8C74BA-9A21-7921-16B3-D149140B09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09" y="-24094"/>
            <a:ext cx="7005280" cy="6879913"/>
          </a:xfrm>
          <a:prstGeom prst="rect">
            <a:avLst/>
          </a:prstGeom>
        </p:spPr>
      </p:pic>
      <p:pic>
        <p:nvPicPr>
          <p:cNvPr id="18" name="Picture 17">
            <a:extLst>
              <a:ext uri="{FF2B5EF4-FFF2-40B4-BE49-F238E27FC236}">
                <a16:creationId xmlns:a16="http://schemas.microsoft.com/office/drawing/2014/main" id="{A11A3E7B-0B56-9F77-5D94-6936CD3B23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A1840B13-4065-4308-E969-BDBBF82E26FD}"/>
              </a:ext>
            </a:extLst>
          </p:cNvPr>
          <p:cNvSpPr>
            <a:spLocks noGrp="1"/>
          </p:cNvSpPr>
          <p:nvPr>
            <p:ph type="ctrTitle"/>
          </p:nvPr>
        </p:nvSpPr>
        <p:spPr>
          <a:xfrm>
            <a:off x="677336" y="2083443"/>
            <a:ext cx="4936386" cy="1471775"/>
          </a:xfrm>
        </p:spPr>
        <p:txBody>
          <a:bodyPr/>
          <a:lstStyle/>
          <a:p>
            <a:r>
              <a:rPr lang="en-AU"/>
              <a:t>Personal protective equipment (PPE)</a:t>
            </a:r>
            <a:endParaRPr lang="en-AU">
              <a:ea typeface="Open Sans ExtraBold"/>
              <a:cs typeface="Open Sans ExtraBold"/>
            </a:endParaRPr>
          </a:p>
          <a:p>
            <a:endParaRPr lang="en-AU" sz="3300">
              <a:ea typeface="Open Sans ExtraBold"/>
              <a:cs typeface="Open Sans ExtraBold"/>
            </a:endParaRPr>
          </a:p>
        </p:txBody>
      </p:sp>
    </p:spTree>
    <p:extLst>
      <p:ext uri="{BB962C8B-B14F-4D97-AF65-F5344CB8AC3E}">
        <p14:creationId xmlns:p14="http://schemas.microsoft.com/office/powerpoint/2010/main" val="13661192"/>
      </p:ext>
    </p:extLst>
  </p:cSld>
  <p:clrMapOvr>
    <a:masterClrMapping/>
  </p:clrMapOvr>
</p:sld>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QSC_Powerpoint widescreen template_2023" id="{D4E3F4FD-3055-452B-95C1-A31D2554CA94}" vid="{C584A993-A8D6-4418-A91C-3FDFF2BD5B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b19ea7-d61a-4583-bb00-55465adf5bcb" xsi:nil="true"/>
    <lcf76f155ced4ddcb4097134ff3c332f xmlns="cee6797c-67ca-4b9b-b0c6-6b7192a60d7c">
      <Terms xmlns="http://schemas.microsoft.com/office/infopath/2007/PartnerControls"/>
    </lcf76f155ced4ddcb4097134ff3c332f>
    <Comments xmlns="cee6797c-67ca-4b9b-b0c6-6b7192a60d7c" xsi:nil="true"/>
    <_Flow_SignoffStatus xmlns="cee6797c-67ca-4b9b-b0c6-6b7192a60d7c" xsi:nil="true"/>
    <Date xmlns="cee6797c-67ca-4b9b-b0c6-6b7192a60d7c" xsi:nil="true"/>
    <Dateandtime xmlns="cee6797c-67ca-4b9b-b0c6-6b7192a60d7c" xsi:nil="true"/>
    <Resourcetype xmlns="cee6797c-67ca-4b9b-b0c6-6b7192a60d7c" xsi:nil="true"/>
    <Assignedto xmlns="cee6797c-67ca-4b9b-b0c6-6b7192a60d7c">
      <UserInfo>
        <DisplayName/>
        <AccountId xsi:nil="true"/>
        <AccountType/>
      </UserInfo>
    </Assignedto>
    <_dlc_DocId xmlns="84b19ea7-d61a-4583-bb00-55465adf5bcb">43AUEAQ5DAMQ-1148695417-36567</_dlc_DocId>
    <_dlc_DocIdUrl xmlns="84b19ea7-d61a-4583-bb00-55465adf5bcb">
      <Url>https://agedcarequality.sharepoint.com/sites/SectorEducation/_layouts/15/DocIdRedir.aspx?ID=43AUEAQ5DAMQ-1148695417-36567</Url>
      <Description>43AUEAQ5DAMQ-1148695417-36567</Description>
    </_dlc_DocIdUrl>
    <SharedWithUsers xmlns="84b19ea7-d61a-4583-bb00-55465adf5bcb">
      <UserInfo>
        <DisplayName>Alison Brown</DisplayName>
        <AccountId>20</AccountId>
        <AccountType/>
      </UserInfo>
      <UserInfo>
        <DisplayName>Susan Beale</DisplayName>
        <AccountId>1594</AccountId>
        <AccountType/>
      </UserInfo>
      <UserInfo>
        <DisplayName>Melissa Sorrell</DisplayName>
        <AccountId>678</AccountId>
        <AccountType/>
      </UserInfo>
      <UserInfo>
        <DisplayName>Zabrina Batterham</DisplayName>
        <AccountId>84</AccountId>
        <AccountType/>
      </UserInfo>
      <UserInfo>
        <DisplayName>Dr. Melanie Wroth</DisplayName>
        <AccountId>130</AccountId>
        <AccountType/>
      </UserInfo>
      <UserInfo>
        <DisplayName>Marcus Twohig</DisplayName>
        <AccountId>1543</AccountId>
        <AccountType/>
      </UserInfo>
      <UserInfo>
        <DisplayName>Scott Morgan</DisplayName>
        <AccountId>1740</AccountId>
        <AccountType/>
      </UserInfo>
      <UserInfo>
        <DisplayName>Sue Dickinson</DisplayName>
        <AccountId>2620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B4D245F37F6E47957A80512D2DFF70" ma:contentTypeVersion="24" ma:contentTypeDescription="Create a new document." ma:contentTypeScope="" ma:versionID="b3a6c5ec22d912b785225cb79b2689c0">
  <xsd:schema xmlns:xsd="http://www.w3.org/2001/XMLSchema" xmlns:xs="http://www.w3.org/2001/XMLSchema" xmlns:p="http://schemas.microsoft.com/office/2006/metadata/properties" xmlns:ns2="cee6797c-67ca-4b9b-b0c6-6b7192a60d7c" xmlns:ns3="84b19ea7-d61a-4583-bb00-55465adf5bcb" targetNamespace="http://schemas.microsoft.com/office/2006/metadata/properties" ma:root="true" ma:fieldsID="a563e3475c37fb7488379ff951900a47" ns2:_="" ns3:_="">
    <xsd:import namespace="cee6797c-67ca-4b9b-b0c6-6b7192a60d7c"/>
    <xsd:import namespace="84b19ea7-d61a-4583-bb00-55465adf5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OCR" minOccurs="0"/>
                <xsd:element ref="ns2:_Flow_SignoffStatus" minOccurs="0"/>
                <xsd:element ref="ns2:lcf76f155ced4ddcb4097134ff3c332f" minOccurs="0"/>
                <xsd:element ref="ns3:TaxCatchAll" minOccurs="0"/>
                <xsd:element ref="ns2:Resourcetype" minOccurs="0"/>
                <xsd:element ref="ns2:Comments" minOccurs="0"/>
                <xsd:element ref="ns2:Dateandtime" minOccurs="0"/>
                <xsd:element ref="ns2:Assignedto" minOccurs="0"/>
                <xsd:element ref="ns2:MediaServiceObjectDetectorVersions" minOccurs="0"/>
                <xsd:element ref="ns2:MediaServiceLocation" minOccurs="0"/>
                <xsd:element ref="ns3:_dlc_DocId" minOccurs="0"/>
                <xsd:element ref="ns3:_dlc_DocIdUrl" minOccurs="0"/>
                <xsd:element ref="ns3:_dlc_DocIdPersistId" minOccurs="0"/>
                <xsd:element ref="ns2: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6797c-67ca-4b9b-b0c6-6b7192a60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Resourcetype" ma:index="24" nillable="true" ma:displayName="Resource type" ma:format="Dropdown" ma:internalName="Resourcetype">
      <xsd:simpleType>
        <xsd:restriction base="dms:Text">
          <xsd:maxLength value="255"/>
        </xsd:restriction>
      </xsd:simpleType>
    </xsd:element>
    <xsd:element name="Comments" ma:index="25" nillable="true" ma:displayName="Under development " ma:format="Dropdown" ma:internalName="Comments">
      <xsd:simpleType>
        <xsd:restriction base="dms:Note">
          <xsd:maxLength value="255"/>
        </xsd:restriction>
      </xsd:simpleType>
    </xsd:element>
    <xsd:element name="Dateandtime" ma:index="26" nillable="true" ma:displayName="Date and time" ma:format="DateOnly" ma:internalName="Dateandtime">
      <xsd:simpleType>
        <xsd:restriction base="dms:DateTime"/>
      </xsd:simpleType>
    </xsd:element>
    <xsd:element name="Assignedto" ma:index="27" nillable="true" ma:displayName="Assigned to" ma:format="Dropdown" ma:list="UserInfo" ma:SharePointGroup="0"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Location" ma:index="29" nillable="true" ma:displayName="Location" ma:indexed="true" ma:internalName="MediaServiceLocation" ma:readOnly="true">
      <xsd:simpleType>
        <xsd:restriction base="dms:Text"/>
      </xsd:simpleType>
    </xsd:element>
    <xsd:element name="Date" ma:index="33" nillable="true" ma:displayName="Date" ma:format="DateOnly" ma:internalNam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element name="_dlc_DocId" ma:index="30" nillable="true" ma:displayName="Document ID Value" ma:description="The value of the document ID assigned to this item." ma:indexed="true" ma:internalName="_dlc_DocId" ma:readOnly="true">
      <xsd:simpleType>
        <xsd:restriction base="dms:Text"/>
      </xsd:simpleType>
    </xsd:element>
    <xsd:element name="_dlc_DocIdUrl" ma:index="3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590A3B-6435-47E1-9B42-C243DF9F4B59}">
  <ds:schemaRefs>
    <ds:schemaRef ds:uri="84b19ea7-d61a-4583-bb00-55465adf5bcb"/>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dcmitype/"/>
    <ds:schemaRef ds:uri="http://www.w3.org/XML/1998/namespace"/>
    <ds:schemaRef ds:uri="cee6797c-67ca-4b9b-b0c6-6b7192a60d7c"/>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3.xml><?xml version="1.0" encoding="utf-8"?>
<ds:datastoreItem xmlns:ds="http://schemas.openxmlformats.org/officeDocument/2006/customXml" ds:itemID="{F68292F5-6E69-4012-ACC9-0CDA4104B29D}">
  <ds:schemaRefs>
    <ds:schemaRef ds:uri="84b19ea7-d61a-4583-bb00-55465adf5bcb"/>
    <ds:schemaRef ds:uri="cee6797c-67ca-4b9b-b0c6-6b7192a60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58978BB-0F04-467E-A4AC-F04642D6FEB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408</TotalTime>
  <Words>1983</Words>
  <Application>Microsoft Office PowerPoint</Application>
  <PresentationFormat>Widescreen</PresentationFormat>
  <Paragraphs>168</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Calibri</vt:lpstr>
      <vt:lpstr>Arial,Sans-Serif</vt:lpstr>
      <vt:lpstr>Segoe UI</vt:lpstr>
      <vt:lpstr>Fira Sans Light</vt:lpstr>
      <vt:lpstr>Open Sans ExtraBold</vt:lpstr>
      <vt:lpstr>Symbol</vt:lpstr>
      <vt:lpstr>Open Sans</vt:lpstr>
      <vt:lpstr>Arial</vt:lpstr>
      <vt:lpstr>All reforms</vt:lpstr>
      <vt:lpstr>A PowerPoint for training within your aged care service</vt:lpstr>
      <vt:lpstr>Supporting people who are visitors in your service</vt:lpstr>
      <vt:lpstr>Visitors in our service</vt:lpstr>
      <vt:lpstr>Why is it important to support visitors with IPC?  </vt:lpstr>
      <vt:lpstr>Aged care service entry information </vt:lpstr>
      <vt:lpstr>How can we help visitors find access entry information to our facility?   </vt:lpstr>
      <vt:lpstr>Hand Hygiene  </vt:lpstr>
      <vt:lpstr>How can we help visitors practice good hand hygiene?</vt:lpstr>
      <vt:lpstr>Personal protective equipment (PPE) </vt:lpstr>
      <vt:lpstr>How can we help  visitors find current PPE requirements?  </vt:lpstr>
      <vt:lpstr>How can we help visitors to use PPE correctly?  </vt:lpstr>
      <vt:lpstr> </vt:lpstr>
      <vt:lpstr>How can we help visitors practice good cough etiquette?  </vt:lpstr>
      <vt:lpstr>Are there any other way we can help visitors with IPC?</vt:lpstr>
      <vt:lpstr>Everyone has a role to play in infection  prevention and  control </vt:lpstr>
    </vt:vector>
  </TitlesOfParts>
  <Company>Aged Care Quality and Safety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Sector Education Team Meeting</dc:title>
  <dc:creator>Susan Beale</dc:creator>
  <cp:lastModifiedBy>Scott Morgan</cp:lastModifiedBy>
  <cp:revision>3</cp:revision>
  <dcterms:created xsi:type="dcterms:W3CDTF">2023-12-04T02:32:36Z</dcterms:created>
  <dcterms:modified xsi:type="dcterms:W3CDTF">2024-04-11T05:44:35Z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0x0101006FB4D245F37F6E47957A80512D2DFF70</vt:lpwstr>
  </property>
  <property fmtid="{D5CDD505-2E9C-101B-9397-08002B2CF9AE}" pid="3" name="MediaServiceImageTags">
    <vt:lpwstr/>
  </property>
  <property fmtid="{D5CDD505-2E9C-101B-9397-08002B2CF9AE}" pid="4" name="_dlc_DocIdItemGuid">
    <vt:lpwstr>a9ae117b-5244-44ed-b68e-b98201c9b974</vt:lpwstr>
  </property>
</Properties>
</file>